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2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1003" r:id="rId3"/>
    <p:sldId id="1005" r:id="rId4"/>
    <p:sldId id="1004" r:id="rId5"/>
    <p:sldId id="972" r:id="rId6"/>
    <p:sldId id="988" r:id="rId7"/>
    <p:sldId id="1045" r:id="rId8"/>
    <p:sldId id="989" r:id="rId9"/>
    <p:sldId id="990" r:id="rId10"/>
    <p:sldId id="998" r:id="rId11"/>
    <p:sldId id="1021" r:id="rId12"/>
    <p:sldId id="1018" r:id="rId13"/>
    <p:sldId id="1002" r:id="rId14"/>
    <p:sldId id="1043" r:id="rId15"/>
    <p:sldId id="1000" r:id="rId16"/>
    <p:sldId id="1001" r:id="rId17"/>
    <p:sldId id="1013" r:id="rId18"/>
    <p:sldId id="1014" r:id="rId19"/>
    <p:sldId id="1017" r:id="rId20"/>
    <p:sldId id="1022" r:id="rId21"/>
    <p:sldId id="1025" r:id="rId22"/>
    <p:sldId id="1016" r:id="rId23"/>
    <p:sldId id="1015" r:id="rId24"/>
    <p:sldId id="1044" r:id="rId25"/>
    <p:sldId id="1023" r:id="rId26"/>
    <p:sldId id="1029" r:id="rId27"/>
    <p:sldId id="1030" r:id="rId28"/>
    <p:sldId id="1038" r:id="rId29"/>
    <p:sldId id="1042" r:id="rId30"/>
    <p:sldId id="1039" r:id="rId31"/>
    <p:sldId id="1024" r:id="rId32"/>
    <p:sldId id="1041" r:id="rId33"/>
    <p:sldId id="1027" r:id="rId34"/>
    <p:sldId id="1026" r:id="rId35"/>
    <p:sldId id="996" r:id="rId36"/>
    <p:sldId id="997" r:id="rId37"/>
    <p:sldId id="1006" r:id="rId38"/>
    <p:sldId id="1009" r:id="rId39"/>
    <p:sldId id="1046" r:id="rId40"/>
    <p:sldId id="1012" r:id="rId41"/>
    <p:sldId id="1011" r:id="rId42"/>
    <p:sldId id="101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Theres Völkel" initials="STV" lastIdx="1" clrIdx="0">
    <p:extLst>
      <p:ext uri="{19B8F6BF-5375-455C-9EA6-DF929625EA0E}">
        <p15:presenceInfo xmlns:p15="http://schemas.microsoft.com/office/powerpoint/2012/main" userId="Sarah Theres Völk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7C6"/>
    <a:srgbClr val="8ABD3E"/>
    <a:srgbClr val="CCECFF"/>
    <a:srgbClr val="FFFF00"/>
    <a:srgbClr val="89BD3E"/>
    <a:srgbClr val="8BC24A"/>
    <a:srgbClr val="CBE6A3"/>
    <a:srgbClr val="FFDCC6"/>
    <a:srgbClr val="E27732"/>
    <a:srgbClr val="F3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7" autoAdjust="0"/>
    <p:restoredTop sz="83774" autoAdjust="0"/>
  </p:normalViewPr>
  <p:slideViewPr>
    <p:cSldViewPr snapToGrid="0" showGuides="1">
      <p:cViewPr varScale="1">
        <p:scale>
          <a:sx n="136" d="100"/>
          <a:sy n="136" d="100"/>
        </p:scale>
        <p:origin x="1566" y="120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22.11.2020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80" units="cm"/>
          <inkml:channel name="Y" type="integer" min="-1236" max="1080" units="cm"/>
          <inkml:channel name="T" type="integer" max="2.14748E9" units="dev"/>
        </inkml:traceFormat>
        <inkml:channelProperties>
          <inkml:channelProperty channel="X" name="resolution" value="144.98383" units="1/cm"/>
          <inkml:channelProperty channel="Y" name="resolution" value="133.10345" units="1/cm"/>
          <inkml:channelProperty channel="T" name="resolution" value="1" units="1/dev"/>
        </inkml:channelProperties>
      </inkml:inkSource>
      <inkml:timestamp xml:id="ts0" timeString="2020-11-19T12:11:54.7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4405 6059 0,'-26'0'109,"-27"40"-93,40-40-16,-14 26 15,14-26-15,0 0 16,0 13 0,-1-13-1,1 14-15,0-14 31,0 13-15,-1 0-16,1 0 0,-13 0 16,-1 14 15</inkml:trace>
  <inkml:trace contextRef="#ctx0" brushRef="#br0" timeOffset="1204.04">4088 6046 0,'13'26'125,"40"27"-125,-40-26 15,0-27-15,1 0 16,-1 0 0,0 13-16,0-13 31,1 13 156,12 0-171,-26 0 297,13 14-298,14-1-15,-1 1 16</inkml:trace>
  <inkml:trace contextRef="#ctx0" brushRef="#br0" timeOffset="2958.21">6707 6125 0,'-13'27'188,"0"-27"-172,-14 13-1,14 0-15,-13 0 16,12-13 15,-65 27-31,53-14 0,12 0 31,1-13-31,13 13 16,-13-13-16,0 14 31,-1-14 188,1 13-203,0 0-16</inkml:trace>
  <inkml:trace contextRef="#ctx0" brushRef="#br0" timeOffset="3885.93">6337 6112 0,'26'13'125,"-13"14"-110,14-14-15,-1 13 16,41 27 0,-28-26-1,-39-14-15,27-13 16,-14 26-16,0-26 16,-13 14 296,0-1-296,13 0-1</inkml:trace>
  <inkml:trace contextRef="#ctx0" brushRef="#br0" timeOffset="6380.61">5252 6271 0,'0'26'31,"0"1"-31,13 39 16,-13-40-16,13 1 15,1 78-15,-14-78 16,26 52 0,-26-39-16,13-14 15,-13 54-15,0-41 0,14 1 31,12 92-15,14 54-16,-27-54 16,-13-66-16,26 146 15,-12-173 1,-14 1-16,13 53 16,-13-54-1,0 67 1,0-92-16,0 12 31,0 27-31,0 0 31,0-27 32,0-13-63,0 1 15</inkml:trace>
  <inkml:trace contextRef="#ctx0" brushRef="#br0" timeOffset="9844.56">3294 6390 0,'-13'0'94,"0"39"-94,-1 1 16,1 53-16,13-67 15,-13 67 1,0-54-16,13-25 16,-14 12-16,14-13 15,0 1-15,0-1 16,0 26-16,0-12 16,0 39-16,-13-39 15,13-1-15,0 27 31,0-13-31,0-27 16,0 0 0,0 0-1,0 14-15,0-1 16,0 1-16,0-14 16,0 40-1,0-27-15,0 14 0,0-27 16,0 0-1,0 14 1,0-14 0,0 14-1</inkml:trace>
  <inkml:trace contextRef="#ctx0" brushRef="#br0" timeOffset="11628.39">2990 14724 0,'0'53'93,"-13"-13"-93,-1-1 16,-25 80-16,-54 146 47,14-40-32,65-212 1,1 53-16,13-52 0,-13 38 16,13-38-16,0 12 15,-13 53-15,13-65 16,0-1-16,0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80" units="cm"/>
          <inkml:channel name="Y" type="integer" min="-1236" max="1080" units="cm"/>
          <inkml:channel name="T" type="integer" max="2.14748E9" units="dev"/>
        </inkml:traceFormat>
        <inkml:channelProperties>
          <inkml:channelProperty channel="X" name="resolution" value="144.98383" units="1/cm"/>
          <inkml:channelProperty channel="Y" name="resolution" value="133.10345" units="1/cm"/>
          <inkml:channelProperty channel="T" name="resolution" value="1" units="1/dev"/>
        </inkml:channelProperties>
      </inkml:inkSource>
      <inkml:timestamp xml:id="ts0" timeString="2020-11-19T12:13:33.4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4061 7395 0,'-13'0'156,"-13"13"-140,-14 40-16,14-26 15,-14 12-15,27-25 0,13-1 16,-27 13 0,14-26-1,0 14-15,-14 25 16,1-12-1,-1 26 1,14-27-16,0-13 0,0 14 31,-1-27-31,14 13 0,0 0 32,-13 0-32,13 1 15,-26 12 1,12 1-1,-12-1-15,26-13 32,-26 14-32,-1-1 15,14 1 1,0-14 0,-1 0-16,1 27 46,0-27-46,0 0 0</inkml:trace>
  <inkml:trace contextRef="#ctx0" brushRef="#br0" timeOffset="4046.36">3916 7183 0,'0'-13'63,"0"0"-63,0 0 15,0 0 17,-13 13-32,-1 0 15,-25-27 1,-107 1-1,106 26 1,-92-27-16,26 14 16,67 13-1,-41 0-15,54 0 16,13 0 15,-14 0-15,14 13 15,-53 27-31,13 0 16,26-27-16,14 0 0,-40 27 31,14-27-31,25-13 16,14 13-16,-13-13 15,13 13-15,-13-13 16,0 27-16,-14-27 15,1 39-15,13-25 16,-1-14 0,1 13-16,0 0 15,0 0-15,13 1 16,-53 39 0,53-40-16,-40 13 0,40-13 15,-13-13-15,-14 40 16,14-13-16,-13 12 15,-1-25-15,14 12 16,-14 14-16,14-14 16,-13 1-16,26-14 15,-13 0 1,-1 0 0,1-13-1,13 14-15,-13-1 0,-14 0 31,27 0-31,-13 0 16,0 1 0,0-14-1,13 13-15,-14-13 0,1 26 16,0-12-16,13 12 16,-26 14-16,12-14 15,-25 27-15,25-26 16,-12-1-1,26-13-15,-13 27 16,-1-27-16,1 0 31,-13 54-31,13-67 16,-1 26-16,14-13 0,-13 0 16,0 1-16,13-1 15,-13 13 1,-1 1-16,1-14 15,13 0-15,-13 14 16,13-14 0,-26 27-1,26-27 17,-53 106-32,26-66 15,14-27 16,-27 120-15,40-133-16,-13 40 31,0 0-31,13-40 16,-13 27 0,13-14-1,-14 27-15,14-26 0,0-14 16,0 13-1,-13 1-15,13 13 16,-13-1-16,0 14 16,13-26-1,-14 92 17,1 66-32,13-159 15,0 1 1,0 52-1,0-26 1,0-40-16,0 40 16,0-26-16,0 52 15,0-53-15,13-12 0,-13 25 16,0-25 0,0 12-1,0 1-15,14-27 0,-14 26 16,0-13-1,0 0 1,13 14 15,0 39-15,0-39-16,1-14 0,-1 13 16,0-13-1,27 54 251,-14-54-266,-13 0 15,14 14-15,13-14 16,-27 0 0,0-13-1,-13 13 282,40 14-281,-1-1-16,-12 1 15,-1-1 1,-13 0-16,14 1 16,-14-1 15,67 41-15,-54-28 155,40-12-155,-53-14 0,14-13-16,-14 0 15,0 26-15,1-12 16,-1-1 0,13 13-16,-13-12 15,1-14-15,39 66 110,-40-53-95,0 0 1,0 0-1,1 1-15,-1-1 32,0 0-17</inkml:trace>
  <inkml:trace contextRef="#ctx0" brushRef="#br0" timeOffset="7406.32">5874 6813 0,'66'53'234,"-40"-40"-234,93 53 16,-79-39-1,132 65 1,-145-78-16,12 12 31,14 27-15,-40-13-1,27 13-15,-40-27 47,27 27-31,-14-40-16,-13 0 0,0 14 0,0-14 16,0 0-16,0 14 15,0-14 1,0 66-1,0 1-15,0-54 16,0 40 0,0-39-16,-13 13 15,13-27 1,0 13-16,-14 1 16,1-1-16,0 40 15,13-52-15,-13 12 16,-1 0-16,14-12 15,0-1 1,-13-13-16,0 13 16,13 14-1,-13-27-15,-1 13 16,-12 40-16,26-40 16,-40 27-16,40-27 15,-13 13-15,0-26 16,13 14 15,0-1-31,-13-13 31,13 13-31,-14 13 0,1-12 16,13 12-16,-13-13 0,0 1 16,13-1-16,-14 0 31,1 14-16,13-14-15,-13 0 16,13 0-16,-13 0 31,13 1-15,0-1 46,-27 13-46,14-26 0</inkml:trace>
  <inkml:trace contextRef="#ctx0" brushRef="#br0" timeOffset="9513.01">6099 6654 0,'79'66'94,"-39"-39"-79,66 39 1,-80-26-16,14-14 0,52 40 16,-52-13-16,66 53 15,-80-66 1,14-14-16,26 40 0,-53-39 15,1-14-15,12 27 32,14 66-32,-14-67 0,1 1 15,26 92-15,-40-92 16,26 79-16,-25-93 47,52 199-47,-53-185 31,0 132-31,1-79 0,-14-54 16,13 1 15,0 172-31,-13-67 31,0 14-31,0-119 0,0 39 16,0-39-1,0 185-15,-13-146 16,13 14-16,-27 131 16,14 54-1,0-212-15,13-13 16,-27 93-16,27-106 31,-39 158-31,12-145 0,-12 106 16,25-106-16,-12 39 15,13-52 17,-54 132-32,1-53 0,66-79 15,-26-1-15,-27 41 32,-13-1-32,66-66 15,-27 14 16,1-14-31,-1 13 0,-12 27 16,12-39 0,1 12-16,-27 27 0,13-13 15,-52 52-15,52-39 16,13-26 0,-52 39-16,53-40 15,-1 27-15,1-40 16,-14 53 15,40-52-15,-13 12 15,-14 14-31,27-27 16,-13-13 15,0 13-31,13 1 15,0-1-15,0 0 0,-13 0 16,13 14 0,-14-27-1,14 13 63,0 0-78,0 0 16,0 1 15,-13-1-15,13 0 0,0 0-1,0 14 1,0-14-1,0 0-15,-26 40 16,26-40 0</inkml:trace>
  <inkml:trace contextRef="#ctx0" brushRef="#br0" timeOffset="17165.71">12806 8321 0,'-13'0'16,"13"-13"-1,-14 13-15,-12 0 16,-1 0-1,14-13-15,0 13 16,0-14-16,0 14 16,-1 0 15,-25 0-31,25 0 0,-39 0 16,40 0-16,-53 0 31,0 14-31,0 12 15,39-26-15,-12 13 0,25-13 16,1 0 31,0 14-31,0-14-16,-14 26 15,14-13 16,-13 1-15,26-1 0,-14 13-16,1-13 15,0 27-15,13-13 16,-13 12-16,-1-26 16,14 14-16,0-1 15,0-12 1,0-1-1,0 0 17,0 14-17,0-14 1,0 26 0,0 28-16,0-54 15,0 0-15,0 0 16,0 1 15,0-1-31,0 26 0,0-25 16,0 25-1,0 54 1,0-80 0,0 14-16,0-14 15,14 40 1,-1-13-1,0-27 1,-13 26-16,0-25 31,0-1-31,0 0 16,0 0-16,13 1 16,1 38-16,-14-12 15,13 0 1,-13-27-16,0 0 15,13 1-15,0 12 16,-13-13 0,40 27-16,-40-27 31,40 40-31,-14-40 0,1 1 16,-14-1-16,0 0 15,0-13 16,27 0 173,-14 0-189,41 0-15,-41 0 16,0 0-16,27 0 15,-39 0 1,-1 0-16,-13-13 156,26 0-156,14-1 16,-27 1 0,-13 0-16,13 13 62,14-13-46,-14-1-16,0 14 15,1-13-15,12 13 16,-26-26-16,13 26 16,1 0 15,-1-14-31,0 1 0,13 0 15,-12 0 17,12 0-32,-13-14 15,1 14 1,-1 13 15,13-27-15,-12 14-16,-1 0 0,13-53 31,1 39-31,-14-12 16,0 25-1,0 1-15,-13 0 0,14 0 16,-14 0-16,13-14 16,0 14-1,-13 0-15,13-27 16,0 13-16,1-25 15,-14 25-15,13 14 16,0-27 0,-13 14-16,13-1 15,1-12-15,-14-28 16,13 54 0,-13-13-16,0-14 15,0 0 1,0 27-16,0 0 31,0 0 0,-13-27-31,13 27 16,-14-1-16,1-12 16,-13 26-1,12-26-15,1 12 16,13 1-16,-26 0 15,13-14 1,-1 14-16,1 0 16,-13 0-16,26 0 31</inkml:trace>
  <inkml:trace contextRef="#ctx0" brushRef="#br0" timeOffset="23788.58">14208 10729 0,'0'0'0,"-26"-13"0,12-1 16,1 14-16,13-13 15,-13 0 17,0 13-32,13-13 15,-13 13 1,-1 0 0,1 0-1,0 0 1,0 0-1,-1 0-15,1 0 16,0 0-16,0 0 0,-14 0 16,1 0-1,13 0 32,-14 0-31,14 0-1,-14 0 1,14 0-16,-13 13 16,12-13-16,1 0 15,0 0-15,0 0 16,-14 13 0,-12 0-1,-14 14 16,0-14-31,40 0 0,-14-13 16,27 14 15,-13-1-31,-14 0 16,14 0 0,13 0-1,-13-13 16,0 0-15,-27 53 0,27-39-16,-14 12 31,14 1-31,0-14 16,0-13-16,13 13 31,-14 13-31,14 1 15,-13-14 17,0 27-32,13-27 0,0 0 0,0 0 15,-13 14 1,13-1-16,0 14 16,-13-13-1,13 12-15,0-26 16,0 40-16,0-39 15,0 12 17,13 93-32,-13-92 15,13-1 1,-13 1 0,13-1-16,-13-13 15,13 27-15,-13-27 16,27 27-16,-27-14 15,13-26 17,14 93-32,-1-53 0,-13-40 15,1 26 17,-1-13-32,26 27 62,-25-14-62,52 1 31,0 26-31,-40-53 16,-12 0-16,12 13 16,-13-13-16,14 13 0,-14-13 15,0 13 1,0-13-1,1 0-15,12 0 16,14 0-16,-27 0 16,14 0-1,12 0-15,-26 0 16,27 0-16,-27 0 16,14-13-16,-1 13 15,27-39 1,-26 39-16,-14 0 15,13-27-15,-12 27 16,-1 0 0,-13-13 31,53-40-47,-40 53 31,13-66-31,-26 39 15,14 14 1,-14 0 0,0-14-1,13 1 1,-13-40 0,0 26-16,0 0 31,0 14-16,0 0-15,0-14 16,0 13 0,0-12-16,0 25 15,0 1 1,0-26-16,0 25 0,0-12 16,0 13-16,0-1 15,0-25 16,0 25 1,0 1-17,13 0 1,-13 0 0,0 0 46,27-27-46,-14 0-16,0 27 31,0-53-31,0 53 0,-13-1 16,0 1-16,0 0 31,0 0-31</inkml:trace>
  <inkml:trace contextRef="#ctx0" brushRef="#br0" timeOffset="50446.57">15372 9512 0,'14'0'78,"25"-13"-63,54-1-15,-67 14 16,14 0-16,-14 0 16,14-13-1,-27 13 1,80-26-16,-67 12 16,-12 14-16,-1 0 0</inkml:trace>
  <inkml:trace contextRef="#ctx0" brushRef="#br0" timeOffset="53436.95">16166 9512 0,'40'0'109,"79"0"-109,-27 0 16,-65 0-16,-14 0 15,40 0-15,-40 0 16,14 0 0,-14 0-1,0 0 1</inkml:trace>
  <inkml:trace contextRef="#ctx0" brushRef="#br0" timeOffset="68830.47">21339 10782 0,'26'0'141,"93"0"-126,-53 0 1,-13 0-16,93 0 16,-120 0-16,14 0 15,-27 0-15,0 0 16,1 0-16,-1 0 31</inkml:trace>
  <inkml:trace contextRef="#ctx0" brushRef="#br0" timeOffset="69962.36">23111 10610 0,'80'0'94,"-41"0"-79,14 0-15,80 13 16,-67 0-16,-13 0 15,53 1-15,-80-1 32,40-13-32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7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36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03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5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34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02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84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1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56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12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43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76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73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61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49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49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01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33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12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63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99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40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935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176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37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286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82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Size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bigger</a:t>
            </a: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more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books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that</a:t>
            </a:r>
            <a:r>
              <a:rPr lang="de-DE" dirty="0">
                <a:sym typeface="Wingdings" panose="05000000000000000000" pitchFamily="2" charset="2"/>
              </a:rPr>
              <a:t> I </a:t>
            </a:r>
            <a:r>
              <a:rPr lang="de-DE" dirty="0" err="1">
                <a:sym typeface="Wingdings" panose="05000000000000000000" pitchFamily="2" charset="2"/>
              </a:rPr>
              <a:t>can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show</a:t>
            </a:r>
            <a:r>
              <a:rPr lang="de-DE" dirty="0">
                <a:sym typeface="Wingdings" panose="05000000000000000000" pitchFamily="2" charset="2"/>
              </a:rPr>
              <a:t>… </a:t>
            </a:r>
            <a:r>
              <a:rPr lang="de-DE" dirty="0" err="1">
                <a:sym typeface="Wingdings" panose="05000000000000000000" pitchFamily="2" charset="2"/>
              </a:rPr>
              <a:t>makes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it</a:t>
            </a:r>
            <a:r>
              <a:rPr lang="de-DE" baseline="0" dirty="0">
                <a:sym typeface="Wingdings" panose="05000000000000000000" pitchFamily="2" charset="2"/>
              </a:rPr>
              <a:t> </a:t>
            </a:r>
            <a:r>
              <a:rPr lang="de-DE" baseline="0" dirty="0" err="1">
                <a:sym typeface="Wingdings" panose="05000000000000000000" pitchFamily="2" charset="2"/>
              </a:rPr>
              <a:t>massively</a:t>
            </a:r>
            <a:r>
              <a:rPr lang="de-DE" baseline="0" dirty="0">
                <a:sym typeface="Wingdings" panose="05000000000000000000" pitchFamily="2" charset="2"/>
              </a:rPr>
              <a:t> </a:t>
            </a:r>
            <a:r>
              <a:rPr lang="de-DE" baseline="0" dirty="0" err="1">
                <a:sym typeface="Wingdings" panose="05000000000000000000" pitchFamily="2" charset="2"/>
              </a:rPr>
              <a:t>easier</a:t>
            </a:r>
            <a:r>
              <a:rPr lang="de-DE" baseline="0" dirty="0">
                <a:sym typeface="Wingdings" panose="05000000000000000000" pitchFamily="2" charset="2"/>
              </a:rPr>
              <a:t>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56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579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06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266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4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264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21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92C-8755-4461-9B6B-142112F2812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77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Photo</a:t>
            </a:r>
            <a:r>
              <a:rPr lang="de-DE" dirty="0"/>
              <a:t> Albrecht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Photo</a:t>
            </a:r>
            <a:r>
              <a:rPr lang="de-DE" dirty="0"/>
              <a:t> Albrecht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79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24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Photo</a:t>
            </a:r>
            <a:r>
              <a:rPr lang="de-DE" dirty="0"/>
              <a:t> Albrecht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90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Photo</a:t>
            </a:r>
            <a:r>
              <a:rPr lang="de-DE" dirty="0"/>
              <a:t> Albrecht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4A09D3-9A56-4D70-AB01-BC424B382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7" y="3968749"/>
            <a:ext cx="7956548" cy="11984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202085"/>
            <a:ext cx="11496675" cy="9272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38029"/>
          </a:xfrm>
          <a:prstGeom prst="rect">
            <a:avLst/>
          </a:prstGeom>
          <a:solidFill>
            <a:srgbClr val="89BD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3687" y="371953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54506" y="371953"/>
            <a:ext cx="2749020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47657" y="371952"/>
            <a:ext cx="2534303" cy="5026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5EA87B94-F2A0-427E-B660-8569B5EA09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0BA3EDF0-2ADE-1443-8B70-8E15A60F76B9}" type="datetime1">
              <a:rPr lang="en-US" smtClean="0"/>
              <a:t>11/22/2020</a:t>
            </a:fld>
            <a:endParaRPr lang="de-DE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07E4E8E-7AEA-4798-B41B-E44C9A4442F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1BF9F099-A708-492B-9666-B1030F072A2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18B2-874E-DA4A-82BC-8A0AA91F71CD}" type="datetime1">
              <a:rPr lang="en-US" smtClean="0"/>
              <a:t>11/22/2020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7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F9339-D1CD-4C3D-9D0E-B6D872D3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89026"/>
            <a:ext cx="10801349" cy="28797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4AFD0E6B-074F-4856-ADAE-6AFDE0AD3B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830643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1BDC80-AA5D-4A78-98B0-C69933D7F52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1847269-5881-1542-B97B-69CDEA7B0651}" type="datetime1">
              <a:rPr lang="en-US" smtClean="0"/>
              <a:t>11/22/2020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0564B3-250D-42F0-9534-FD2B09C5F1B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36E6DB-4130-41F6-84C1-5598BFB23A9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5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32D37C9-8C47-46F1-90DE-4D249E5D2F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7956549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8BC24A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1CC2D235-C613-4A23-9CE8-CC0F66C7F0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A33FBA-7D22-4532-AC9C-95B8E02232C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CC24E7B-0D1F-A74D-B004-2EB997A41CC4}" type="datetime1">
              <a:rPr lang="en-US" smtClean="0"/>
              <a:t>11/22/2020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B7E09D-1A2C-4AFD-A321-1D82FF3C9B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605FDB6-1F62-4B0D-821E-1DDA79D2403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9047DF-64CB-4B9C-95ED-E6ECC29134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592264"/>
            <a:ext cx="3806041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FF797D-D68B-448F-9EF9-8565E16D3A9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67283" y="1592265"/>
            <a:ext cx="3884592" cy="4537073"/>
          </a:xfrm>
          <a:prstGeom prst="rect">
            <a:avLst/>
          </a:prstGeom>
        </p:spPr>
        <p:txBody>
          <a:bodyPr/>
          <a:lstStyle>
            <a:lvl1pPr>
              <a:buClr>
                <a:srgbClr val="8BC24A"/>
              </a:buClr>
              <a:defRPr/>
            </a:lvl1pPr>
            <a:lvl2pPr defTabSz="687600">
              <a:buClr>
                <a:srgbClr val="8BC24A"/>
              </a:buClr>
              <a:defRPr/>
            </a:lvl2pPr>
            <a:lvl3pPr>
              <a:buClr>
                <a:srgbClr val="8BC24A"/>
              </a:buClr>
              <a:defRPr/>
            </a:lvl3pPr>
            <a:lvl4pPr>
              <a:buClr>
                <a:srgbClr val="8BC24A"/>
              </a:buClr>
              <a:defRPr/>
            </a:lvl4pPr>
            <a:lvl5pPr>
              <a:buClr>
                <a:srgbClr val="8BC24A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CF808356-F1D3-4E54-96FE-067E960513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285318-182B-4275-82AD-58FC8AEAF9F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F308634-4E8A-D543-B82A-AEA20B25D2D1}" type="datetime1">
              <a:rPr lang="en-US" smtClean="0"/>
              <a:t>11/22/2020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C33625-2406-4F76-A793-8CCD27FB720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A0482F7-AF8F-4B8B-9F26-77EADFAB94A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82F033CF-87CA-DE4B-8BA7-8E79059D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79565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AED13FB-C2F2-B44E-A678-D4DC32255F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7956549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8BC24A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4797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0057C3-E1B6-4280-AFCA-CC8AA7FC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115888"/>
            <a:ext cx="10801348" cy="9731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4670F045-806E-425A-86B4-32E0D5E863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56350"/>
            <a:ext cx="5610225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6BF1CC-3BAD-4BB9-B717-3F5D044B8E8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51A0E9B3-D9CF-C842-8F34-58A705280538}" type="datetime1">
              <a:rPr lang="en-US" smtClean="0"/>
              <a:t>11/22/2020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AE4930-1E0B-4443-8FCC-3EF9232EF9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39AC7A-0B0A-4434-9B1F-404C0CCD4F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3C43F50-2D19-3A42-8F8D-19996F296C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1089025"/>
            <a:ext cx="10801347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8BC24A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C07BC0B-714E-DB4C-9304-6B3399B482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10801347" cy="4537074"/>
          </a:xfrm>
          <a:prstGeom prst="rect">
            <a:avLst/>
          </a:prstGeom>
        </p:spPr>
        <p:txBody>
          <a:bodyPr/>
          <a:lstStyle>
            <a:lvl1pPr defTabSz="284400"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3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5ED8-DF62-D64E-9D05-C1C732CBB4BC}" type="datetime1">
              <a:rPr lang="en-US" smtClean="0"/>
              <a:t>11/22/2020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430236"/>
            <a:ext cx="10801350" cy="658789"/>
          </a:xfr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tx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871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FE9C0-FC18-49FC-9D3B-448B3038E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72D7-62BF-7B44-82F7-239DE94D74F1}" type="datetime1">
              <a:rPr lang="en-US" smtClean="0"/>
              <a:t>11/22/2020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CA537D9-DB87-462B-9880-94A85866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16211B0-F335-4163-9F0F-D0713D57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1" name="Textplatzhalter 33">
            <a:extLst>
              <a:ext uri="{FF2B5EF4-FFF2-40B4-BE49-F238E27FC236}">
                <a16:creationId xmlns:a16="http://schemas.microsoft.com/office/drawing/2014/main" id="{25091D95-C517-4494-818D-3614D52BC3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2372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94CAE3FC-6193-4A75-93E4-FCAA1502D0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5325" y="5448563"/>
            <a:ext cx="10801350" cy="658789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tx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8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B15FE-2D2F-4B97-B98A-CD16A1CC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3000786" cy="6233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2AD0B1-3165-4B2D-B899-6312064BE865}"/>
              </a:ext>
            </a:extLst>
          </p:cNvPr>
          <p:cNvSpPr/>
          <p:nvPr userDrawn="1"/>
        </p:nvSpPr>
        <p:spPr>
          <a:xfrm rot="5400000">
            <a:off x="-370283" y="3371399"/>
            <a:ext cx="6858000" cy="115200"/>
          </a:xfrm>
          <a:prstGeom prst="rect">
            <a:avLst/>
          </a:prstGeom>
          <a:solidFill>
            <a:srgbClr val="8BC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3CB6C37-C5A3-4C73-9F3D-27E4BE6A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790" y="365126"/>
            <a:ext cx="5341224" cy="723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F5D411-2DE6-483B-87D6-585923619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34790" y="1592264"/>
            <a:ext cx="5341224" cy="44924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AD510D0-BC02-41A3-BF1B-4BEBF1628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4790" y="1089025"/>
            <a:ext cx="5341224" cy="503239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indent="0">
              <a:buNone/>
              <a:defRPr sz="2000" b="1" i="0">
                <a:solidFill>
                  <a:srgbClr val="8BC24A"/>
                </a:solidFill>
                <a:latin typeface="+mj-lt"/>
              </a:defRPr>
            </a:lvl1pPr>
            <a:lvl2pPr marL="457178" indent="0">
              <a:buNone/>
              <a:defRPr sz="14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2pPr>
            <a:lvl3pPr marL="914354" indent="0">
              <a:buNone/>
              <a:defRPr sz="12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3pPr>
            <a:lvl4pPr marL="1371532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4pPr>
            <a:lvl5pPr marL="1828709" indent="0">
              <a:buNone/>
              <a:defRPr sz="1100" b="0" i="0">
                <a:solidFill>
                  <a:srgbClr val="00B0F0"/>
                </a:solidFill>
                <a:latin typeface="HelveticaNeueLT Std Med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29C9F29-9467-4790-A990-E3BA7DDC215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0D0CA66-D2E3-4044-948F-AB8DC48AEDFF}" type="datetime1">
              <a:rPr lang="en-US" smtClean="0"/>
              <a:t>11/22/2020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1AA870-E424-487E-9777-032CB20FB80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B620C02-7CF1-46A5-9245-1E7D7C8FFA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Textplatzhalter 33">
            <a:extLst>
              <a:ext uri="{FF2B5EF4-FFF2-40B4-BE49-F238E27FC236}">
                <a16:creationId xmlns:a16="http://schemas.microsoft.com/office/drawing/2014/main" id="{F242F43B-6E1D-4F28-8F19-19918A2E6F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6" y="6356350"/>
            <a:ext cx="5610224" cy="365125"/>
          </a:xfrm>
        </p:spPr>
        <p:txBody>
          <a:bodyPr lIns="0" tIns="0" rIns="0" bIns="0" anchor="ctr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10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FEB98-94C9-482E-B2D1-1E5EBBCA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1EF9CA-16DE-40AA-BC35-DDCB0EDB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537E4-055D-A24E-BBD9-F14AAE4F48C0}" type="datetime1">
              <a:rPr lang="en-US" smtClean="0"/>
              <a:t>11/22/2020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05D478-1E0C-4E3C-B26E-DCA0722F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C453C7-A396-4A2D-A2E5-8E4610297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90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8084" y="6237963"/>
            <a:ext cx="3523915" cy="620037"/>
          </a:xfrm>
          <a:prstGeom prst="rect">
            <a:avLst/>
          </a:prstGeom>
          <a:solidFill>
            <a:srgbClr val="8BC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237963"/>
            <a:ext cx="8651874" cy="620037"/>
          </a:xfrm>
          <a:prstGeom prst="rect">
            <a:avLst/>
          </a:prstGeom>
          <a:solidFill>
            <a:srgbClr val="8BC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909326-5AF4-4A88-97FF-ECA036979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592263"/>
            <a:ext cx="795655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0EB72566-25B1-4AC5-8DFD-74DB6829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36525"/>
            <a:ext cx="10801349" cy="95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Datumsplatzhalter 19">
            <a:extLst>
              <a:ext uri="{FF2B5EF4-FFF2-40B4-BE49-F238E27FC236}">
                <a16:creationId xmlns:a16="http://schemas.microsoft.com/office/drawing/2014/main" id="{13EFEA2E-EA03-4D81-9489-7647000D9B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5550" y="6352598"/>
            <a:ext cx="1225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45C1EA4F-27D9-1742-8A89-F6EF23FD1526}" type="datetime1">
              <a:rPr lang="en-US" smtClean="0"/>
              <a:t>11/22/2020</a:t>
            </a:fld>
            <a:endParaRPr lang="de-DE" dirty="0"/>
          </a:p>
        </p:txBody>
      </p:sp>
      <p:sp>
        <p:nvSpPr>
          <p:cNvPr id="21" name="Fußzeilenplatzhalter 20">
            <a:extLst>
              <a:ext uri="{FF2B5EF4-FFF2-40B4-BE49-F238E27FC236}">
                <a16:creationId xmlns:a16="http://schemas.microsoft.com/office/drawing/2014/main" id="{DFBBA49C-F52C-4DF5-97C3-1E373625C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91074" y="6352598"/>
            <a:ext cx="324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363600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60C13802-11A0-4808-BF6B-86CEA24A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86675" y="6359905"/>
            <a:ext cx="783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>
                <a:solidFill>
                  <a:schemeClr val="bg1"/>
                </a:solidFill>
              </a:defRPr>
            </a:lvl1pPr>
          </a:lstStyle>
          <a:p>
            <a:fld id="{C564DEAC-083F-4EA1-9D67-84BB3A537A3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3" r:id="rId4"/>
    <p:sldLayoutId id="2147483662" r:id="rId5"/>
    <p:sldLayoutId id="2147483682" r:id="rId6"/>
    <p:sldLayoutId id="2147483655" r:id="rId7"/>
    <p:sldLayoutId id="2147483657" r:id="rId8"/>
    <p:sldLayoutId id="2147483681" r:id="rId9"/>
    <p:sldLayoutId id="2147483683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marR="0" indent="-285750" algn="l" defTabSz="284400" rtl="0" eaLnBrk="1" fontAlgn="auto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9BD3E"/>
        </a:buClr>
        <a:buSzPts val="2400"/>
        <a:buFont typeface="Wingdings" panose="05000000000000000000" pitchFamily="2" charset="2"/>
        <a:buChar char="§"/>
        <a:tabLst/>
        <a:defRPr lang="en-US" sz="2200" kern="1200" noProof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8163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9BD3E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9BD3E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7913" indent="-182563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9BD3E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rgbClr val="89BD3E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929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100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  <p15:guide id="13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5" Type="http://schemas.openxmlformats.org/officeDocument/2006/relationships/customXml" Target="../ink/ink1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3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rouplens.org/datasets/movielens/" TargetMode="External"/><Relationship Id="rId5" Type="http://schemas.openxmlformats.org/officeDocument/2006/relationships/hyperlink" Target="https://hub.packtpub.com/recommending-movies-scale-python/" TargetMode="Externa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eg1DEeWUjA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b8YyIVulszQ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connectwithghosh/recommender-system-on-the-movielens-using-an-autoencoder-using-tensorflow-in-python-f13d3e8d600d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z0dx-YckFko" TargetMode="Externa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875452-D548-4EEC-BA89-DE48BBA114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Intelligent User Interfaces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381266-C22C-44E9-AF7C-EC48CA7C57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  <a:br>
              <a:rPr lang="en-US" dirty="0"/>
            </a:br>
            <a:r>
              <a:rPr lang="en-US" sz="1400" dirty="0"/>
              <a:t>Basics, Algorithms (content-based, collaborative filtering), Applications</a:t>
            </a:r>
            <a:endParaRPr lang="de-DE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FA77E99-930E-4BF8-AD23-D122D2721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9768B6F-72F5-4334-94C4-24442370BA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A14D6A10-FCBD-43C4-9B24-CD6428E5EA6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8791074" y="6352598"/>
            <a:ext cx="3245350" cy="365125"/>
          </a:xfrm>
        </p:spPr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49606A8-74C1-4D5C-9083-2C32D4B3A7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7686675" y="6359905"/>
            <a:ext cx="783138" cy="365125"/>
          </a:xfrm>
        </p:spPr>
        <p:txBody>
          <a:bodyPr/>
          <a:lstStyle/>
          <a:p>
            <a:fld id="{002E4239-9C90-407D-B00F-DCBF08F5A84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2D478FC-73A2-4952-A3FE-4CD8679761A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CA28DB7-A5CF-4C19-9875-070FE4F87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695327" y="6343404"/>
            <a:ext cx="1160554" cy="40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Placeholder 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7A09B558-68A2-9147-B26B-0A5F4117F0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604" b="19626"/>
          <a:stretch/>
        </p:blipFill>
        <p:spPr>
          <a:xfrm>
            <a:off x="0" y="1089025"/>
            <a:ext cx="12192000" cy="2879725"/>
          </a:xfr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375F41-E409-EC42-8D10-BA4AD7369D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490774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604365" y="1592264"/>
            <a:ext cx="1379999" cy="18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4434393" y="4233448"/>
            <a:ext cx="1119613" cy="180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3" t="14493" r="48953" b="58712"/>
          <a:stretch/>
        </p:blipFill>
        <p:spPr>
          <a:xfrm rot="10800000">
            <a:off x="5320988" y="1592265"/>
            <a:ext cx="1236439" cy="18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4493" r="65166" b="58712"/>
          <a:stretch/>
        </p:blipFill>
        <p:spPr>
          <a:xfrm rot="10800000">
            <a:off x="4017419" y="1592264"/>
            <a:ext cx="1270514" cy="180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8216" r="79773" b="25698"/>
          <a:stretch/>
        </p:blipFill>
        <p:spPr>
          <a:xfrm rot="10800000">
            <a:off x="2647804" y="4233448"/>
            <a:ext cx="1357525" cy="180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374066" y="1592264"/>
            <a:ext cx="1127521" cy="180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880093" y="4233448"/>
            <a:ext cx="1338647" cy="180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1" t="48216" r="37461" b="25698"/>
          <a:stretch/>
        </p:blipFill>
        <p:spPr>
          <a:xfrm rot="10800000">
            <a:off x="1534642" y="1592264"/>
            <a:ext cx="1036668" cy="180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l="59628" t="30373" r="26204" b="38587"/>
          <a:stretch/>
        </p:blipFill>
        <p:spPr>
          <a:xfrm>
            <a:off x="5983070" y="4233448"/>
            <a:ext cx="1095409" cy="180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/>
          <a:srcRect l="46222" t="29752" r="39126" b="38587"/>
          <a:stretch/>
        </p:blipFill>
        <p:spPr>
          <a:xfrm>
            <a:off x="7507542" y="4233448"/>
            <a:ext cx="1110621" cy="180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4"/>
          <a:srcRect l="72620" t="29575" r="13476" b="41202"/>
          <a:stretch/>
        </p:blipFill>
        <p:spPr>
          <a:xfrm>
            <a:off x="6590482" y="1592264"/>
            <a:ext cx="1141828" cy="1800000"/>
          </a:xfrm>
          <a:prstGeom prst="rect">
            <a:avLst/>
          </a:prstGeom>
        </p:spPr>
      </p:pic>
      <p:sp>
        <p:nvSpPr>
          <p:cNvPr id="22" name="Titel 1"/>
          <p:cNvSpPr txBox="1">
            <a:spLocks/>
          </p:cNvSpPr>
          <p:nvPr/>
        </p:nvSpPr>
        <p:spPr>
          <a:xfrm>
            <a:off x="374066" y="824551"/>
            <a:ext cx="4158177" cy="482738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what I read…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4"/>
          <a:srcRect l="85232" t="29145" r="102" b="40664"/>
          <a:stretch/>
        </p:blipFill>
        <p:spPr>
          <a:xfrm>
            <a:off x="7765365" y="1592264"/>
            <a:ext cx="1165819" cy="1800000"/>
          </a:xfrm>
          <a:prstGeom prst="rect">
            <a:avLst/>
          </a:prstGeom>
        </p:spPr>
      </p:pic>
      <p:sp>
        <p:nvSpPr>
          <p:cNvPr id="24" name="Titel 1"/>
          <p:cNvSpPr txBox="1">
            <a:spLocks/>
          </p:cNvSpPr>
          <p:nvPr/>
        </p:nvSpPr>
        <p:spPr>
          <a:xfrm>
            <a:off x="1729790" y="3600424"/>
            <a:ext cx="7244211" cy="482738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Which of these books do you suggest? </a:t>
            </a:r>
          </a:p>
        </p:txBody>
      </p:sp>
    </p:spTree>
    <p:extLst>
      <p:ext uri="{BB962C8B-B14F-4D97-AF65-F5344CB8AC3E}">
        <p14:creationId xmlns:p14="http://schemas.microsoft.com/office/powerpoint/2010/main" val="273171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Recommender Systems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95325" y="1592264"/>
            <a:ext cx="7355372" cy="453707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Collaborative Filtering </a:t>
            </a:r>
            <a:br>
              <a:rPr lang="en-US" dirty="0"/>
            </a:br>
            <a:r>
              <a:rPr lang="en-US" dirty="0"/>
              <a:t>“people who liked what you liked also liked X, hence I suggest X to you”</a:t>
            </a:r>
          </a:p>
          <a:p>
            <a:r>
              <a:rPr lang="en-US" b="1" dirty="0"/>
              <a:t>Demographics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“many people of you age, income, family status, and education like X, hence I suggest X to you”</a:t>
            </a:r>
          </a:p>
          <a:p>
            <a:r>
              <a:rPr lang="en-US" b="1" dirty="0"/>
              <a:t>Social Relationships</a:t>
            </a:r>
            <a:br>
              <a:rPr lang="en-US" dirty="0"/>
            </a:br>
            <a:r>
              <a:rPr lang="en-US" dirty="0"/>
              <a:t>“people you hang out with, your friend, or friend of you friends like X, hence I suggest X to you”</a:t>
            </a:r>
          </a:p>
          <a:p>
            <a:r>
              <a:rPr lang="en-US" b="1" dirty="0"/>
              <a:t>Content-based Filtering</a:t>
            </a:r>
            <a:br>
              <a:rPr lang="en-US" dirty="0"/>
            </a:br>
            <a:r>
              <a:rPr lang="en-US" dirty="0"/>
              <a:t>“X is similar (based on a similarity measure for a domain) to what you liked before, hence I suggest X to you”</a:t>
            </a:r>
          </a:p>
          <a:p>
            <a:r>
              <a:rPr lang="en-US" b="1" dirty="0"/>
              <a:t>Contextual</a:t>
            </a:r>
            <a:br>
              <a:rPr lang="en-US" dirty="0"/>
            </a:br>
            <a:r>
              <a:rPr lang="en-US" dirty="0"/>
              <a:t>“many people in you current situation/context/location like X, as you are in now this context , I suggest X to you”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526774" y="1510748"/>
            <a:ext cx="8125101" cy="924339"/>
          </a:xfrm>
          <a:prstGeom prst="rect">
            <a:avLst/>
          </a:prstGeom>
          <a:solidFill>
            <a:srgbClr val="8ABD3E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526774" y="4177748"/>
            <a:ext cx="8125101" cy="924339"/>
          </a:xfrm>
          <a:prstGeom prst="rect">
            <a:avLst/>
          </a:prstGeom>
          <a:solidFill>
            <a:srgbClr val="8ABD3E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250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Based Filtering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95325" y="1592264"/>
            <a:ext cx="5789237" cy="45370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properties / factors / dimensions are describing and discriminating the products?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taxonomy, list of dimensions or set of criteria </a:t>
            </a:r>
          </a:p>
          <a:p>
            <a:r>
              <a:rPr lang="en-US" dirty="0">
                <a:sym typeface="Wingdings" panose="05000000000000000000" pitchFamily="2" charset="2"/>
              </a:rPr>
              <a:t>Each item can be categorized based on the criteria/dimensions/taxonomy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 for each item represent how much it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matches these criteria in a vector</a:t>
            </a:r>
          </a:p>
          <a:p>
            <a:r>
              <a:rPr lang="en-US" dirty="0">
                <a:sym typeface="Wingdings" panose="05000000000000000000" pitchFamily="2" charset="2"/>
              </a:rPr>
              <a:t>How much does the user like products based on the criteria/dimensions/taxonomy?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 vector for the user that represents their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relationship to these criteria</a:t>
            </a:r>
          </a:p>
          <a:p>
            <a:r>
              <a:rPr lang="en-US" dirty="0">
                <a:sym typeface="Wingdings" panose="05000000000000000000" pitchFamily="2" charset="2"/>
              </a:rPr>
              <a:t>Identify and recommend items that fit the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user’s criteria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 calculate the similarity between item vectors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and user vectors</a:t>
            </a:r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Basic Approach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8216" r="79773" b="25698"/>
          <a:stretch/>
        </p:blipFill>
        <p:spPr>
          <a:xfrm rot="10800000">
            <a:off x="6694651" y="292893"/>
            <a:ext cx="1200854" cy="159226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640742" y="1885157"/>
            <a:ext cx="2875004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/>
              <a:t>Language, genre, time set,</a:t>
            </a:r>
            <a:br>
              <a:rPr lang="en-US" sz="1400" i="1" dirty="0"/>
            </a:br>
            <a:r>
              <a:rPr lang="en-US" sz="1400" i="1" dirty="0"/>
              <a:t>main characters, location/setting, </a:t>
            </a:r>
            <a:br>
              <a:rPr lang="en-US" sz="1400" i="1" dirty="0"/>
            </a:br>
            <a:r>
              <a:rPr lang="en-US" sz="1400" i="1" dirty="0"/>
              <a:t>theme, length, time written, </a:t>
            </a:r>
            <a:br>
              <a:rPr lang="en-US" sz="1400" i="1" dirty="0"/>
            </a:br>
            <a:r>
              <a:rPr lang="en-US" sz="1400" i="1" dirty="0"/>
              <a:t>number of parallel plots, </a:t>
            </a:r>
            <a:br>
              <a:rPr lang="en-US" sz="1400" i="1" dirty="0"/>
            </a:br>
            <a:r>
              <a:rPr lang="en-US" sz="1400" i="1" dirty="0"/>
              <a:t>language complexity,…</a:t>
            </a:r>
          </a:p>
        </p:txBody>
      </p:sp>
    </p:spTree>
    <p:extLst>
      <p:ext uri="{BB962C8B-B14F-4D97-AF65-F5344CB8AC3E}">
        <p14:creationId xmlns:p14="http://schemas.microsoft.com/office/powerpoint/2010/main" val="1244877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/>
          <p:cNvSpPr>
            <a:spLocks noGrp="1"/>
          </p:cNvSpPr>
          <p:nvPr>
            <p:ph type="title"/>
          </p:nvPr>
        </p:nvSpPr>
        <p:spPr>
          <a:xfrm>
            <a:off x="695326" y="115888"/>
            <a:ext cx="8288129" cy="973137"/>
          </a:xfrm>
        </p:spPr>
        <p:txBody>
          <a:bodyPr/>
          <a:lstStyle/>
          <a:p>
            <a:r>
              <a:rPr lang="en-US" dirty="0"/>
              <a:t>Idea of User Based Collaborative Filtering</a:t>
            </a:r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6" r="22979"/>
          <a:stretch/>
        </p:blipFill>
        <p:spPr bwMode="auto">
          <a:xfrm>
            <a:off x="5076827" y="2147374"/>
            <a:ext cx="1193822" cy="166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7" r="-1810"/>
          <a:stretch/>
        </p:blipFill>
        <p:spPr bwMode="auto">
          <a:xfrm>
            <a:off x="2236184" y="2156055"/>
            <a:ext cx="1063191" cy="165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6627422" y="1247340"/>
            <a:ext cx="766715" cy="1224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/>
          <a:srcRect l="72620" t="29575" r="13476" b="41202"/>
          <a:stretch/>
        </p:blipFill>
        <p:spPr>
          <a:xfrm>
            <a:off x="3246647" y="3920432"/>
            <a:ext cx="776443" cy="1224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6647686" y="2793990"/>
            <a:ext cx="761336" cy="1224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947706" y="1247340"/>
            <a:ext cx="766715" cy="1224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967970" y="2793990"/>
            <a:ext cx="761336" cy="1224000"/>
          </a:xfrm>
          <a:prstGeom prst="rect">
            <a:avLst/>
          </a:prstGeom>
        </p:spPr>
      </p:pic>
      <p:sp>
        <p:nvSpPr>
          <p:cNvPr id="16" name="Pfeil nach links und rechts 15"/>
          <p:cNvSpPr/>
          <p:nvPr/>
        </p:nvSpPr>
        <p:spPr>
          <a:xfrm>
            <a:off x="3217850" y="2785081"/>
            <a:ext cx="1980013" cy="4081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Similar</a:t>
            </a:r>
            <a:endParaRPr lang="en-US" dirty="0"/>
          </a:p>
        </p:txBody>
      </p:sp>
      <p:sp>
        <p:nvSpPr>
          <p:cNvPr id="19" name="Pfeil nach rechts 18"/>
          <p:cNvSpPr/>
          <p:nvPr/>
        </p:nvSpPr>
        <p:spPr>
          <a:xfrm rot="19824276">
            <a:off x="5947045" y="2239256"/>
            <a:ext cx="732916" cy="307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liked</a:t>
            </a:r>
          </a:p>
        </p:txBody>
      </p:sp>
      <p:sp>
        <p:nvSpPr>
          <p:cNvPr id="20" name="Pfeil nach rechts 19"/>
          <p:cNvSpPr/>
          <p:nvPr/>
        </p:nvSpPr>
        <p:spPr>
          <a:xfrm rot="933532">
            <a:off x="5984468" y="2698388"/>
            <a:ext cx="732916" cy="307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liked</a:t>
            </a:r>
          </a:p>
        </p:txBody>
      </p:sp>
      <p:sp>
        <p:nvSpPr>
          <p:cNvPr id="21" name="Pfeil nach rechts 20"/>
          <p:cNvSpPr/>
          <p:nvPr/>
        </p:nvSpPr>
        <p:spPr>
          <a:xfrm rot="1775724" flipH="1">
            <a:off x="1660550" y="2317004"/>
            <a:ext cx="732916" cy="307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liked</a:t>
            </a:r>
          </a:p>
        </p:txBody>
      </p:sp>
      <p:sp>
        <p:nvSpPr>
          <p:cNvPr id="22" name="Pfeil nach rechts 21"/>
          <p:cNvSpPr/>
          <p:nvPr/>
        </p:nvSpPr>
        <p:spPr>
          <a:xfrm rot="20666468" flipH="1">
            <a:off x="1697973" y="2776136"/>
            <a:ext cx="732916" cy="307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liked</a:t>
            </a:r>
          </a:p>
        </p:txBody>
      </p:sp>
      <p:sp>
        <p:nvSpPr>
          <p:cNvPr id="23" name="Pfeil nach rechts 22"/>
          <p:cNvSpPr/>
          <p:nvPr/>
        </p:nvSpPr>
        <p:spPr>
          <a:xfrm rot="2183425">
            <a:off x="2609612" y="3962316"/>
            <a:ext cx="714556" cy="307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liked</a:t>
            </a:r>
          </a:p>
        </p:txBody>
      </p:sp>
      <p:sp>
        <p:nvSpPr>
          <p:cNvPr id="24" name="Pfeil nach rechts 23"/>
          <p:cNvSpPr/>
          <p:nvPr/>
        </p:nvSpPr>
        <p:spPr>
          <a:xfrm rot="19145957">
            <a:off x="3859822" y="3695634"/>
            <a:ext cx="1529134" cy="30712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Recommend</a:t>
            </a:r>
          </a:p>
        </p:txBody>
      </p:sp>
    </p:spTree>
    <p:extLst>
      <p:ext uri="{BB962C8B-B14F-4D97-AF65-F5344CB8AC3E}">
        <p14:creationId xmlns:p14="http://schemas.microsoft.com/office/powerpoint/2010/main" val="400215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76354" y="1774033"/>
            <a:ext cx="533653" cy="85795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3" t="14493" r="48953" b="58712"/>
          <a:stretch/>
        </p:blipFill>
        <p:spPr>
          <a:xfrm rot="10800000">
            <a:off x="4376804" y="1774033"/>
            <a:ext cx="589337" cy="85795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l="59628" t="30373" r="26204" b="38587"/>
          <a:stretch/>
        </p:blipFill>
        <p:spPr>
          <a:xfrm>
            <a:off x="7611640" y="4682096"/>
            <a:ext cx="542934" cy="892160"/>
          </a:xfrm>
          <a:prstGeom prst="rect">
            <a:avLst/>
          </a:prstGeom>
        </p:spPr>
      </p:pic>
      <p:pic>
        <p:nvPicPr>
          <p:cNvPr id="1026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69"/>
          <a:stretch/>
        </p:blipFill>
        <p:spPr bwMode="auto">
          <a:xfrm>
            <a:off x="295054" y="2646405"/>
            <a:ext cx="499898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6" r="22979"/>
          <a:stretch/>
        </p:blipFill>
        <p:spPr bwMode="auto">
          <a:xfrm>
            <a:off x="221558" y="1556051"/>
            <a:ext cx="733566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7" r="-1810"/>
          <a:stretch/>
        </p:blipFill>
        <p:spPr bwMode="auto">
          <a:xfrm>
            <a:off x="138529" y="4570859"/>
            <a:ext cx="656730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r="51057"/>
          <a:stretch/>
        </p:blipFill>
        <p:spPr bwMode="auto">
          <a:xfrm>
            <a:off x="100213" y="397869"/>
            <a:ext cx="765351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988382" y="2819134"/>
            <a:ext cx="523222" cy="835282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919166" y="4704106"/>
            <a:ext cx="523222" cy="835282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1" t="48216" r="37461" b="25698"/>
          <a:stretch/>
        </p:blipFill>
        <p:spPr>
          <a:xfrm rot="10800000">
            <a:off x="1666185" y="1741364"/>
            <a:ext cx="481061" cy="835283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37558" y="2819130"/>
            <a:ext cx="640383" cy="835283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10352" y="4704104"/>
            <a:ext cx="640383" cy="835283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4493" r="65166" b="58712"/>
          <a:stretch/>
        </p:blipFill>
        <p:spPr>
          <a:xfrm rot="10800000">
            <a:off x="5582397" y="4704104"/>
            <a:ext cx="605579" cy="857954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8216" r="79773" b="25698"/>
          <a:stretch/>
        </p:blipFill>
        <p:spPr>
          <a:xfrm rot="10800000">
            <a:off x="3695087" y="2812890"/>
            <a:ext cx="629953" cy="835282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3005703" y="2812889"/>
            <a:ext cx="621194" cy="835283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4"/>
          <a:srcRect l="59628" t="30373" r="26204" b="38587"/>
          <a:stretch/>
        </p:blipFill>
        <p:spPr>
          <a:xfrm>
            <a:off x="7675364" y="2820280"/>
            <a:ext cx="542934" cy="89216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4"/>
          <a:srcRect l="46222" t="29752" r="39126" b="38587"/>
          <a:stretch/>
        </p:blipFill>
        <p:spPr>
          <a:xfrm>
            <a:off x="8281080" y="2802415"/>
            <a:ext cx="561496" cy="910025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4"/>
          <a:srcRect l="72620" t="29575" r="13476" b="41202"/>
          <a:stretch/>
        </p:blipFill>
        <p:spPr>
          <a:xfrm>
            <a:off x="7051424" y="2846399"/>
            <a:ext cx="532804" cy="839923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4"/>
          <a:srcRect l="85232" t="29145" r="102" b="40664"/>
          <a:stretch/>
        </p:blipFill>
        <p:spPr>
          <a:xfrm>
            <a:off x="6317497" y="4694293"/>
            <a:ext cx="562033" cy="867766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12152" y="2820152"/>
            <a:ext cx="533653" cy="857954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4"/>
          <a:srcRect l="85232" t="29145" r="102" b="40664"/>
          <a:stretch/>
        </p:blipFill>
        <p:spPr>
          <a:xfrm>
            <a:off x="6400527" y="2832478"/>
            <a:ext cx="562033" cy="867766"/>
          </a:xfrm>
          <a:prstGeom prst="rect">
            <a:avLst/>
          </a:prstGeom>
        </p:spPr>
      </p:pic>
      <p:cxnSp>
        <p:nvCxnSpPr>
          <p:cNvPr id="3" name="Gerader Verbinder 2"/>
          <p:cNvCxnSpPr/>
          <p:nvPr/>
        </p:nvCxnSpPr>
        <p:spPr>
          <a:xfrm>
            <a:off x="142093" y="4229973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42093" y="4319552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142093" y="2674325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142093" y="1484447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 flipV="1">
            <a:off x="856899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 flipV="1">
            <a:off x="438096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 flipV="1">
            <a:off x="627389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 flipV="1">
            <a:off x="6998660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 flipV="1">
            <a:off x="8248109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 flipV="1">
            <a:off x="1609590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 flipV="1">
            <a:off x="2201737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 flipV="1">
            <a:off x="300329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 flipV="1">
            <a:off x="3700145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/>
          <p:cNvCxnSpPr/>
          <p:nvPr/>
        </p:nvCxnSpPr>
        <p:spPr>
          <a:xfrm flipV="1">
            <a:off x="5006826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/>
          <p:cNvCxnSpPr/>
          <p:nvPr/>
        </p:nvCxnSpPr>
        <p:spPr>
          <a:xfrm flipV="1">
            <a:off x="5598973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/>
          <p:cNvCxnSpPr/>
          <p:nvPr/>
        </p:nvCxnSpPr>
        <p:spPr>
          <a:xfrm flipV="1">
            <a:off x="7615656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fik 7">
            <a:extLst>
              <a:ext uri="{FF2B5EF4-FFF2-40B4-BE49-F238E27FC236}">
                <a16:creationId xmlns:a16="http://schemas.microsoft.com/office/drawing/2014/main" id="{B7EBB523-B4D9-CB42-BA33-812282829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80873" y="467984"/>
            <a:ext cx="634799" cy="828000"/>
          </a:xfrm>
          <a:prstGeom prst="rect">
            <a:avLst/>
          </a:prstGeom>
        </p:spPr>
      </p:pic>
      <p:pic>
        <p:nvPicPr>
          <p:cNvPr id="63" name="Grafik 12">
            <a:extLst>
              <a:ext uri="{FF2B5EF4-FFF2-40B4-BE49-F238E27FC236}">
                <a16:creationId xmlns:a16="http://schemas.microsoft.com/office/drawing/2014/main" id="{94F7C485-7B3C-6041-944B-DEB5BFD72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8216" r="79773" b="25698"/>
          <a:stretch/>
        </p:blipFill>
        <p:spPr>
          <a:xfrm rot="10800000">
            <a:off x="3727127" y="467983"/>
            <a:ext cx="624461" cy="828000"/>
          </a:xfrm>
          <a:prstGeom prst="rect">
            <a:avLst/>
          </a:prstGeom>
        </p:spPr>
      </p:pic>
      <p:pic>
        <p:nvPicPr>
          <p:cNvPr id="64" name="Grafik 14">
            <a:extLst>
              <a:ext uri="{FF2B5EF4-FFF2-40B4-BE49-F238E27FC236}">
                <a16:creationId xmlns:a16="http://schemas.microsoft.com/office/drawing/2014/main" id="{47BD0550-E27A-F243-9246-69501EA423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1015202" y="467983"/>
            <a:ext cx="518660" cy="828000"/>
          </a:xfrm>
          <a:prstGeom prst="rect">
            <a:avLst/>
          </a:prstGeom>
        </p:spPr>
      </p:pic>
      <p:pic>
        <p:nvPicPr>
          <p:cNvPr id="65" name="Grafik 15">
            <a:extLst>
              <a:ext uri="{FF2B5EF4-FFF2-40B4-BE49-F238E27FC236}">
                <a16:creationId xmlns:a16="http://schemas.microsoft.com/office/drawing/2014/main" id="{EA9C0C19-71CC-F940-8535-8E69E7C198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3027548" y="467983"/>
            <a:ext cx="615777" cy="828000"/>
          </a:xfrm>
          <a:prstGeom prst="rect">
            <a:avLst/>
          </a:prstGeom>
        </p:spPr>
      </p:pic>
      <p:pic>
        <p:nvPicPr>
          <p:cNvPr id="66" name="Grafik 16">
            <a:extLst>
              <a:ext uri="{FF2B5EF4-FFF2-40B4-BE49-F238E27FC236}">
                <a16:creationId xmlns:a16="http://schemas.microsoft.com/office/drawing/2014/main" id="{6F9B5284-F819-6249-AD22-C759458EB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1" t="48216" r="37461" b="25698"/>
          <a:stretch/>
        </p:blipFill>
        <p:spPr>
          <a:xfrm rot="10800000">
            <a:off x="1668625" y="467983"/>
            <a:ext cx="476867" cy="828000"/>
          </a:xfrm>
          <a:prstGeom prst="rect">
            <a:avLst/>
          </a:prstGeom>
        </p:spPr>
      </p:pic>
      <p:pic>
        <p:nvPicPr>
          <p:cNvPr id="67" name="Grafik 19">
            <a:extLst>
              <a:ext uri="{FF2B5EF4-FFF2-40B4-BE49-F238E27FC236}">
                <a16:creationId xmlns:a16="http://schemas.microsoft.com/office/drawing/2014/main" id="{59FD15F4-36F7-824D-A363-33706977A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22" t="29752" r="39126" b="38587"/>
          <a:stretch/>
        </p:blipFill>
        <p:spPr>
          <a:xfrm>
            <a:off x="8308158" y="467983"/>
            <a:ext cx="510885" cy="828000"/>
          </a:xfrm>
          <a:prstGeom prst="rect">
            <a:avLst/>
          </a:prstGeom>
        </p:spPr>
      </p:pic>
      <p:pic>
        <p:nvPicPr>
          <p:cNvPr id="68" name="Grafik 20">
            <a:extLst>
              <a:ext uri="{FF2B5EF4-FFF2-40B4-BE49-F238E27FC236}">
                <a16:creationId xmlns:a16="http://schemas.microsoft.com/office/drawing/2014/main" id="{2F3F07C6-5E85-4E44-88A8-F50E7E4CBF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20" t="29575" r="13476" b="41202"/>
          <a:stretch/>
        </p:blipFill>
        <p:spPr>
          <a:xfrm>
            <a:off x="7045842" y="467983"/>
            <a:ext cx="525240" cy="828000"/>
          </a:xfrm>
          <a:prstGeom prst="rect">
            <a:avLst/>
          </a:prstGeom>
        </p:spPr>
      </p:pic>
      <p:pic>
        <p:nvPicPr>
          <p:cNvPr id="69" name="Grafik 34">
            <a:extLst>
              <a:ext uri="{FF2B5EF4-FFF2-40B4-BE49-F238E27FC236}">
                <a16:creationId xmlns:a16="http://schemas.microsoft.com/office/drawing/2014/main" id="{A1F21115-57DE-204C-B315-DF2E7477E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43963" y="467983"/>
            <a:ext cx="515021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05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76354" y="1774033"/>
            <a:ext cx="533653" cy="85795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3" t="14493" r="48953" b="58712"/>
          <a:stretch/>
        </p:blipFill>
        <p:spPr>
          <a:xfrm rot="10800000">
            <a:off x="4376804" y="1774033"/>
            <a:ext cx="589337" cy="85795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l="59628" t="30373" r="26204" b="38587"/>
          <a:stretch/>
        </p:blipFill>
        <p:spPr>
          <a:xfrm>
            <a:off x="7611640" y="4682096"/>
            <a:ext cx="542934" cy="892160"/>
          </a:xfrm>
          <a:prstGeom prst="rect">
            <a:avLst/>
          </a:prstGeom>
        </p:spPr>
      </p:pic>
      <p:pic>
        <p:nvPicPr>
          <p:cNvPr id="1026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69"/>
          <a:stretch/>
        </p:blipFill>
        <p:spPr bwMode="auto">
          <a:xfrm>
            <a:off x="295054" y="2646405"/>
            <a:ext cx="499898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6" r="22979"/>
          <a:stretch/>
        </p:blipFill>
        <p:spPr bwMode="auto">
          <a:xfrm>
            <a:off x="221558" y="1556051"/>
            <a:ext cx="733566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7" r="-1810"/>
          <a:stretch/>
        </p:blipFill>
        <p:spPr bwMode="auto">
          <a:xfrm>
            <a:off x="138529" y="4570859"/>
            <a:ext cx="656730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r="51057"/>
          <a:stretch/>
        </p:blipFill>
        <p:spPr bwMode="auto">
          <a:xfrm>
            <a:off x="100213" y="397869"/>
            <a:ext cx="765351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988382" y="2819134"/>
            <a:ext cx="523222" cy="835282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919166" y="4704106"/>
            <a:ext cx="523222" cy="835282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1" t="48216" r="37461" b="25698"/>
          <a:stretch/>
        </p:blipFill>
        <p:spPr>
          <a:xfrm rot="10800000">
            <a:off x="1666185" y="1741364"/>
            <a:ext cx="481061" cy="835283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37558" y="2819130"/>
            <a:ext cx="640383" cy="835283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10352" y="4704104"/>
            <a:ext cx="640383" cy="835283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4493" r="65166" b="58712"/>
          <a:stretch/>
        </p:blipFill>
        <p:spPr>
          <a:xfrm rot="10800000">
            <a:off x="5582397" y="4704104"/>
            <a:ext cx="605579" cy="857954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8216" r="79773" b="25698"/>
          <a:stretch/>
        </p:blipFill>
        <p:spPr>
          <a:xfrm rot="10800000">
            <a:off x="3695087" y="2812890"/>
            <a:ext cx="629953" cy="835282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3005703" y="2812889"/>
            <a:ext cx="621194" cy="835283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4"/>
          <a:srcRect l="59628" t="30373" r="26204" b="38587"/>
          <a:stretch/>
        </p:blipFill>
        <p:spPr>
          <a:xfrm>
            <a:off x="7675364" y="2820280"/>
            <a:ext cx="542934" cy="89216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4"/>
          <a:srcRect l="46222" t="29752" r="39126" b="38587"/>
          <a:stretch/>
        </p:blipFill>
        <p:spPr>
          <a:xfrm>
            <a:off x="8281080" y="2802415"/>
            <a:ext cx="561496" cy="910025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4"/>
          <a:srcRect l="72620" t="29575" r="13476" b="41202"/>
          <a:stretch/>
        </p:blipFill>
        <p:spPr>
          <a:xfrm>
            <a:off x="7051424" y="2846399"/>
            <a:ext cx="532804" cy="839923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4"/>
          <a:srcRect l="85232" t="29145" r="102" b="40664"/>
          <a:stretch/>
        </p:blipFill>
        <p:spPr>
          <a:xfrm>
            <a:off x="6317497" y="4694293"/>
            <a:ext cx="562033" cy="867766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12152" y="2820152"/>
            <a:ext cx="533653" cy="857954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4"/>
          <a:srcRect l="85232" t="29145" r="102" b="40664"/>
          <a:stretch/>
        </p:blipFill>
        <p:spPr>
          <a:xfrm>
            <a:off x="6400527" y="2832478"/>
            <a:ext cx="562033" cy="867766"/>
          </a:xfrm>
          <a:prstGeom prst="rect">
            <a:avLst/>
          </a:prstGeom>
        </p:spPr>
      </p:pic>
      <p:cxnSp>
        <p:nvCxnSpPr>
          <p:cNvPr id="3" name="Gerader Verbinder 2"/>
          <p:cNvCxnSpPr/>
          <p:nvPr/>
        </p:nvCxnSpPr>
        <p:spPr>
          <a:xfrm>
            <a:off x="142093" y="4229973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42093" y="4319552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142093" y="2674325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142093" y="1484447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 flipV="1">
            <a:off x="856899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 flipV="1">
            <a:off x="438096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 flipV="1">
            <a:off x="627389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 flipV="1">
            <a:off x="6998660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 flipV="1">
            <a:off x="8248109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Grafik 7">
            <a:extLst>
              <a:ext uri="{FF2B5EF4-FFF2-40B4-BE49-F238E27FC236}">
                <a16:creationId xmlns:a16="http://schemas.microsoft.com/office/drawing/2014/main" id="{9BA8A727-BF80-924C-B9EA-AC0617970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80873" y="467984"/>
            <a:ext cx="634799" cy="828000"/>
          </a:xfrm>
          <a:prstGeom prst="rect">
            <a:avLst/>
          </a:prstGeom>
        </p:spPr>
      </p:pic>
      <p:pic>
        <p:nvPicPr>
          <p:cNvPr id="56" name="Grafik 12">
            <a:extLst>
              <a:ext uri="{FF2B5EF4-FFF2-40B4-BE49-F238E27FC236}">
                <a16:creationId xmlns:a16="http://schemas.microsoft.com/office/drawing/2014/main" id="{7393577C-9BC6-7F46-8F73-EACF2DDABC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8216" r="79773" b="25698"/>
          <a:stretch/>
        </p:blipFill>
        <p:spPr>
          <a:xfrm rot="10800000">
            <a:off x="3727127" y="467983"/>
            <a:ext cx="624461" cy="828000"/>
          </a:xfrm>
          <a:prstGeom prst="rect">
            <a:avLst/>
          </a:prstGeom>
        </p:spPr>
      </p:pic>
      <p:pic>
        <p:nvPicPr>
          <p:cNvPr id="57" name="Grafik 14">
            <a:extLst>
              <a:ext uri="{FF2B5EF4-FFF2-40B4-BE49-F238E27FC236}">
                <a16:creationId xmlns:a16="http://schemas.microsoft.com/office/drawing/2014/main" id="{2B06E019-B95E-8D43-B15E-A9FACD85D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1015202" y="467983"/>
            <a:ext cx="518660" cy="828000"/>
          </a:xfrm>
          <a:prstGeom prst="rect">
            <a:avLst/>
          </a:prstGeom>
        </p:spPr>
      </p:pic>
      <p:pic>
        <p:nvPicPr>
          <p:cNvPr id="58" name="Grafik 15">
            <a:extLst>
              <a:ext uri="{FF2B5EF4-FFF2-40B4-BE49-F238E27FC236}">
                <a16:creationId xmlns:a16="http://schemas.microsoft.com/office/drawing/2014/main" id="{17510EB5-5B89-C14B-9C2B-342883F17B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3027548" y="467983"/>
            <a:ext cx="615777" cy="828000"/>
          </a:xfrm>
          <a:prstGeom prst="rect">
            <a:avLst/>
          </a:prstGeom>
        </p:spPr>
      </p:pic>
      <p:pic>
        <p:nvPicPr>
          <p:cNvPr id="59" name="Grafik 16">
            <a:extLst>
              <a:ext uri="{FF2B5EF4-FFF2-40B4-BE49-F238E27FC236}">
                <a16:creationId xmlns:a16="http://schemas.microsoft.com/office/drawing/2014/main" id="{F57B8155-CE72-E542-918F-D8394CB3B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1" t="48216" r="37461" b="25698"/>
          <a:stretch/>
        </p:blipFill>
        <p:spPr>
          <a:xfrm rot="10800000">
            <a:off x="1668625" y="467983"/>
            <a:ext cx="476867" cy="828000"/>
          </a:xfrm>
          <a:prstGeom prst="rect">
            <a:avLst/>
          </a:prstGeom>
        </p:spPr>
      </p:pic>
      <p:pic>
        <p:nvPicPr>
          <p:cNvPr id="60" name="Grafik 19">
            <a:extLst>
              <a:ext uri="{FF2B5EF4-FFF2-40B4-BE49-F238E27FC236}">
                <a16:creationId xmlns:a16="http://schemas.microsoft.com/office/drawing/2014/main" id="{6B10388A-23B6-BB4B-B39A-8CA00C03D6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22" t="29752" r="39126" b="38587"/>
          <a:stretch/>
        </p:blipFill>
        <p:spPr>
          <a:xfrm>
            <a:off x="8308158" y="467983"/>
            <a:ext cx="510885" cy="828000"/>
          </a:xfrm>
          <a:prstGeom prst="rect">
            <a:avLst/>
          </a:prstGeom>
        </p:spPr>
      </p:pic>
      <p:pic>
        <p:nvPicPr>
          <p:cNvPr id="61" name="Grafik 20">
            <a:extLst>
              <a:ext uri="{FF2B5EF4-FFF2-40B4-BE49-F238E27FC236}">
                <a16:creationId xmlns:a16="http://schemas.microsoft.com/office/drawing/2014/main" id="{41599C40-FB0B-5C46-8561-D055CC6A0D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20" t="29575" r="13476" b="41202"/>
          <a:stretch/>
        </p:blipFill>
        <p:spPr>
          <a:xfrm>
            <a:off x="7045842" y="467983"/>
            <a:ext cx="525240" cy="828000"/>
          </a:xfrm>
          <a:prstGeom prst="rect">
            <a:avLst/>
          </a:prstGeom>
        </p:spPr>
      </p:pic>
      <p:pic>
        <p:nvPicPr>
          <p:cNvPr id="62" name="Grafik 34">
            <a:extLst>
              <a:ext uri="{FF2B5EF4-FFF2-40B4-BE49-F238E27FC236}">
                <a16:creationId xmlns:a16="http://schemas.microsoft.com/office/drawing/2014/main" id="{C501638B-C55A-9341-B04B-1448121FE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43963" y="467983"/>
            <a:ext cx="515021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08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76354" y="1774033"/>
            <a:ext cx="533653" cy="85795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3" t="14493" r="48953" b="58712"/>
          <a:stretch/>
        </p:blipFill>
        <p:spPr>
          <a:xfrm rot="10800000">
            <a:off x="4376804" y="1774033"/>
            <a:ext cx="589337" cy="85795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l="59628" t="30373" r="26204" b="38587"/>
          <a:stretch/>
        </p:blipFill>
        <p:spPr>
          <a:xfrm>
            <a:off x="7611640" y="4682096"/>
            <a:ext cx="542934" cy="892160"/>
          </a:xfrm>
          <a:prstGeom prst="rect">
            <a:avLst/>
          </a:prstGeom>
        </p:spPr>
      </p:pic>
      <p:pic>
        <p:nvPicPr>
          <p:cNvPr id="1026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69"/>
          <a:stretch/>
        </p:blipFill>
        <p:spPr bwMode="auto">
          <a:xfrm>
            <a:off x="295054" y="2646405"/>
            <a:ext cx="499898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6" r="22979"/>
          <a:stretch/>
        </p:blipFill>
        <p:spPr bwMode="auto">
          <a:xfrm>
            <a:off x="221558" y="1556051"/>
            <a:ext cx="733566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7" r="-1810"/>
          <a:stretch/>
        </p:blipFill>
        <p:spPr bwMode="auto">
          <a:xfrm>
            <a:off x="138529" y="4570859"/>
            <a:ext cx="656730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r="51057"/>
          <a:stretch/>
        </p:blipFill>
        <p:spPr bwMode="auto">
          <a:xfrm>
            <a:off x="100213" y="397869"/>
            <a:ext cx="765351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988382" y="2819134"/>
            <a:ext cx="523222" cy="835282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919166" y="4704106"/>
            <a:ext cx="523222" cy="835282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1" t="48216" r="37461" b="25698"/>
          <a:stretch/>
        </p:blipFill>
        <p:spPr>
          <a:xfrm rot="10800000">
            <a:off x="1666185" y="1741364"/>
            <a:ext cx="481061" cy="835283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37558" y="2819130"/>
            <a:ext cx="640383" cy="835283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10352" y="4704104"/>
            <a:ext cx="640383" cy="835283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4493" r="65166" b="58712"/>
          <a:stretch/>
        </p:blipFill>
        <p:spPr>
          <a:xfrm rot="10800000">
            <a:off x="5582397" y="4704104"/>
            <a:ext cx="605579" cy="857954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8216" r="79773" b="25698"/>
          <a:stretch/>
        </p:blipFill>
        <p:spPr>
          <a:xfrm rot="10800000">
            <a:off x="3695087" y="2812890"/>
            <a:ext cx="629953" cy="835282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3005703" y="2812889"/>
            <a:ext cx="621194" cy="835283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4"/>
          <a:srcRect l="59628" t="30373" r="26204" b="38587"/>
          <a:stretch/>
        </p:blipFill>
        <p:spPr>
          <a:xfrm>
            <a:off x="7675364" y="2820280"/>
            <a:ext cx="542934" cy="89216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4"/>
          <a:srcRect l="46222" t="29752" r="39126" b="38587"/>
          <a:stretch/>
        </p:blipFill>
        <p:spPr>
          <a:xfrm>
            <a:off x="8281080" y="2802415"/>
            <a:ext cx="561496" cy="910025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4"/>
          <a:srcRect l="72620" t="29575" r="13476" b="41202"/>
          <a:stretch/>
        </p:blipFill>
        <p:spPr>
          <a:xfrm>
            <a:off x="7051424" y="2846399"/>
            <a:ext cx="532804" cy="839923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4"/>
          <a:srcRect l="85232" t="29145" r="102" b="40664"/>
          <a:stretch/>
        </p:blipFill>
        <p:spPr>
          <a:xfrm>
            <a:off x="6317497" y="4694293"/>
            <a:ext cx="562033" cy="867766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12152" y="2820152"/>
            <a:ext cx="533653" cy="857954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4"/>
          <a:srcRect l="85232" t="29145" r="102" b="40664"/>
          <a:stretch/>
        </p:blipFill>
        <p:spPr>
          <a:xfrm>
            <a:off x="6400527" y="2832478"/>
            <a:ext cx="562033" cy="867766"/>
          </a:xfrm>
          <a:prstGeom prst="rect">
            <a:avLst/>
          </a:prstGeom>
        </p:spPr>
      </p:pic>
      <p:cxnSp>
        <p:nvCxnSpPr>
          <p:cNvPr id="3" name="Gerader Verbinder 2"/>
          <p:cNvCxnSpPr/>
          <p:nvPr/>
        </p:nvCxnSpPr>
        <p:spPr>
          <a:xfrm>
            <a:off x="142093" y="4229973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42093" y="4319552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142093" y="2674325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142093" y="1484447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 flipV="1">
            <a:off x="856899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 flipV="1">
            <a:off x="438096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 flipV="1">
            <a:off x="627389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 flipV="1">
            <a:off x="6998660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 flipV="1">
            <a:off x="8248109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 flipV="1">
            <a:off x="1609590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 flipV="1">
            <a:off x="2201737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 flipV="1">
            <a:off x="300329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 flipV="1">
            <a:off x="3700145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/>
          <p:cNvCxnSpPr/>
          <p:nvPr/>
        </p:nvCxnSpPr>
        <p:spPr>
          <a:xfrm flipV="1">
            <a:off x="5006826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/>
          <p:cNvCxnSpPr/>
          <p:nvPr/>
        </p:nvCxnSpPr>
        <p:spPr>
          <a:xfrm flipV="1">
            <a:off x="5598973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/>
          <p:cNvCxnSpPr/>
          <p:nvPr/>
        </p:nvCxnSpPr>
        <p:spPr>
          <a:xfrm flipV="1">
            <a:off x="7615656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fik 7">
            <a:extLst>
              <a:ext uri="{FF2B5EF4-FFF2-40B4-BE49-F238E27FC236}">
                <a16:creationId xmlns:a16="http://schemas.microsoft.com/office/drawing/2014/main" id="{92301679-AD32-8A48-96CE-27A1F9A9EA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80873" y="467984"/>
            <a:ext cx="634799" cy="828000"/>
          </a:xfrm>
          <a:prstGeom prst="rect">
            <a:avLst/>
          </a:prstGeom>
        </p:spPr>
      </p:pic>
      <p:pic>
        <p:nvPicPr>
          <p:cNvPr id="64" name="Grafik 12">
            <a:extLst>
              <a:ext uri="{FF2B5EF4-FFF2-40B4-BE49-F238E27FC236}">
                <a16:creationId xmlns:a16="http://schemas.microsoft.com/office/drawing/2014/main" id="{30C3D4EE-CBB6-974F-9A12-02CC55082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8216" r="79773" b="25698"/>
          <a:stretch/>
        </p:blipFill>
        <p:spPr>
          <a:xfrm rot="10800000">
            <a:off x="3727127" y="467983"/>
            <a:ext cx="624461" cy="828000"/>
          </a:xfrm>
          <a:prstGeom prst="rect">
            <a:avLst/>
          </a:prstGeom>
        </p:spPr>
      </p:pic>
      <p:pic>
        <p:nvPicPr>
          <p:cNvPr id="65" name="Grafik 14">
            <a:extLst>
              <a:ext uri="{FF2B5EF4-FFF2-40B4-BE49-F238E27FC236}">
                <a16:creationId xmlns:a16="http://schemas.microsoft.com/office/drawing/2014/main" id="{EE8684C4-4BA2-264F-8CB8-37053F41D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1015202" y="467983"/>
            <a:ext cx="518660" cy="828000"/>
          </a:xfrm>
          <a:prstGeom prst="rect">
            <a:avLst/>
          </a:prstGeom>
        </p:spPr>
      </p:pic>
      <p:pic>
        <p:nvPicPr>
          <p:cNvPr id="66" name="Grafik 15">
            <a:extLst>
              <a:ext uri="{FF2B5EF4-FFF2-40B4-BE49-F238E27FC236}">
                <a16:creationId xmlns:a16="http://schemas.microsoft.com/office/drawing/2014/main" id="{5B977D98-B54F-E040-AE89-08AF86414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3027548" y="467983"/>
            <a:ext cx="615777" cy="828000"/>
          </a:xfrm>
          <a:prstGeom prst="rect">
            <a:avLst/>
          </a:prstGeom>
        </p:spPr>
      </p:pic>
      <p:pic>
        <p:nvPicPr>
          <p:cNvPr id="67" name="Grafik 16">
            <a:extLst>
              <a:ext uri="{FF2B5EF4-FFF2-40B4-BE49-F238E27FC236}">
                <a16:creationId xmlns:a16="http://schemas.microsoft.com/office/drawing/2014/main" id="{CE2D0BF9-A21A-FA4C-82CB-989754154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1" t="48216" r="37461" b="25698"/>
          <a:stretch/>
        </p:blipFill>
        <p:spPr>
          <a:xfrm rot="10800000">
            <a:off x="1668625" y="467983"/>
            <a:ext cx="476867" cy="828000"/>
          </a:xfrm>
          <a:prstGeom prst="rect">
            <a:avLst/>
          </a:prstGeom>
        </p:spPr>
      </p:pic>
      <p:pic>
        <p:nvPicPr>
          <p:cNvPr id="69" name="Grafik 19">
            <a:extLst>
              <a:ext uri="{FF2B5EF4-FFF2-40B4-BE49-F238E27FC236}">
                <a16:creationId xmlns:a16="http://schemas.microsoft.com/office/drawing/2014/main" id="{1B674E8C-9A69-3344-B9F3-7FE4E80CDE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22" t="29752" r="39126" b="38587"/>
          <a:stretch/>
        </p:blipFill>
        <p:spPr>
          <a:xfrm>
            <a:off x="8308158" y="467983"/>
            <a:ext cx="510885" cy="828000"/>
          </a:xfrm>
          <a:prstGeom prst="rect">
            <a:avLst/>
          </a:prstGeom>
        </p:spPr>
      </p:pic>
      <p:pic>
        <p:nvPicPr>
          <p:cNvPr id="70" name="Grafik 20">
            <a:extLst>
              <a:ext uri="{FF2B5EF4-FFF2-40B4-BE49-F238E27FC236}">
                <a16:creationId xmlns:a16="http://schemas.microsoft.com/office/drawing/2014/main" id="{AB389C27-E653-584B-8C8E-070C107FD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20" t="29575" r="13476" b="41202"/>
          <a:stretch/>
        </p:blipFill>
        <p:spPr>
          <a:xfrm>
            <a:off x="7045842" y="467983"/>
            <a:ext cx="525240" cy="828000"/>
          </a:xfrm>
          <a:prstGeom prst="rect">
            <a:avLst/>
          </a:prstGeom>
        </p:spPr>
      </p:pic>
      <p:pic>
        <p:nvPicPr>
          <p:cNvPr id="71" name="Grafik 34">
            <a:extLst>
              <a:ext uri="{FF2B5EF4-FFF2-40B4-BE49-F238E27FC236}">
                <a16:creationId xmlns:a16="http://schemas.microsoft.com/office/drawing/2014/main" id="{5DB094AE-5703-3A45-9287-2666E9228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43963" y="467983"/>
            <a:ext cx="515021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1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80873" y="467984"/>
            <a:ext cx="634799" cy="828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3" t="14493" r="48953" b="58712"/>
          <a:stretch/>
        </p:blipFill>
        <p:spPr>
          <a:xfrm rot="10800000">
            <a:off x="4414210" y="467983"/>
            <a:ext cx="568761" cy="828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8216" r="79773" b="25698"/>
          <a:stretch/>
        </p:blipFill>
        <p:spPr>
          <a:xfrm rot="10800000">
            <a:off x="3727127" y="467983"/>
            <a:ext cx="624461" cy="828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1015202" y="467983"/>
            <a:ext cx="518660" cy="828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3027548" y="467983"/>
            <a:ext cx="615777" cy="828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1" t="48216" r="37461" b="25698"/>
          <a:stretch/>
        </p:blipFill>
        <p:spPr>
          <a:xfrm rot="10800000">
            <a:off x="1668625" y="467983"/>
            <a:ext cx="476867" cy="828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l="59628" t="30373" r="26204" b="38587"/>
          <a:stretch/>
        </p:blipFill>
        <p:spPr>
          <a:xfrm>
            <a:off x="7669433" y="467983"/>
            <a:ext cx="503889" cy="828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/>
          <a:srcRect l="46222" t="29752" r="39126" b="38587"/>
          <a:stretch/>
        </p:blipFill>
        <p:spPr>
          <a:xfrm>
            <a:off x="8308158" y="467983"/>
            <a:ext cx="510885" cy="828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4"/>
          <a:srcRect l="72620" t="29575" r="13476" b="41202"/>
          <a:stretch/>
        </p:blipFill>
        <p:spPr>
          <a:xfrm>
            <a:off x="7045842" y="467983"/>
            <a:ext cx="525240" cy="828000"/>
          </a:xfrm>
          <a:prstGeom prst="rect">
            <a:avLst/>
          </a:prstGeom>
        </p:spPr>
      </p:pic>
      <p:pic>
        <p:nvPicPr>
          <p:cNvPr id="1026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69"/>
          <a:stretch/>
        </p:blipFill>
        <p:spPr bwMode="auto">
          <a:xfrm>
            <a:off x="295054" y="3721340"/>
            <a:ext cx="499898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6" r="22979"/>
          <a:stretch/>
        </p:blipFill>
        <p:spPr bwMode="auto">
          <a:xfrm>
            <a:off x="221558" y="2630986"/>
            <a:ext cx="733566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7" r="-1810"/>
          <a:stretch/>
        </p:blipFill>
        <p:spPr bwMode="auto">
          <a:xfrm>
            <a:off x="138529" y="4961742"/>
            <a:ext cx="656730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r="51057"/>
          <a:stretch/>
        </p:blipFill>
        <p:spPr bwMode="auto">
          <a:xfrm>
            <a:off x="100213" y="1472804"/>
            <a:ext cx="765351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43963" y="467983"/>
            <a:ext cx="515021" cy="82800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4493" r="65166" b="58712"/>
          <a:stretch/>
        </p:blipFill>
        <p:spPr>
          <a:xfrm rot="10800000">
            <a:off x="5645891" y="467983"/>
            <a:ext cx="584437" cy="82800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4"/>
          <a:srcRect l="85232" t="29145" r="102" b="40664"/>
          <a:stretch/>
        </p:blipFill>
        <p:spPr>
          <a:xfrm>
            <a:off x="6369134" y="467983"/>
            <a:ext cx="536278" cy="828000"/>
          </a:xfrm>
          <a:prstGeom prst="rect">
            <a:avLst/>
          </a:prstGeom>
        </p:spPr>
      </p:pic>
      <p:cxnSp>
        <p:nvCxnSpPr>
          <p:cNvPr id="3" name="Gerader Verbinder 2"/>
          <p:cNvCxnSpPr/>
          <p:nvPr/>
        </p:nvCxnSpPr>
        <p:spPr>
          <a:xfrm>
            <a:off x="142093" y="4767436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42093" y="4857015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142093" y="3749260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142093" y="2559382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 flipV="1">
            <a:off x="856899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 flipV="1">
            <a:off x="438096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 flipV="1">
            <a:off x="627389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 flipV="1">
            <a:off x="6998660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 flipV="1">
            <a:off x="8248109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 flipV="1">
            <a:off x="1609590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 flipV="1">
            <a:off x="2201737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 flipV="1">
            <a:off x="300329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 flipV="1">
            <a:off x="3700145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/>
          <p:cNvCxnSpPr/>
          <p:nvPr/>
        </p:nvCxnSpPr>
        <p:spPr>
          <a:xfrm flipV="1">
            <a:off x="5006826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/>
          <p:cNvCxnSpPr/>
          <p:nvPr/>
        </p:nvCxnSpPr>
        <p:spPr>
          <a:xfrm flipV="1">
            <a:off x="5598973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/>
          <p:cNvCxnSpPr/>
          <p:nvPr/>
        </p:nvCxnSpPr>
        <p:spPr>
          <a:xfrm flipV="1">
            <a:off x="7615656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/>
          <p:cNvCxnSpPr/>
          <p:nvPr/>
        </p:nvCxnSpPr>
        <p:spPr>
          <a:xfrm>
            <a:off x="161873" y="1399512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001837" y="1658663"/>
            <a:ext cx="775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8     7     9      4     9          10                 4          7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974904" y="2917093"/>
            <a:ext cx="7245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        2                          6    9                           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1001837" y="3996738"/>
            <a:ext cx="8052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4           6      10    8           9           6      7    9      8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1001837" y="5175918"/>
            <a:ext cx="8156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4  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   6 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   9      5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   10 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9783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18</a:t>
            </a:fld>
            <a:endParaRPr lang="de-DE" dirty="0"/>
          </a:p>
        </p:txBody>
      </p:sp>
      <p:cxnSp>
        <p:nvCxnSpPr>
          <p:cNvPr id="47" name="Gerader Verbinder 46"/>
          <p:cNvCxnSpPr/>
          <p:nvPr/>
        </p:nvCxnSpPr>
        <p:spPr>
          <a:xfrm>
            <a:off x="142093" y="4857015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142093" y="3749260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142093" y="2559382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 flipV="1">
            <a:off x="856899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 flipV="1">
            <a:off x="438096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 flipV="1">
            <a:off x="629483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 flipV="1">
            <a:off x="6921880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 flipV="1">
            <a:off x="8394689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 flipV="1">
            <a:off x="1609590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 flipV="1">
            <a:off x="2250597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 flipV="1">
            <a:off x="300329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 flipV="1">
            <a:off x="3700145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/>
          <p:cNvCxnSpPr/>
          <p:nvPr/>
        </p:nvCxnSpPr>
        <p:spPr>
          <a:xfrm flipV="1">
            <a:off x="5048706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/>
          <p:cNvCxnSpPr/>
          <p:nvPr/>
        </p:nvCxnSpPr>
        <p:spPr>
          <a:xfrm flipV="1">
            <a:off x="5668773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/>
          <p:cNvCxnSpPr/>
          <p:nvPr/>
        </p:nvCxnSpPr>
        <p:spPr>
          <a:xfrm flipV="1">
            <a:off x="7678476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/>
          <p:cNvCxnSpPr/>
          <p:nvPr/>
        </p:nvCxnSpPr>
        <p:spPr>
          <a:xfrm>
            <a:off x="161873" y="1399512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001837" y="1658663"/>
            <a:ext cx="7951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8     7     9      4     9          10                 4            7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974904" y="2917093"/>
            <a:ext cx="7245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        2                          6    9                           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1001837" y="3996738"/>
            <a:ext cx="8052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4           6      10    8           9           6      7    9      8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1001837" y="5175918"/>
            <a:ext cx="8156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4  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   6 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   9      5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   10     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  <a:r>
              <a:rPr lang="de-DE" sz="2800" dirty="0"/>
              <a:t>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13821" y="176027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u1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268201" y="298033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u2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269534" y="40582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u3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264572" y="526104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u4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864179" y="667196"/>
            <a:ext cx="8644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Item1  item2  item3   item4  Item5  item6 item7 item8 Item9 item10 item11 item12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1150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Sessions 1 </a:t>
            </a:r>
            <a:br>
              <a:rPr lang="en-US" dirty="0"/>
            </a:br>
            <a:r>
              <a:rPr lang="en-US" dirty="0"/>
              <a:t>How to get item ratings?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Scenario 1: Web based reading platform/library</a:t>
            </a:r>
          </a:p>
          <a:p>
            <a:r>
              <a:rPr lang="en-US" dirty="0"/>
              <a:t>Scenario 2: Public transport application</a:t>
            </a:r>
          </a:p>
          <a:p>
            <a:r>
              <a:rPr lang="en-US"/>
              <a:t>Scenario 3</a:t>
            </a:r>
            <a:r>
              <a:rPr lang="en-US" dirty="0"/>
              <a:t>: Online platform for travel recommendations </a:t>
            </a:r>
          </a:p>
          <a:p>
            <a:endParaRPr lang="en-US" dirty="0"/>
          </a:p>
          <a:p>
            <a:pPr marL="357188" lvl="1" indent="0">
              <a:buNone/>
            </a:pPr>
            <a:r>
              <a:rPr lang="en-US" dirty="0"/>
              <a:t>What do you get ratings for? What is the item?</a:t>
            </a:r>
          </a:p>
          <a:p>
            <a:pPr marL="357188" lvl="1" indent="0">
              <a:buNone/>
            </a:pPr>
            <a:r>
              <a:rPr lang="en-US" dirty="0"/>
              <a:t>What relevant questions can you ask to get item ratings?</a:t>
            </a:r>
          </a:p>
          <a:p>
            <a:pPr marL="357188" lvl="1" indent="0">
              <a:buNone/>
            </a:pPr>
            <a:r>
              <a:rPr lang="en-US" dirty="0"/>
              <a:t>How do you get implicit ratings from “automated observation”?</a:t>
            </a:r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Explicitly and Implicitly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5F4E84-A240-234C-B1FB-4D56FE5CD9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42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Recommender Systems</a:t>
            </a:r>
            <a:endParaRPr lang="en-US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“Recommender Systems (RSs) are software tools and techniques providing suggestions for items to be of use to a user. […] The suggestions relate to various decision-making processes, such as what items to buy, what music to listen to, or what online news to read.” [1, p1]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100" dirty="0"/>
              <a:t>[1] Francesco Ricci, </a:t>
            </a:r>
            <a:r>
              <a:rPr lang="en-US" sz="1100" dirty="0" err="1"/>
              <a:t>Lior</a:t>
            </a:r>
            <a:r>
              <a:rPr lang="en-US" sz="1100" dirty="0"/>
              <a:t> </a:t>
            </a:r>
            <a:r>
              <a:rPr lang="en-US" sz="1100" dirty="0" err="1"/>
              <a:t>Rokach</a:t>
            </a:r>
            <a:r>
              <a:rPr lang="en-US" sz="1100" dirty="0"/>
              <a:t> and </a:t>
            </a:r>
            <a:r>
              <a:rPr lang="en-US" sz="1100" dirty="0" err="1"/>
              <a:t>Bracha</a:t>
            </a:r>
            <a:r>
              <a:rPr lang="en-US" sz="1100" dirty="0"/>
              <a:t> </a:t>
            </a:r>
            <a:r>
              <a:rPr lang="en-US" sz="1100" dirty="0" err="1"/>
              <a:t>Shapira</a:t>
            </a:r>
            <a:r>
              <a:rPr lang="en-US" sz="1100" dirty="0"/>
              <a:t>. Introduction to Recommender Systems Handbook. In </a:t>
            </a:r>
            <a:r>
              <a:rPr lang="da-DK" sz="1100" dirty="0"/>
              <a:t>F. Ricci et al. (eds.), Recommender Systems Handbook. Springer Science+Business Media 2011.</a:t>
            </a:r>
            <a:endParaRPr lang="en-US" sz="1100" dirty="0"/>
          </a:p>
          <a:p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Definition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37EC5-A993-CD45-B416-DF64BB4521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2</a:t>
            </a:fld>
            <a:endParaRPr lang="en-US"/>
          </a:p>
        </p:txBody>
      </p:sp>
      <p:pic>
        <p:nvPicPr>
          <p:cNvPr id="18" name="Grafik 11">
            <a:extLst>
              <a:ext uri="{FF2B5EF4-FFF2-40B4-BE49-F238E27FC236}">
                <a16:creationId xmlns:a16="http://schemas.microsoft.com/office/drawing/2014/main" id="{AA15199D-1400-FD43-A6FB-9C826D4A5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33"/>
          <a:stretch/>
        </p:blipFill>
        <p:spPr>
          <a:xfrm>
            <a:off x="4647871" y="5529572"/>
            <a:ext cx="1797882" cy="540000"/>
          </a:xfrm>
          <a:prstGeom prst="rect">
            <a:avLst/>
          </a:prstGeom>
        </p:spPr>
      </p:pic>
      <p:pic>
        <p:nvPicPr>
          <p:cNvPr id="20" name="Grafik 12">
            <a:extLst>
              <a:ext uri="{FF2B5EF4-FFF2-40B4-BE49-F238E27FC236}">
                <a16:creationId xmlns:a16="http://schemas.microsoft.com/office/drawing/2014/main" id="{058ABD4F-DAEF-534D-B722-31C23DE95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074" y="5529572"/>
            <a:ext cx="888000" cy="540000"/>
          </a:xfrm>
          <a:prstGeom prst="rect">
            <a:avLst/>
          </a:prstGeom>
        </p:spPr>
      </p:pic>
      <p:pic>
        <p:nvPicPr>
          <p:cNvPr id="21" name="Grafik 13">
            <a:extLst>
              <a:ext uri="{FF2B5EF4-FFF2-40B4-BE49-F238E27FC236}">
                <a16:creationId xmlns:a16="http://schemas.microsoft.com/office/drawing/2014/main" id="{8C07CA95-79D1-4849-841B-63D51CC1C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4" y="5529572"/>
            <a:ext cx="1292142" cy="540000"/>
          </a:xfrm>
          <a:prstGeom prst="rect">
            <a:avLst/>
          </a:prstGeom>
        </p:spPr>
      </p:pic>
      <p:pic>
        <p:nvPicPr>
          <p:cNvPr id="22" name="Grafik 14">
            <a:extLst>
              <a:ext uri="{FF2B5EF4-FFF2-40B4-BE49-F238E27FC236}">
                <a16:creationId xmlns:a16="http://schemas.microsoft.com/office/drawing/2014/main" id="{C452B399-13EF-E847-A5CE-94BBBCC56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2042" y="5529572"/>
            <a:ext cx="970541" cy="540000"/>
          </a:xfrm>
          <a:prstGeom prst="rect">
            <a:avLst/>
          </a:prstGeom>
        </p:spPr>
      </p:pic>
      <p:pic>
        <p:nvPicPr>
          <p:cNvPr id="23" name="Grafik 15">
            <a:extLst>
              <a:ext uri="{FF2B5EF4-FFF2-40B4-BE49-F238E27FC236}">
                <a16:creationId xmlns:a16="http://schemas.microsoft.com/office/drawing/2014/main" id="{9F9B2595-DED5-EF4B-986C-BB39183D4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1041" y="5529572"/>
            <a:ext cx="986747" cy="540000"/>
          </a:xfrm>
          <a:prstGeom prst="rect">
            <a:avLst/>
          </a:prstGeom>
        </p:spPr>
      </p:pic>
      <p:pic>
        <p:nvPicPr>
          <p:cNvPr id="24" name="Grafik 16">
            <a:extLst>
              <a:ext uri="{FF2B5EF4-FFF2-40B4-BE49-F238E27FC236}">
                <a16:creationId xmlns:a16="http://schemas.microsoft.com/office/drawing/2014/main" id="{4D7E6875-9485-3A42-8BF6-19D0D7840F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2754" y="5529572"/>
            <a:ext cx="984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12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Getting user input?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Where does Ethics come in?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44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  <a:br>
              <a:rPr lang="en-US" dirty="0"/>
            </a:br>
            <a:r>
              <a:rPr lang="en-US" dirty="0"/>
              <a:t>Getting user data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Explicit:</a:t>
            </a:r>
          </a:p>
          <a:p>
            <a:pPr lvl="1"/>
            <a:r>
              <a:rPr lang="en-US" dirty="0"/>
              <a:t>Questionnaires at setup time</a:t>
            </a:r>
          </a:p>
          <a:p>
            <a:pPr lvl="1"/>
            <a:r>
              <a:rPr lang="en-US" dirty="0"/>
              <a:t>Ratings of items</a:t>
            </a:r>
          </a:p>
          <a:p>
            <a:pPr lvl="1"/>
            <a:r>
              <a:rPr lang="en-US" dirty="0"/>
              <a:t>Feedback questions</a:t>
            </a:r>
          </a:p>
          <a:p>
            <a:r>
              <a:rPr lang="en-US" dirty="0"/>
              <a:t>Implicit</a:t>
            </a:r>
          </a:p>
          <a:p>
            <a:pPr lvl="1"/>
            <a:r>
              <a:rPr lang="en-US" dirty="0"/>
              <a:t>Using items (e.g. watching a movie, listen to music, putting something on a watch list, buying a book)</a:t>
            </a:r>
          </a:p>
          <a:p>
            <a:pPr lvl="1"/>
            <a:r>
              <a:rPr lang="en-US" dirty="0"/>
              <a:t>Sharing items (e.g. recommending an article, retweets)</a:t>
            </a:r>
          </a:p>
          <a:p>
            <a:pPr lvl="1"/>
            <a:r>
              <a:rPr lang="en-US" dirty="0"/>
              <a:t>Removing items (e.g. deleting a playlist, skipping a suggested song) </a:t>
            </a:r>
          </a:p>
          <a:p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/>
          </p:nvPr>
        </p:nvSpPr>
        <p:spPr>
          <a:xfrm>
            <a:off x="695326" y="1089025"/>
            <a:ext cx="8263617" cy="503239"/>
          </a:xfrm>
        </p:spPr>
        <p:txBody>
          <a:bodyPr/>
          <a:lstStyle/>
          <a:p>
            <a:r>
              <a:rPr lang="en-US" dirty="0"/>
              <a:t>What are ways to get data from the user for recommender systems?</a:t>
            </a:r>
          </a:p>
          <a:p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C4C87-7494-1E49-8ADC-4C065AE0936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41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Filtering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95325" y="1592264"/>
            <a:ext cx="7276010" cy="45370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Tables:</a:t>
            </a:r>
          </a:p>
          <a:p>
            <a:pPr lvl="1"/>
            <a:r>
              <a:rPr lang="en-US" dirty="0"/>
              <a:t>User, Item, Rating</a:t>
            </a:r>
          </a:p>
          <a:p>
            <a:pPr lvl="1"/>
            <a:r>
              <a:rPr lang="en-US" dirty="0"/>
              <a:t>Item, Item description</a:t>
            </a:r>
          </a:p>
          <a:p>
            <a:r>
              <a:rPr lang="en-US" dirty="0"/>
              <a:t>Approach</a:t>
            </a:r>
          </a:p>
          <a:p>
            <a:pPr lvl="1"/>
            <a:r>
              <a:rPr lang="en-US" dirty="0"/>
              <a:t>Users rate items (implicitly, explicitly), e.g. like a movie, buy a book, recommend an hotel, …</a:t>
            </a:r>
          </a:p>
          <a:p>
            <a:pPr marL="627063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Table: user, item, rating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Compute similarity between users (or between items)</a:t>
            </a:r>
          </a:p>
          <a:p>
            <a:pPr marL="627063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set of users (or set of items) that is similar to the user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(the item) we create a recommendation for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Predict items (new to the target user) based on the information of similar users</a:t>
            </a:r>
          </a:p>
          <a:p>
            <a:pPr marL="627063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weighted list of recommendations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Basic Approach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18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similarity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Calculating the difference between rating vectors, e.g. k-nearest neighbor, Euclidian distance, Pearson correlation, Cosine distance</a:t>
            </a:r>
          </a:p>
          <a:p>
            <a:endParaRPr lang="en-US" sz="2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How similar are user to each other?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9B0209-BAC0-9A47-BA94-37D81833E3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60" y="2314115"/>
            <a:ext cx="5680168" cy="38354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383428" y="3401176"/>
            <a:ext cx="2247610" cy="1130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Heuristic required for tables with missing values!</a:t>
            </a:r>
          </a:p>
        </p:txBody>
      </p:sp>
    </p:spTree>
    <p:extLst>
      <p:ext uri="{BB962C8B-B14F-4D97-AF65-F5344CB8AC3E}">
        <p14:creationId xmlns:p14="http://schemas.microsoft.com/office/powerpoint/2010/main" val="2790859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Similarity?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How could Machine Learning play a role here?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r="13176" b="63158"/>
          <a:stretch/>
        </p:blipFill>
        <p:spPr>
          <a:xfrm>
            <a:off x="2965733" y="4547312"/>
            <a:ext cx="5504080" cy="157704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48" y="1592264"/>
            <a:ext cx="4138428" cy="272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54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the right item?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41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Similarity Matrix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Similarities are NOT calculated – for illustration only</a:t>
            </a:r>
          </a:p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55" y="2189718"/>
            <a:ext cx="5538717" cy="365110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398" y="2189718"/>
            <a:ext cx="917388" cy="372744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991217" y="523842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991217" y="4493832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0.9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991216" y="3789482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0.7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924092" y="3065734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0.4</a:t>
            </a:r>
          </a:p>
        </p:txBody>
      </p:sp>
      <p:sp>
        <p:nvSpPr>
          <p:cNvPr id="16" name="Nach oben gekrümmter Pfeil 15"/>
          <p:cNvSpPr/>
          <p:nvPr/>
        </p:nvSpPr>
        <p:spPr>
          <a:xfrm rot="16475702">
            <a:off x="5612693" y="4849248"/>
            <a:ext cx="952791" cy="51646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Nach oben gekrümmter Pfeil 16"/>
          <p:cNvSpPr/>
          <p:nvPr/>
        </p:nvSpPr>
        <p:spPr>
          <a:xfrm rot="16475702">
            <a:off x="5463386" y="4300740"/>
            <a:ext cx="1677342" cy="85629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Nach oben gekrümmter Pfeil 17"/>
          <p:cNvSpPr/>
          <p:nvPr/>
        </p:nvSpPr>
        <p:spPr>
          <a:xfrm rot="16475702">
            <a:off x="5218331" y="3810279"/>
            <a:ext cx="2432516" cy="101709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7038937" y="1885256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Similarity Matrix</a:t>
            </a:r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>
            <a:off x="584453" y="6025464"/>
            <a:ext cx="104472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Based on https://medium.com/swlh/how-to-build-simple-recommender-systems-in-python-647e5bcd78bd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Freihand 2"/>
              <p14:cNvContentPartPr/>
              <p14:nvPr/>
            </p14:nvContentPartPr>
            <p14:xfrm>
              <a:off x="971640" y="2176560"/>
              <a:ext cx="1443240" cy="3500640"/>
            </p14:xfrm>
          </p:contentPart>
        </mc:Choice>
        <mc:Fallback xmlns="">
          <p:pic>
            <p:nvPicPr>
              <p:cNvPr id="3" name="Freihand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2280" y="2167200"/>
                <a:ext cx="1461960" cy="351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212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149" y="2117097"/>
            <a:ext cx="1351224" cy="379541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80" y="2312984"/>
            <a:ext cx="1258394" cy="35185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Rating Matrix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037" y="2178005"/>
            <a:ext cx="917388" cy="372744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532032" y="525506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532032" y="4510471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0.9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532031" y="3806121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0.7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464907" y="3082373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0.4</a:t>
            </a:r>
          </a:p>
        </p:txBody>
      </p:sp>
      <p:sp>
        <p:nvSpPr>
          <p:cNvPr id="19" name="Rechteck 18"/>
          <p:cNvSpPr/>
          <p:nvPr/>
        </p:nvSpPr>
        <p:spPr>
          <a:xfrm>
            <a:off x="2730430" y="1803974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Similarity Matrix</a:t>
            </a:r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>
            <a:off x="695325" y="1803974"/>
            <a:ext cx="1544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Rating Matrix</a:t>
            </a:r>
            <a:br>
              <a:rPr lang="en-US" dirty="0"/>
            </a:br>
            <a:r>
              <a:rPr lang="en-US" dirty="0"/>
              <a:t>(part)</a:t>
            </a:r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4983812" y="1793705"/>
            <a:ext cx="2578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Weighted Rating Matrix</a:t>
            </a:r>
            <a:br>
              <a:rPr lang="en-US" dirty="0"/>
            </a:br>
            <a:r>
              <a:rPr lang="en-US" dirty="0"/>
              <a:t>(part)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298376" y="3154645"/>
            <a:ext cx="30489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*</a:t>
            </a:r>
          </a:p>
          <a:p>
            <a:endParaRPr lang="de-DE" b="1" dirty="0">
              <a:solidFill>
                <a:srgbClr val="FF0000"/>
              </a:solidFill>
            </a:endParaRPr>
          </a:p>
          <a:p>
            <a:r>
              <a:rPr lang="de-DE" sz="2400" b="1" dirty="0">
                <a:solidFill>
                  <a:srgbClr val="FF0000"/>
                </a:solidFill>
              </a:rPr>
              <a:t>*</a:t>
            </a:r>
          </a:p>
          <a:p>
            <a:endParaRPr lang="de-DE" sz="2400" b="1" dirty="0">
              <a:solidFill>
                <a:srgbClr val="FF0000"/>
              </a:solidFill>
            </a:endParaRPr>
          </a:p>
          <a:p>
            <a:r>
              <a:rPr lang="de-DE" sz="2400" b="1" dirty="0">
                <a:solidFill>
                  <a:srgbClr val="FF0000"/>
                </a:solidFill>
              </a:rPr>
              <a:t>*</a:t>
            </a:r>
          </a:p>
          <a:p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396186" y="3074505"/>
            <a:ext cx="3642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=</a:t>
            </a:r>
          </a:p>
          <a:p>
            <a:endParaRPr lang="de-DE" sz="2400" b="1" dirty="0">
              <a:solidFill>
                <a:srgbClr val="FF0000"/>
              </a:solidFill>
            </a:endParaRPr>
          </a:p>
          <a:p>
            <a:r>
              <a:rPr lang="de-DE" sz="2400" b="1" dirty="0">
                <a:solidFill>
                  <a:srgbClr val="FF0000"/>
                </a:solidFill>
              </a:rPr>
              <a:t>=</a:t>
            </a:r>
          </a:p>
          <a:p>
            <a:endParaRPr lang="de-DE" sz="2400" b="1" dirty="0">
              <a:solidFill>
                <a:srgbClr val="FF0000"/>
              </a:solidFill>
            </a:endParaRPr>
          </a:p>
          <a:p>
            <a:r>
              <a:rPr lang="de-DE" sz="2400" b="1" dirty="0">
                <a:solidFill>
                  <a:srgbClr val="FF0000"/>
                </a:solidFill>
              </a:rPr>
              <a:t>=</a:t>
            </a:r>
          </a:p>
          <a:p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584453" y="6025464"/>
            <a:ext cx="104472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Based on https://medium.com/swlh/how-to-build-simple-recommender-systems-in-python-647e5bcd78bd</a:t>
            </a:r>
          </a:p>
        </p:txBody>
      </p:sp>
    </p:spTree>
    <p:extLst>
      <p:ext uri="{BB962C8B-B14F-4D97-AF65-F5344CB8AC3E}">
        <p14:creationId xmlns:p14="http://schemas.microsoft.com/office/powerpoint/2010/main" val="3440639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082" y="2413681"/>
            <a:ext cx="1881099" cy="1735969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4"/>
          <a:srcRect b="22476"/>
          <a:stretch/>
        </p:blipFill>
        <p:spPr>
          <a:xfrm>
            <a:off x="866535" y="2062388"/>
            <a:ext cx="1351224" cy="29423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9" name="Rechteck 18"/>
          <p:cNvSpPr/>
          <p:nvPr/>
        </p:nvSpPr>
        <p:spPr>
          <a:xfrm>
            <a:off x="6285178" y="277056"/>
            <a:ext cx="1632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Similarity Matrix</a:t>
            </a:r>
            <a:endParaRPr lang="de-DE" sz="1600" dirty="0"/>
          </a:p>
        </p:txBody>
      </p:sp>
      <p:sp>
        <p:nvSpPr>
          <p:cNvPr id="22" name="Rechteck 21"/>
          <p:cNvSpPr/>
          <p:nvPr/>
        </p:nvSpPr>
        <p:spPr>
          <a:xfrm>
            <a:off x="603198" y="1738996"/>
            <a:ext cx="2578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Weighted Rating Matrix</a:t>
            </a:r>
            <a:br>
              <a:rPr lang="en-US" dirty="0"/>
            </a:br>
            <a:r>
              <a:rPr lang="en-US" dirty="0"/>
              <a:t>(part)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877" y="2172343"/>
            <a:ext cx="2421205" cy="2292074"/>
          </a:xfrm>
          <a:prstGeom prst="rect">
            <a:avLst/>
          </a:prstGeom>
        </p:spPr>
      </p:pic>
      <p:sp>
        <p:nvSpPr>
          <p:cNvPr id="21" name="Nach oben gekrümmter Pfeil 20"/>
          <p:cNvSpPr/>
          <p:nvPr/>
        </p:nvSpPr>
        <p:spPr>
          <a:xfrm rot="21205359">
            <a:off x="1757646" y="4901228"/>
            <a:ext cx="3222210" cy="67174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2018850" y="5133384"/>
            <a:ext cx="22044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Summing up weighted ratings</a:t>
            </a:r>
            <a:endParaRPr lang="de-DE" sz="1200" dirty="0"/>
          </a:p>
        </p:txBody>
      </p:sp>
      <p:sp>
        <p:nvSpPr>
          <p:cNvPr id="28" name="Rechteck 27"/>
          <p:cNvSpPr/>
          <p:nvPr/>
        </p:nvSpPr>
        <p:spPr>
          <a:xfrm>
            <a:off x="1819941" y="2943845"/>
            <a:ext cx="397818" cy="448943"/>
          </a:xfrm>
          <a:prstGeom prst="rect">
            <a:avLst/>
          </a:prstGeom>
          <a:solidFill>
            <a:schemeClr val="accent4">
              <a:lumMod val="40000"/>
              <a:lumOff val="60000"/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1808287" y="4487885"/>
            <a:ext cx="397818" cy="448943"/>
          </a:xfrm>
          <a:prstGeom prst="rect">
            <a:avLst/>
          </a:prstGeom>
          <a:solidFill>
            <a:schemeClr val="accent4">
              <a:lumMod val="40000"/>
              <a:lumOff val="60000"/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1351035" y="2956843"/>
            <a:ext cx="397818" cy="448943"/>
          </a:xfrm>
          <a:prstGeom prst="rect">
            <a:avLst/>
          </a:prstGeom>
          <a:solidFill>
            <a:schemeClr val="accent6">
              <a:lumMod val="20000"/>
              <a:lumOff val="80000"/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1351035" y="3782358"/>
            <a:ext cx="397818" cy="448943"/>
          </a:xfrm>
          <a:prstGeom prst="rect">
            <a:avLst/>
          </a:prstGeom>
          <a:solidFill>
            <a:schemeClr val="accent6">
              <a:lumMod val="20000"/>
              <a:lumOff val="80000"/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4362043" y="3046055"/>
            <a:ext cx="397818" cy="448943"/>
          </a:xfrm>
          <a:prstGeom prst="rect">
            <a:avLst/>
          </a:prstGeom>
          <a:solidFill>
            <a:schemeClr val="accent6">
              <a:lumMod val="20000"/>
              <a:lumOff val="80000"/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4798030" y="3843253"/>
            <a:ext cx="397818" cy="448943"/>
          </a:xfrm>
          <a:prstGeom prst="rect">
            <a:avLst/>
          </a:prstGeom>
          <a:solidFill>
            <a:schemeClr val="accent4">
              <a:lumMod val="40000"/>
              <a:lumOff val="60000"/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6"/>
          <a:srcRect t="21275" b="24443"/>
          <a:stretch/>
        </p:blipFill>
        <p:spPr>
          <a:xfrm>
            <a:off x="6360160" y="549826"/>
            <a:ext cx="1016601" cy="1465321"/>
          </a:xfrm>
          <a:prstGeom prst="rect">
            <a:avLst/>
          </a:prstGeom>
        </p:spPr>
      </p:pic>
      <p:sp>
        <p:nvSpPr>
          <p:cNvPr id="35" name="Rechteck 34"/>
          <p:cNvSpPr/>
          <p:nvPr/>
        </p:nvSpPr>
        <p:spPr>
          <a:xfrm>
            <a:off x="5390988" y="3081143"/>
            <a:ext cx="798741" cy="468834"/>
          </a:xfrm>
          <a:prstGeom prst="rect">
            <a:avLst/>
          </a:prstGeom>
          <a:solidFill>
            <a:schemeClr val="bg1">
              <a:lumMod val="85000"/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0.4+0.7</a:t>
            </a:r>
          </a:p>
        </p:txBody>
      </p:sp>
      <p:sp>
        <p:nvSpPr>
          <p:cNvPr id="36" name="Rechteck 35"/>
          <p:cNvSpPr/>
          <p:nvPr/>
        </p:nvSpPr>
        <p:spPr>
          <a:xfrm>
            <a:off x="5409453" y="3823362"/>
            <a:ext cx="798741" cy="468834"/>
          </a:xfrm>
          <a:prstGeom prst="rect">
            <a:avLst/>
          </a:prstGeom>
          <a:solidFill>
            <a:schemeClr val="bg1">
              <a:lumMod val="85000"/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0.4+0.9</a:t>
            </a:r>
          </a:p>
        </p:txBody>
      </p:sp>
      <p:sp>
        <p:nvSpPr>
          <p:cNvPr id="37" name="Rechteck 36"/>
          <p:cNvSpPr/>
          <p:nvPr/>
        </p:nvSpPr>
        <p:spPr>
          <a:xfrm>
            <a:off x="5337893" y="2440606"/>
            <a:ext cx="10887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Summing up </a:t>
            </a:r>
            <a:br>
              <a:rPr lang="en-US" sz="1200" dirty="0"/>
            </a:br>
            <a:r>
              <a:rPr lang="en-US" sz="1200" dirty="0"/>
              <a:t>weights</a:t>
            </a:r>
            <a:endParaRPr lang="de-DE" sz="1200" dirty="0"/>
          </a:p>
        </p:txBody>
      </p:sp>
      <p:sp>
        <p:nvSpPr>
          <p:cNvPr id="39" name="Nach oben gekrümmter Pfeil 38"/>
          <p:cNvSpPr/>
          <p:nvPr/>
        </p:nvSpPr>
        <p:spPr>
          <a:xfrm rot="7346582" flipV="1">
            <a:off x="6211522" y="1909849"/>
            <a:ext cx="1728090" cy="43934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6495456" y="3138034"/>
            <a:ext cx="2696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/</a:t>
            </a:r>
          </a:p>
          <a:p>
            <a:endParaRPr lang="de-DE" sz="2400" b="1" dirty="0">
              <a:solidFill>
                <a:srgbClr val="FF0000"/>
              </a:solidFill>
            </a:endParaRPr>
          </a:p>
          <a:p>
            <a:r>
              <a:rPr lang="de-DE" sz="2400" b="1" dirty="0">
                <a:solidFill>
                  <a:srgbClr val="FF0000"/>
                </a:solidFill>
              </a:rPr>
              <a:t>/</a:t>
            </a:r>
          </a:p>
          <a:p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7586456" y="3375094"/>
            <a:ext cx="531461" cy="540772"/>
          </a:xfrm>
          <a:prstGeom prst="rect">
            <a:avLst/>
          </a:prstGeom>
          <a:solidFill>
            <a:schemeClr val="accent6">
              <a:lumMod val="20000"/>
              <a:lumOff val="80000"/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3.8</a:t>
            </a:r>
          </a:p>
        </p:txBody>
      </p:sp>
      <p:sp>
        <p:nvSpPr>
          <p:cNvPr id="42" name="Rechteck 41"/>
          <p:cNvSpPr/>
          <p:nvPr/>
        </p:nvSpPr>
        <p:spPr>
          <a:xfrm>
            <a:off x="8204082" y="3375094"/>
            <a:ext cx="531461" cy="540772"/>
          </a:xfrm>
          <a:prstGeom prst="rect">
            <a:avLst/>
          </a:prstGeom>
          <a:solidFill>
            <a:srgbClr val="CCECFF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8.2</a:t>
            </a:r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7378229" y="4342227"/>
            <a:ext cx="1357314" cy="1825101"/>
          </a:xfrm>
          <a:prstGeom prst="rect">
            <a:avLst/>
          </a:prstGeom>
        </p:spPr>
      </p:pic>
      <p:sp>
        <p:nvSpPr>
          <p:cNvPr id="44" name="Rechteck 43"/>
          <p:cNvSpPr/>
          <p:nvPr/>
        </p:nvSpPr>
        <p:spPr>
          <a:xfrm>
            <a:off x="584453" y="6025464"/>
            <a:ext cx="104472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Based on https://medium.com/swlh/how-to-build-simple-recommender-systems-in-python-647e5bcd78bd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Freihand 8"/>
              <p14:cNvContentPartPr/>
              <p14:nvPr/>
            </p14:nvContentPartPr>
            <p14:xfrm>
              <a:off x="647640" y="2395440"/>
              <a:ext cx="7896600" cy="2100600"/>
            </p14:xfrm>
          </p:contentPart>
        </mc:Choice>
        <mc:Fallback xmlns="">
          <p:pic>
            <p:nvPicPr>
              <p:cNvPr id="9" name="Freihand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8280" y="2386080"/>
                <a:ext cx="7915320" cy="211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09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86419" y="531113"/>
            <a:ext cx="640383" cy="8352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76354" y="1774033"/>
            <a:ext cx="533653" cy="85795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3" t="14493" r="48953" b="58712"/>
          <a:stretch/>
        </p:blipFill>
        <p:spPr>
          <a:xfrm rot="10800000">
            <a:off x="4376804" y="1774033"/>
            <a:ext cx="589337" cy="85795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8216" r="79773" b="25698"/>
          <a:stretch/>
        </p:blipFill>
        <p:spPr>
          <a:xfrm rot="10800000">
            <a:off x="3720969" y="531113"/>
            <a:ext cx="629953" cy="83528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1044206" y="531116"/>
            <a:ext cx="523222" cy="83528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3031585" y="531112"/>
            <a:ext cx="621194" cy="83528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1" t="48216" r="37461" b="25698"/>
          <a:stretch/>
        </p:blipFill>
        <p:spPr>
          <a:xfrm rot="10800000">
            <a:off x="1672547" y="531114"/>
            <a:ext cx="481061" cy="83528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l="59628" t="30373" r="26204" b="38587"/>
          <a:stretch/>
        </p:blipFill>
        <p:spPr>
          <a:xfrm>
            <a:off x="7611640" y="4682096"/>
            <a:ext cx="542934" cy="89216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/>
          <a:srcRect l="46222" t="29752" r="39126" b="38587"/>
          <a:stretch/>
        </p:blipFill>
        <p:spPr>
          <a:xfrm>
            <a:off x="8306962" y="520638"/>
            <a:ext cx="561496" cy="91002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4"/>
          <a:srcRect l="72620" t="29575" r="13476" b="41202"/>
          <a:stretch/>
        </p:blipFill>
        <p:spPr>
          <a:xfrm>
            <a:off x="7077306" y="564622"/>
            <a:ext cx="532804" cy="839923"/>
          </a:xfrm>
          <a:prstGeom prst="rect">
            <a:avLst/>
          </a:prstGeom>
        </p:spPr>
      </p:pic>
      <p:pic>
        <p:nvPicPr>
          <p:cNvPr id="1026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69"/>
          <a:stretch/>
        </p:blipFill>
        <p:spPr bwMode="auto">
          <a:xfrm>
            <a:off x="295054" y="2646405"/>
            <a:ext cx="499898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6" r="22979"/>
          <a:stretch/>
        </p:blipFill>
        <p:spPr bwMode="auto">
          <a:xfrm>
            <a:off x="221558" y="1556051"/>
            <a:ext cx="733566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7" r="-1810"/>
          <a:stretch/>
        </p:blipFill>
        <p:spPr bwMode="auto">
          <a:xfrm>
            <a:off x="138529" y="4570859"/>
            <a:ext cx="656730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openclipart.org/image/800px/2945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r="51057"/>
          <a:stretch/>
        </p:blipFill>
        <p:spPr bwMode="auto">
          <a:xfrm>
            <a:off x="100213" y="397869"/>
            <a:ext cx="765351" cy="10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988382" y="2819134"/>
            <a:ext cx="523222" cy="835282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919166" y="4704106"/>
            <a:ext cx="523222" cy="835282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1" t="48216" r="37461" b="25698"/>
          <a:stretch/>
        </p:blipFill>
        <p:spPr>
          <a:xfrm rot="10800000">
            <a:off x="1666185" y="1741364"/>
            <a:ext cx="481061" cy="835283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37558" y="2819130"/>
            <a:ext cx="640383" cy="835283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210352" y="4704104"/>
            <a:ext cx="640383" cy="835283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38034" y="538375"/>
            <a:ext cx="533653" cy="857954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4493" r="65166" b="58712"/>
          <a:stretch/>
        </p:blipFill>
        <p:spPr>
          <a:xfrm rot="10800000">
            <a:off x="5582397" y="4704104"/>
            <a:ext cx="605579" cy="857954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8216" r="79773" b="25698"/>
          <a:stretch/>
        </p:blipFill>
        <p:spPr>
          <a:xfrm rot="10800000">
            <a:off x="3695087" y="2812890"/>
            <a:ext cx="629953" cy="835282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3005703" y="2812889"/>
            <a:ext cx="621194" cy="835283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4"/>
          <a:srcRect l="59628" t="30373" r="26204" b="38587"/>
          <a:stretch/>
        </p:blipFill>
        <p:spPr>
          <a:xfrm>
            <a:off x="7675364" y="2820280"/>
            <a:ext cx="542934" cy="89216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4"/>
          <a:srcRect l="46222" t="29752" r="39126" b="38587"/>
          <a:stretch/>
        </p:blipFill>
        <p:spPr>
          <a:xfrm>
            <a:off x="8281080" y="2802415"/>
            <a:ext cx="561496" cy="910025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4"/>
          <a:srcRect l="72620" t="29575" r="13476" b="41202"/>
          <a:stretch/>
        </p:blipFill>
        <p:spPr>
          <a:xfrm>
            <a:off x="7051424" y="2846399"/>
            <a:ext cx="532804" cy="839923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4"/>
          <a:srcRect l="85232" t="29145" r="102" b="40664"/>
          <a:stretch/>
        </p:blipFill>
        <p:spPr>
          <a:xfrm>
            <a:off x="6317497" y="4694293"/>
            <a:ext cx="562033" cy="867766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5012152" y="2820152"/>
            <a:ext cx="533653" cy="857954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4"/>
          <a:srcRect l="85232" t="29145" r="102" b="40664"/>
          <a:stretch/>
        </p:blipFill>
        <p:spPr>
          <a:xfrm>
            <a:off x="6400527" y="2832478"/>
            <a:ext cx="562033" cy="867766"/>
          </a:xfrm>
          <a:prstGeom prst="rect">
            <a:avLst/>
          </a:prstGeom>
        </p:spPr>
      </p:pic>
      <p:cxnSp>
        <p:nvCxnSpPr>
          <p:cNvPr id="3" name="Gerader Verbinder 2"/>
          <p:cNvCxnSpPr/>
          <p:nvPr/>
        </p:nvCxnSpPr>
        <p:spPr>
          <a:xfrm>
            <a:off x="142093" y="4229973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42093" y="4319552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142093" y="2674325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142093" y="1484447"/>
            <a:ext cx="8932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 flipV="1">
            <a:off x="856899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 flipV="1">
            <a:off x="438096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 flipV="1">
            <a:off x="627389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 flipV="1">
            <a:off x="6998660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 flipV="1">
            <a:off x="8248109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 flipV="1">
            <a:off x="1609590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 flipV="1">
            <a:off x="2201737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 flipV="1">
            <a:off x="3003291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 flipV="1">
            <a:off x="3700145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/>
          <p:cNvCxnSpPr/>
          <p:nvPr/>
        </p:nvCxnSpPr>
        <p:spPr>
          <a:xfrm flipV="1">
            <a:off x="5006826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/>
          <p:cNvCxnSpPr/>
          <p:nvPr/>
        </p:nvCxnSpPr>
        <p:spPr>
          <a:xfrm flipV="1">
            <a:off x="5598973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/>
          <p:cNvCxnSpPr/>
          <p:nvPr/>
        </p:nvCxnSpPr>
        <p:spPr>
          <a:xfrm flipV="1">
            <a:off x="7615656" y="282311"/>
            <a:ext cx="0" cy="56655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58" y="249977"/>
            <a:ext cx="9020175" cy="570547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969865" y="4311969"/>
            <a:ext cx="644365" cy="14244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" name="Grafik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2985416" y="4626490"/>
            <a:ext cx="621194" cy="83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8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Systems – Examples?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are recommender systems used in these services?</a:t>
            </a:r>
          </a:p>
          <a:p>
            <a:r>
              <a:rPr lang="en-US" dirty="0"/>
              <a:t>How do recommender systems impact the user experience?</a:t>
            </a:r>
          </a:p>
          <a:p>
            <a:r>
              <a:rPr lang="en-US" dirty="0"/>
              <a:t>What are user interface patterns used with recommender systems?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8E0093-C1F9-5C41-B12E-5218F84A53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</a:t>
            </a:fld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80" y="3287253"/>
            <a:ext cx="7901795" cy="198648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r="4533"/>
          <a:stretch/>
        </p:blipFill>
        <p:spPr>
          <a:xfrm>
            <a:off x="4647871" y="5529572"/>
            <a:ext cx="1797882" cy="54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074" y="5529572"/>
            <a:ext cx="888000" cy="54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4" y="5529572"/>
            <a:ext cx="1292142" cy="54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2042" y="5529572"/>
            <a:ext cx="970541" cy="54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1041" y="5529572"/>
            <a:ext cx="986747" cy="54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2754" y="5529572"/>
            <a:ext cx="984000" cy="54000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F782611-B55E-8F43-A12E-4883319773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</p:spTree>
    <p:extLst>
      <p:ext uri="{BB962C8B-B14F-4D97-AF65-F5344CB8AC3E}">
        <p14:creationId xmlns:p14="http://schemas.microsoft.com/office/powerpoint/2010/main" val="3582343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User Based</a:t>
            </a:r>
          </a:p>
          <a:p>
            <a:r>
              <a:rPr lang="en-US" dirty="0"/>
              <a:t>Calculate similarity between users</a:t>
            </a:r>
          </a:p>
          <a:p>
            <a:r>
              <a:rPr lang="en-US" dirty="0"/>
              <a:t>Suggest items that similar users liked</a:t>
            </a:r>
          </a:p>
          <a:p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Item Based</a:t>
            </a:r>
          </a:p>
          <a:p>
            <a:r>
              <a:rPr lang="en-US" dirty="0"/>
              <a:t>Calculate similarity between items based on user ratings – no semantics are required!</a:t>
            </a:r>
          </a:p>
          <a:p>
            <a:r>
              <a:rPr lang="en-US" dirty="0"/>
              <a:t>Suggest item that is similar to item the user already likes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Filtering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40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Cold-Start Problem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95324" y="1592264"/>
            <a:ext cx="7956551" cy="4260847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Basic problem: as a system is created data is missing. The algorithms need initial information (e.g. to calculate similarities).</a:t>
            </a:r>
          </a:p>
          <a:p>
            <a:r>
              <a:rPr lang="en-US" b="1" dirty="0"/>
              <a:t>What could be new? What is the problem?</a:t>
            </a:r>
          </a:p>
          <a:p>
            <a:pPr lvl="1"/>
            <a:r>
              <a:rPr lang="en-US" b="1" dirty="0"/>
              <a:t>User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no information yet, no recorded interaction nor know preferences</a:t>
            </a:r>
          </a:p>
          <a:p>
            <a:pPr lvl="1"/>
            <a:r>
              <a:rPr lang="en-US" b="1" dirty="0"/>
              <a:t>Item</a:t>
            </a:r>
            <a:r>
              <a:rPr lang="en-US" dirty="0"/>
              <a:t>: the item has not been “like” or viewed by anyone yet, no knowledge who may like it or how its rating are similar </a:t>
            </a:r>
          </a:p>
          <a:p>
            <a:pPr lvl="1"/>
            <a:r>
              <a:rPr lang="en-US" b="1" dirty="0"/>
              <a:t>Community</a:t>
            </a:r>
            <a:r>
              <a:rPr lang="en-US" dirty="0"/>
              <a:t>: new system is created, lack of information about users as well as item</a:t>
            </a:r>
          </a:p>
          <a:p>
            <a:r>
              <a:rPr lang="en-US" b="1" dirty="0"/>
              <a:t>Solutions?</a:t>
            </a:r>
          </a:p>
          <a:p>
            <a:pPr lvl="1"/>
            <a:r>
              <a:rPr lang="en-US" dirty="0"/>
              <a:t>Hybrid approaches (e.g. using content based filtering to get started and then move more towards collaborative filtering)</a:t>
            </a:r>
          </a:p>
          <a:p>
            <a:pPr lvl="1"/>
            <a:r>
              <a:rPr lang="en-US" dirty="0"/>
              <a:t>Use social, demographics, context, content to get started</a:t>
            </a:r>
          </a:p>
          <a:p>
            <a:pPr lvl="1"/>
            <a:r>
              <a:rPr lang="en-US" dirty="0"/>
              <a:t>Require initial interaction (e.g. questionnaire, ask for examples, …)</a:t>
            </a:r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What is 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695324" y="5686430"/>
            <a:ext cx="74580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[1] Bobadilla, Jesús; Ortega, Fernando; Hernando, Antonio; Bernal, Jesús (</a:t>
            </a:r>
            <a:r>
              <a:rPr lang="de-DE" sz="1000" dirty="0" err="1"/>
              <a:t>February</a:t>
            </a:r>
            <a:r>
              <a:rPr lang="de-DE" sz="1000" dirty="0"/>
              <a:t> 2012). "A </a:t>
            </a:r>
            <a:r>
              <a:rPr lang="de-DE" sz="1000" dirty="0" err="1"/>
              <a:t>collaborative</a:t>
            </a:r>
            <a:r>
              <a:rPr lang="de-DE" sz="1000" dirty="0"/>
              <a:t> </a:t>
            </a:r>
            <a:r>
              <a:rPr lang="de-DE" sz="1000" dirty="0" err="1"/>
              <a:t>filtering</a:t>
            </a:r>
            <a:r>
              <a:rPr lang="de-DE" sz="1000" dirty="0"/>
              <a:t> </a:t>
            </a:r>
            <a:r>
              <a:rPr lang="de-DE" sz="1000" dirty="0" err="1"/>
              <a:t>approach</a:t>
            </a:r>
            <a:r>
              <a:rPr lang="de-DE" sz="1000" dirty="0"/>
              <a:t>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mitigate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new</a:t>
            </a:r>
            <a:r>
              <a:rPr lang="de-DE" sz="1000" dirty="0"/>
              <a:t> </a:t>
            </a:r>
            <a:r>
              <a:rPr lang="de-DE" sz="1000" dirty="0" err="1"/>
              <a:t>user</a:t>
            </a:r>
            <a:r>
              <a:rPr lang="de-DE" sz="1000" dirty="0"/>
              <a:t> </a:t>
            </a:r>
            <a:r>
              <a:rPr lang="de-DE" sz="1000" dirty="0" err="1"/>
              <a:t>cold</a:t>
            </a:r>
            <a:r>
              <a:rPr lang="de-DE" sz="1000" dirty="0"/>
              <a:t> </a:t>
            </a:r>
            <a:r>
              <a:rPr lang="de-DE" sz="1000" dirty="0" err="1"/>
              <a:t>start</a:t>
            </a:r>
            <a:r>
              <a:rPr lang="de-DE" sz="1000" dirty="0"/>
              <a:t> </a:t>
            </a:r>
            <a:r>
              <a:rPr lang="de-DE" sz="1000" dirty="0" err="1"/>
              <a:t>problem</a:t>
            </a:r>
            <a:r>
              <a:rPr lang="de-DE" sz="1000" dirty="0"/>
              <a:t>". Knowledge-</a:t>
            </a:r>
            <a:r>
              <a:rPr lang="de-DE" sz="1000" dirty="0" err="1"/>
              <a:t>Based</a:t>
            </a:r>
            <a:r>
              <a:rPr lang="de-DE" sz="1000" dirty="0"/>
              <a:t> Systems. doi:10.1016/j.knosys.2011.07.021.</a:t>
            </a:r>
          </a:p>
          <a:p>
            <a:r>
              <a:rPr lang="de-DE" sz="1000" dirty="0"/>
              <a:t>[2] https://</a:t>
            </a:r>
            <a:r>
              <a:rPr lang="de-DE" sz="1000" dirty="0" err="1"/>
              <a:t>en.wikipedia.org</a:t>
            </a:r>
            <a:r>
              <a:rPr lang="de-DE" sz="1000" dirty="0"/>
              <a:t>/</a:t>
            </a:r>
            <a:r>
              <a:rPr lang="de-DE" sz="1000" dirty="0" err="1"/>
              <a:t>wiki</a:t>
            </a:r>
            <a:r>
              <a:rPr lang="de-DE" sz="1000" dirty="0"/>
              <a:t>/</a:t>
            </a:r>
            <a:r>
              <a:rPr lang="de-DE" sz="1000" dirty="0" err="1"/>
              <a:t>Cold_start</a:t>
            </a:r>
            <a:r>
              <a:rPr lang="de-DE" sz="1000" dirty="0"/>
              <a:t>_(</a:t>
            </a:r>
            <a:r>
              <a:rPr lang="de-DE" sz="1000" dirty="0" err="1"/>
              <a:t>recommender_systems</a:t>
            </a:r>
            <a:r>
              <a:rPr lang="de-DE" sz="1000" dirty="0"/>
              <a:t>)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718780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01" y="2246241"/>
            <a:ext cx="2075134" cy="3689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Pinterest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73771" y="1856925"/>
            <a:ext cx="7956551" cy="45370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Demographics     Contextual           Explicit Interest 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Registration Process and start-up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01" y="2246241"/>
            <a:ext cx="2114123" cy="3758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67" y="2246241"/>
            <a:ext cx="2114123" cy="3758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36" y="2246241"/>
            <a:ext cx="2114123" cy="3758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1" y="2246241"/>
            <a:ext cx="2114123" cy="3758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76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include new item?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Scenario: News Feed</a:t>
            </a:r>
          </a:p>
          <a:p>
            <a:r>
              <a:rPr lang="en-US"/>
              <a:t>You create a recommender system for a news feed in social media (e.g. twitter style). </a:t>
            </a:r>
          </a:p>
          <a:p>
            <a:r>
              <a:rPr lang="en-US"/>
              <a:t>How do you add new articles? </a:t>
            </a:r>
          </a:p>
          <a:p>
            <a:r>
              <a:rPr lang="en-US"/>
              <a:t>Assuming you get a lot of articles….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199C209-FECF-E942-BA64-11A44373DB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2FA195D-7EB4-E347-92EF-F2BADC3F55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87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Sparseness of Ratings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E.g. Amazon (low estimates for illustration only)</a:t>
            </a:r>
          </a:p>
          <a:p>
            <a:pPr lvl="1"/>
            <a:r>
              <a:rPr lang="en-US" dirty="0"/>
              <a:t>Over 10 Million products </a:t>
            </a:r>
          </a:p>
          <a:p>
            <a:pPr lvl="1"/>
            <a:r>
              <a:rPr lang="en-US" dirty="0"/>
              <a:t>Over 100 Million customer</a:t>
            </a:r>
          </a:p>
          <a:p>
            <a:pPr lvl="1"/>
            <a:endParaRPr lang="en-US" dirty="0"/>
          </a:p>
          <a:p>
            <a:r>
              <a:rPr lang="en-US" dirty="0"/>
              <a:t>What is the problem?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14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E8F04-D940-0946-B106-533E96C8F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Book do you Recommend to me?</a:t>
            </a:r>
            <a:br>
              <a:rPr lang="en-US" dirty="0"/>
            </a:br>
            <a:r>
              <a:rPr lang="en-US" dirty="0"/>
              <a:t>Why does the UI matter?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4E6C2-74E0-F841-B3CD-C69EDC494B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82BF5-6067-844D-BACF-F4F1120B84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D2A45A6-AE86-F148-948C-8B58034578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48216" r="65791" b="25698"/>
          <a:stretch/>
        </p:blipFill>
        <p:spPr>
          <a:xfrm rot="10800000">
            <a:off x="2421826" y="1848347"/>
            <a:ext cx="1379999" cy="180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9" t="14493" r="21633" b="58712"/>
          <a:stretch/>
        </p:blipFill>
        <p:spPr>
          <a:xfrm rot="10800000">
            <a:off x="1241183" y="4201294"/>
            <a:ext cx="1207233" cy="18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3" t="14493" r="35727" b="58712"/>
          <a:stretch/>
        </p:blipFill>
        <p:spPr>
          <a:xfrm rot="10800000">
            <a:off x="3845057" y="4201294"/>
            <a:ext cx="1119612" cy="180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3" t="14493" r="48953" b="58712"/>
          <a:stretch/>
        </p:blipFill>
        <p:spPr>
          <a:xfrm rot="10800000">
            <a:off x="5229689" y="1848347"/>
            <a:ext cx="1236439" cy="18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9" t="14493" r="65166" b="58712"/>
          <a:stretch/>
        </p:blipFill>
        <p:spPr>
          <a:xfrm rot="10800000">
            <a:off x="3880500" y="1848347"/>
            <a:ext cx="1270514" cy="180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48216" r="79773" b="25698"/>
          <a:stretch/>
        </p:blipFill>
        <p:spPr>
          <a:xfrm rot="10800000">
            <a:off x="4993666" y="4201294"/>
            <a:ext cx="1357525" cy="18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2" t="48216" r="6702" b="25698"/>
          <a:stretch/>
        </p:blipFill>
        <p:spPr>
          <a:xfrm rot="10800000">
            <a:off x="6380188" y="4201294"/>
            <a:ext cx="1426530" cy="180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6" t="48216" r="24418" b="25698"/>
          <a:stretch/>
        </p:blipFill>
        <p:spPr>
          <a:xfrm rot="10800000">
            <a:off x="100287" y="1848347"/>
            <a:ext cx="1127521" cy="180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48216" r="49567" b="25698"/>
          <a:stretch/>
        </p:blipFill>
        <p:spPr>
          <a:xfrm rot="10800000">
            <a:off x="2477413" y="4201294"/>
            <a:ext cx="1338647" cy="180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1" t="48216" r="37461" b="25698"/>
          <a:stretch/>
        </p:blipFill>
        <p:spPr>
          <a:xfrm rot="10800000">
            <a:off x="1306483" y="1848347"/>
            <a:ext cx="1036668" cy="18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/>
          <a:srcRect l="85232" t="29145" r="102" b="40664"/>
          <a:stretch/>
        </p:blipFill>
        <p:spPr>
          <a:xfrm>
            <a:off x="7765303" y="1848347"/>
            <a:ext cx="1165819" cy="180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l="59628" t="30373" r="26204" b="38587"/>
          <a:stretch/>
        </p:blipFill>
        <p:spPr>
          <a:xfrm>
            <a:off x="7835713" y="4201294"/>
            <a:ext cx="1095409" cy="180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4"/>
          <a:srcRect l="46222" t="29752" r="39126" b="38587"/>
          <a:stretch/>
        </p:blipFill>
        <p:spPr>
          <a:xfrm>
            <a:off x="101566" y="4201294"/>
            <a:ext cx="1110621" cy="180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4"/>
          <a:srcRect l="72620" t="29575" r="13476" b="41202"/>
          <a:stretch/>
        </p:blipFill>
        <p:spPr>
          <a:xfrm>
            <a:off x="6544803" y="1848347"/>
            <a:ext cx="1141828" cy="1800000"/>
          </a:xfrm>
          <a:prstGeom prst="rect">
            <a:avLst/>
          </a:prstGeom>
        </p:spPr>
      </p:pic>
      <p:sp>
        <p:nvSpPr>
          <p:cNvPr id="22" name="Titel 1"/>
          <p:cNvSpPr txBox="1">
            <a:spLocks/>
          </p:cNvSpPr>
          <p:nvPr/>
        </p:nvSpPr>
        <p:spPr>
          <a:xfrm>
            <a:off x="374066" y="550621"/>
            <a:ext cx="8095747" cy="1073425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22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Sessions 2</a:t>
            </a:r>
            <a:br>
              <a:rPr lang="en-US" dirty="0"/>
            </a:br>
            <a:r>
              <a:rPr lang="en-US" dirty="0"/>
              <a:t>Recommendation and User Interface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can you measure the quality of the user experience of a recommender system?</a:t>
            </a:r>
          </a:p>
          <a:p>
            <a:r>
              <a:rPr lang="en-US" dirty="0"/>
              <a:t>How does the screen size impact the performance of a recommender system?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7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Based on the similarity of items</a:t>
            </a:r>
          </a:p>
          <a:p>
            <a:r>
              <a:rPr lang="en-US" dirty="0"/>
              <a:t>How similar is a new item to an item already liked/watched/bought by the user</a:t>
            </a:r>
          </a:p>
          <a:p>
            <a:r>
              <a:rPr lang="en-US" dirty="0"/>
              <a:t>Advantage </a:t>
            </a:r>
          </a:p>
          <a:p>
            <a:pPr lvl="1"/>
            <a:r>
              <a:rPr lang="en-US" dirty="0"/>
              <a:t>If similarity is known or can be calculated, no ratings/actions from the user are required</a:t>
            </a:r>
          </a:p>
          <a:p>
            <a:r>
              <a:rPr lang="en-US" dirty="0"/>
              <a:t>Difficulty:</a:t>
            </a:r>
          </a:p>
          <a:p>
            <a:pPr lvl="1"/>
            <a:r>
              <a:rPr lang="en-US" dirty="0"/>
              <a:t>Information/meta-data/algorithms for calculating similarity are required</a:t>
            </a:r>
          </a:p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suggestions are made based on users that had similar interests/actions</a:t>
            </a:r>
          </a:p>
          <a:p>
            <a:r>
              <a:rPr lang="en-US" dirty="0"/>
              <a:t>How has a similar user liked this item?</a:t>
            </a:r>
          </a:p>
          <a:p>
            <a:r>
              <a:rPr lang="en-US" dirty="0"/>
              <a:t>Advantage:</a:t>
            </a:r>
          </a:p>
          <a:p>
            <a:pPr lvl="1"/>
            <a:r>
              <a:rPr lang="en-US" dirty="0"/>
              <a:t>Know knowledge about the item is required, no meta data or similarity calculation of items required</a:t>
            </a:r>
          </a:p>
          <a:p>
            <a:r>
              <a:rPr lang="en-US" dirty="0"/>
              <a:t>Difficulty:</a:t>
            </a:r>
          </a:p>
          <a:p>
            <a:pPr lvl="1"/>
            <a:r>
              <a:rPr lang="en-US" dirty="0"/>
              <a:t>Data about other users is required</a:t>
            </a:r>
          </a:p>
          <a:p>
            <a:pPr lvl="1"/>
            <a:r>
              <a:rPr lang="en-US" dirty="0"/>
              <a:t>“cold-start” problem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Recommender Systems</a:t>
            </a:r>
            <a:br>
              <a:rPr lang="en-US"/>
            </a:br>
            <a:r>
              <a:rPr lang="en-US"/>
              <a:t>Summary</a:t>
            </a:r>
            <a:endParaRPr lang="en-US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Content-based</a:t>
            </a:r>
          </a:p>
          <a:p>
            <a:endParaRPr lang="de-DE" dirty="0"/>
          </a:p>
        </p:txBody>
      </p:sp>
      <p:sp>
        <p:nvSpPr>
          <p:cNvPr id="13" name="Textplatzhalter 10"/>
          <p:cNvSpPr txBox="1">
            <a:spLocks/>
          </p:cNvSpPr>
          <p:nvPr/>
        </p:nvSpPr>
        <p:spPr>
          <a:xfrm>
            <a:off x="4673600" y="1113633"/>
            <a:ext cx="3723111" cy="35917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>
            <a:lvl1pPr marL="0" marR="0" indent="0" algn="l" defTabSz="28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89BD3E"/>
              </a:buClr>
              <a:buSzPts val="2400"/>
              <a:buFont typeface="Wingdings" panose="05000000000000000000" pitchFamily="2" charset="2"/>
              <a:buNone/>
              <a:tabLst/>
              <a:defRPr lang="en-US" sz="2000" b="1" i="0" kern="1200" noProof="0">
                <a:solidFill>
                  <a:srgbClr val="8BC24A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1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89BD3E"/>
              </a:buClr>
              <a:buFont typeface="Wingdings" panose="05000000000000000000" pitchFamily="2" charset="2"/>
              <a:buNone/>
              <a:defRPr sz="1400" b="0" i="0" kern="1200">
                <a:solidFill>
                  <a:srgbClr val="00B0F0"/>
                </a:solidFill>
                <a:latin typeface="HelveticaNeueLT Std Med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89BD3E"/>
              </a:buClr>
              <a:buFont typeface="Wingdings" panose="05000000000000000000" pitchFamily="2" charset="2"/>
              <a:buNone/>
              <a:defRPr sz="1200" b="0" i="0" kern="1200">
                <a:solidFill>
                  <a:srgbClr val="00B0F0"/>
                </a:solidFill>
                <a:latin typeface="HelveticaNeueLT Std Med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3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89BD3E"/>
              </a:buClr>
              <a:buFont typeface="Wingdings" panose="05000000000000000000" pitchFamily="2" charset="2"/>
              <a:buNone/>
              <a:defRPr sz="1100" b="0" i="0" kern="1200">
                <a:solidFill>
                  <a:srgbClr val="00B0F0"/>
                </a:solidFill>
                <a:latin typeface="HelveticaNeueLT Std Med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89BD3E"/>
              </a:buClr>
              <a:buFont typeface="Wingdings" panose="05000000000000000000" pitchFamily="2" charset="2"/>
              <a:buNone/>
              <a:defRPr sz="1100" b="0" i="0" kern="1200">
                <a:solidFill>
                  <a:srgbClr val="00B0F0"/>
                </a:solidFill>
                <a:latin typeface="HelveticaNeueLT Std Med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Collaborative Filtering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231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data for experiments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sz="16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2CDFEA-2AE1-F146-8A48-7E8ACF3DBF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E17AE81-5F59-F848-B984-ADFFD8ED3E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38</a:t>
            </a:fld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429" y="1592264"/>
            <a:ext cx="5256771" cy="286008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r="3153" b="11628"/>
          <a:stretch/>
        </p:blipFill>
        <p:spPr>
          <a:xfrm>
            <a:off x="4907946" y="1089025"/>
            <a:ext cx="3746200" cy="476502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97352" y="5962912"/>
            <a:ext cx="6929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Additional reading material: </a:t>
            </a:r>
            <a:r>
              <a:rPr lang="en-US" sz="1200" dirty="0">
                <a:hlinkClick r:id="rId5"/>
              </a:rPr>
              <a:t>https://hub.packtpub.com/recommending-movies-scale-python/</a:t>
            </a:r>
            <a:r>
              <a:rPr lang="en-US" sz="1200" dirty="0"/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DD8EC2-4CD7-4143-AE86-89FC655A6B60}"/>
              </a:ext>
            </a:extLst>
          </p:cNvPr>
          <p:cNvSpPr/>
          <p:nvPr/>
        </p:nvSpPr>
        <p:spPr>
          <a:xfrm>
            <a:off x="-45641" y="4400653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https://grouplens.org/datasets/movielens/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3304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E5B-DDF6-4936-9700-A90CFCD3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Live coding example</a:t>
            </a:r>
            <a:endParaRPr lang="en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45564-A38E-4400-AC3A-A0D3185C8B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B7789-FB2B-4612-8752-1386C36196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93E45-55CC-4BEE-BB9B-2C4346491D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C5329-0BF4-4A5A-BB74-D5FA928CBE0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11045-8015-4503-972D-7721946714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39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B8A64F-4F7F-4293-A71F-026027E8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89" y="1434001"/>
            <a:ext cx="8123819" cy="46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99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05" y="3526974"/>
            <a:ext cx="8130988" cy="23700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are recommender systems used?</a:t>
            </a:r>
          </a:p>
          <a:p>
            <a:r>
              <a:rPr lang="en-US" dirty="0"/>
              <a:t>What is the main function? </a:t>
            </a:r>
          </a:p>
          <a:p>
            <a:r>
              <a:rPr lang="en-US" dirty="0"/>
              <a:t>What data do recommender systems require?</a:t>
            </a:r>
          </a:p>
          <a:p>
            <a:r>
              <a:rPr lang="en-US" dirty="0"/>
              <a:t>How do recommender systems make a user interface intelligent?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34C51E-9906-2944-9701-78F36C0658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C9582A-D165-CE49-9517-E7587F9B33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4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695324" y="5770539"/>
            <a:ext cx="81309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Carlos A. Gomez-Uribe and Neil Hunt. 2015. The Netflix Recommender System: Algorithms, Business Value, and Innovation. ACM Trans. Manage. Inf. Syst. 6, 4, Article 13 (December 2015). DOI: https://doi.org/10.1145/2843948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18627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Sessions 3</a:t>
            </a:r>
            <a:br>
              <a:rPr lang="en-US" dirty="0"/>
            </a:br>
            <a:r>
              <a:rPr lang="en-US" dirty="0"/>
              <a:t>Recommender System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 a systems that suggest educational videos on YouTube that fit your lectures in this term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12880A1-862B-2749-88ED-E5F5B5DC41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D4C6AB-02B6-424F-81B9-A83BD8A81F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7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for Recommender System	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Not core to Intelligent User Interfaces</a:t>
            </a:r>
          </a:p>
          <a:p>
            <a:r>
              <a:rPr lang="en-US" dirty="0"/>
              <a:t>Efficient implementations in libraries</a:t>
            </a:r>
          </a:p>
          <a:p>
            <a:r>
              <a:rPr lang="en-US" dirty="0"/>
              <a:t>Important to understand the algorithms to get the parameters right</a:t>
            </a:r>
          </a:p>
          <a:p>
            <a:r>
              <a:rPr lang="en-US" dirty="0"/>
              <a:t>Many online resources, .e.g.</a:t>
            </a:r>
          </a:p>
          <a:p>
            <a:pPr lvl="1"/>
            <a:r>
              <a:rPr lang="en-US" dirty="0">
                <a:hlinkClick r:id="rId3"/>
              </a:rPr>
              <a:t>https://www.youtube.com/watch?v=Eeg1DEeWUjA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(introductory video)</a:t>
            </a:r>
          </a:p>
          <a:p>
            <a:pPr lvl="1"/>
            <a:r>
              <a:rPr lang="en-US" dirty="0">
                <a:hlinkClick r:id="rId4"/>
              </a:rPr>
              <a:t>https://www.youtube.com/watch?v=Gf4HZpZAlDA</a:t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https://www.youtube.com/watch?v=b8YyIVulszQ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(details on Collaborative Filtering Algorithms)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674B9F-CBD1-374E-8F29-3C19056AB0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257CCC-58B6-2440-9654-813D29BD84D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90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for recommender systems </a:t>
            </a:r>
            <a:br>
              <a:rPr lang="en-US" dirty="0"/>
            </a:br>
            <a:r>
              <a:rPr lang="en-US" dirty="0"/>
              <a:t>in Python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3"/>
          </p:nvPr>
        </p:nvSpPr>
        <p:spPr>
          <a:xfrm>
            <a:off x="695324" y="5010146"/>
            <a:ext cx="7956551" cy="1119192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https://kerpanic.wordpress.com/2018/03/26/a-gentle-guide-to-recommender-systems-with-surprise/</a:t>
            </a:r>
          </a:p>
          <a:p>
            <a:r>
              <a:rPr lang="en-US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https://www.analyticsvidhya.com/blog/2016/06/quick-guide-build-recommendation-engine-python/</a:t>
            </a:r>
            <a:r>
              <a:rPr lang="en-US" dirty="0"/>
              <a:t> </a:t>
            </a: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https://medium.com/@connectwithghosh/recommender-system-on-the-movielens-using-an-autoencoder-using-tensorflow-in-python-f13d3e8d600d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FEB2B8-30A2-374A-8AF8-63D5F9EEE2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777A9E-3EE3-4F47-A168-FCA9D0E8C2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B44EF44-587D-4887-8889-18237A826722}" type="slidenum">
              <a:rPr lang="en-US" smtClean="0"/>
              <a:t>42</a:t>
            </a:fld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61" y="1089025"/>
            <a:ext cx="5616389" cy="32012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E818EA-8B01-9947-90DE-B33E4F09CBBF}"/>
              </a:ext>
            </a:extLst>
          </p:cNvPr>
          <p:cNvSpPr/>
          <p:nvPr/>
        </p:nvSpPr>
        <p:spPr>
          <a:xfrm>
            <a:off x="689161" y="4322241"/>
            <a:ext cx="4071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https://www.youtube.com/watch?v=z0dx-YckFko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6665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/>
          <a:stretch/>
        </p:blipFill>
        <p:spPr>
          <a:xfrm>
            <a:off x="0" y="0"/>
            <a:ext cx="9034870" cy="6241067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2717A84-E3C6-2D4F-8936-C94B7152A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59AE0D87-8B09-BB4F-80AF-62C809AF6740}"/>
              </a:ext>
            </a:extLst>
          </p:cNvPr>
          <p:cNvSpPr txBox="1">
            <a:spLocks/>
          </p:cNvSpPr>
          <p:nvPr/>
        </p:nvSpPr>
        <p:spPr>
          <a:xfrm>
            <a:off x="374066" y="2549387"/>
            <a:ext cx="8095747" cy="694553"/>
          </a:xfrm>
          <a:prstGeom prst="rect">
            <a:avLst/>
          </a:prstGeom>
          <a:solidFill>
            <a:srgbClr val="E3F7C6">
              <a:alpha val="54902"/>
            </a:srgbClr>
          </a:solidFill>
          <a:ln>
            <a:noFill/>
          </a:ln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What Book do you Recommend to me?</a:t>
            </a:r>
          </a:p>
        </p:txBody>
      </p:sp>
    </p:spTree>
    <p:extLst>
      <p:ext uri="{BB962C8B-B14F-4D97-AF65-F5344CB8AC3E}">
        <p14:creationId xmlns:p14="http://schemas.microsoft.com/office/powerpoint/2010/main" val="384833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9">
            <a:extLst>
              <a:ext uri="{FF2B5EF4-FFF2-40B4-BE49-F238E27FC236}">
                <a16:creationId xmlns:a16="http://schemas.microsoft.com/office/drawing/2014/main" id="{A3277DCD-7E44-E54A-9C20-3838F8369B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5" b="11455"/>
          <a:stretch/>
        </p:blipFill>
        <p:spPr>
          <a:xfrm>
            <a:off x="0" y="-69427"/>
            <a:ext cx="8565309" cy="6306304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0528B8F0-0606-C94C-9817-5779BC973673}"/>
              </a:ext>
            </a:extLst>
          </p:cNvPr>
          <p:cNvSpPr txBox="1">
            <a:spLocks/>
          </p:cNvSpPr>
          <p:nvPr/>
        </p:nvSpPr>
        <p:spPr>
          <a:xfrm>
            <a:off x="374066" y="2549387"/>
            <a:ext cx="8095747" cy="694553"/>
          </a:xfrm>
          <a:prstGeom prst="rect">
            <a:avLst/>
          </a:prstGeom>
          <a:solidFill>
            <a:srgbClr val="E3F7C6">
              <a:alpha val="54902"/>
            </a:srgbClr>
          </a:solidFill>
          <a:ln>
            <a:noFill/>
          </a:ln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What Book do you Recommend to me?</a:t>
            </a:r>
          </a:p>
        </p:txBody>
      </p:sp>
    </p:spTree>
    <p:extLst>
      <p:ext uri="{BB962C8B-B14F-4D97-AF65-F5344CB8AC3E}">
        <p14:creationId xmlns:p14="http://schemas.microsoft.com/office/powerpoint/2010/main" val="360519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/>
              <a:t>: https</a:t>
            </a:r>
            <a:r>
              <a:rPr lang="de-DE" dirty="0"/>
              <a:t>://tastedive.com/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8AE33E-363F-A041-BD17-B9D57A412C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B7BEDA-F43F-1D4D-93B2-FE040B60DF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3" y="1547951"/>
            <a:ext cx="7218821" cy="46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82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tabLst>
                <a:tab pos="4037013" algn="l"/>
              </a:tabLst>
            </a:pPr>
            <a:r>
              <a:rPr lang="en-US" dirty="0"/>
              <a:t>What Book do you Recommend to me?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855210-5717-2949-9EC9-3A49AC3E9C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1430B14-4E64-994B-A14A-F595BC7192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E620477-8C51-DA4A-8E28-83AAEBCB17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 dirty="0"/>
              <a:t>Albrecht Schmidt &amp; Sven Mayer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151449" y="2151168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/>
              <a:t>?     ?</a:t>
            </a:r>
          </a:p>
        </p:txBody>
      </p:sp>
      <p:pic>
        <p:nvPicPr>
          <p:cNvPr id="16" name="Grafik 2">
            <a:extLst>
              <a:ext uri="{FF2B5EF4-FFF2-40B4-BE49-F238E27FC236}">
                <a16:creationId xmlns:a16="http://schemas.microsoft.com/office/drawing/2014/main" id="{EDD2922E-0E9A-8B4F-88F1-BC7E91167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5" t="46667" r="7028" b="23913"/>
          <a:stretch/>
        </p:blipFill>
        <p:spPr>
          <a:xfrm rot="10800000">
            <a:off x="378413" y="1592264"/>
            <a:ext cx="5282158" cy="201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What Book do you Recommend to me?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Content based recommendation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F5A37A-4405-FA4B-80AE-FA34168958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EF9F665-343F-424D-9096-605F940F04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Recommender Systems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Albrecht Schmidt &amp; Sven Mayer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564DEAC-083F-4EA1-9D67-84BB3A537A3E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t="46667" r="7028" b="23913"/>
          <a:stretch/>
        </p:blipFill>
        <p:spPr>
          <a:xfrm rot="10800000">
            <a:off x="378413" y="1592264"/>
            <a:ext cx="8080514" cy="201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58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ABD3E"/>
      </a:accent1>
      <a:accent2>
        <a:srgbClr val="E97B33"/>
      </a:accent2>
      <a:accent3>
        <a:srgbClr val="FEC63E"/>
      </a:accent3>
      <a:accent4>
        <a:srgbClr val="20ABDE"/>
      </a:accent4>
      <a:accent5>
        <a:srgbClr val="3E444C"/>
      </a:accent5>
      <a:accent6>
        <a:srgbClr val="E97B33"/>
      </a:accent6>
      <a:hlink>
        <a:srgbClr val="0563C1"/>
      </a:hlink>
      <a:folHlink>
        <a:srgbClr val="954F72"/>
      </a:folHlink>
    </a:clrScheme>
    <a:fontScheme name="Interaction L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2207</Words>
  <Application>Microsoft Office PowerPoint</Application>
  <PresentationFormat>Widescreen</PresentationFormat>
  <Paragraphs>383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HelveticaNeueLT Std Med</vt:lpstr>
      <vt:lpstr>tahoma</vt:lpstr>
      <vt:lpstr>Wingdings</vt:lpstr>
      <vt:lpstr>Office Theme</vt:lpstr>
      <vt:lpstr>Introduction to Intelligent User Interfaces</vt:lpstr>
      <vt:lpstr>Recommender Systems</vt:lpstr>
      <vt:lpstr>Recommender Systems – Examples?</vt:lpstr>
      <vt:lpstr>Recommender Systems</vt:lpstr>
      <vt:lpstr>PowerPoint Presentation</vt:lpstr>
      <vt:lpstr>PowerPoint Presentation</vt:lpstr>
      <vt:lpstr>Example: https://tastedive.com/</vt:lpstr>
      <vt:lpstr>What Book do you Recommend to me?</vt:lpstr>
      <vt:lpstr>What Book do you Recommend to me?</vt:lpstr>
      <vt:lpstr>PowerPoint Presentation</vt:lpstr>
      <vt:lpstr>Approaches to Recommender Systems</vt:lpstr>
      <vt:lpstr>Content Based Filtering</vt:lpstr>
      <vt:lpstr>Idea of User Based Collaborative Filtering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Sessions 1  How to get item ratings?</vt:lpstr>
      <vt:lpstr>Discussion: Getting user input?</vt:lpstr>
      <vt:lpstr>Recommender Systems Getting user data</vt:lpstr>
      <vt:lpstr>Collaborative Filtering</vt:lpstr>
      <vt:lpstr>Calculating the similarity</vt:lpstr>
      <vt:lpstr>Assessing Similarity?</vt:lpstr>
      <vt:lpstr>Predicting the right item?</vt:lpstr>
      <vt:lpstr>Example Similarity Matrix</vt:lpstr>
      <vt:lpstr>Weighted Rating Matrix</vt:lpstr>
      <vt:lpstr>Recommendation</vt:lpstr>
      <vt:lpstr>PowerPoint Presentation</vt:lpstr>
      <vt:lpstr>Collaborative Filtering</vt:lpstr>
      <vt:lpstr>Cold-Start Problem</vt:lpstr>
      <vt:lpstr>Pinterest</vt:lpstr>
      <vt:lpstr>How to include new item?</vt:lpstr>
      <vt:lpstr>Sparseness of Ratings</vt:lpstr>
      <vt:lpstr>What Book do you Recommend to me? Why does the UI matter?</vt:lpstr>
      <vt:lpstr>Breakout Sessions 2 Recommendation and User Interface</vt:lpstr>
      <vt:lpstr>Recommender Systems Summary</vt:lpstr>
      <vt:lpstr>Example data for experiments</vt:lpstr>
      <vt:lpstr>Live coding example</vt:lpstr>
      <vt:lpstr>Breakout Sessions 3 Recommender System</vt:lpstr>
      <vt:lpstr>Algorithms for Recommender System </vt:lpstr>
      <vt:lpstr>Examples for recommender systems  in Python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Albrecht Schmidt</cp:lastModifiedBy>
  <cp:revision>585</cp:revision>
  <dcterms:created xsi:type="dcterms:W3CDTF">2017-10-10T14:10:45Z</dcterms:created>
  <dcterms:modified xsi:type="dcterms:W3CDTF">2020-11-22T15:55:42Z</dcterms:modified>
</cp:coreProperties>
</file>