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6" r:id="rId2"/>
    <p:sldId id="1047" r:id="rId3"/>
    <p:sldId id="1067" r:id="rId4"/>
    <p:sldId id="1158" r:id="rId5"/>
    <p:sldId id="1159" r:id="rId6"/>
    <p:sldId id="1160" r:id="rId7"/>
    <p:sldId id="1213" r:id="rId8"/>
    <p:sldId id="1212" r:id="rId9"/>
    <p:sldId id="1071" r:id="rId10"/>
    <p:sldId id="1088" r:id="rId11"/>
    <p:sldId id="1089" r:id="rId12"/>
    <p:sldId id="1180" r:id="rId13"/>
    <p:sldId id="1115" r:id="rId14"/>
    <p:sldId id="1116" r:id="rId15"/>
    <p:sldId id="1205" r:id="rId16"/>
    <p:sldId id="1118" r:id="rId17"/>
    <p:sldId id="1182" r:id="rId18"/>
    <p:sldId id="1094" r:id="rId19"/>
    <p:sldId id="1215" r:id="rId20"/>
    <p:sldId id="1214" r:id="rId21"/>
    <p:sldId id="1185" r:id="rId22"/>
    <p:sldId id="1122" r:id="rId23"/>
    <p:sldId id="1187" r:id="rId24"/>
    <p:sldId id="1216" r:id="rId25"/>
    <p:sldId id="1124" r:id="rId26"/>
    <p:sldId id="1099" r:id="rId27"/>
    <p:sldId id="1126" r:id="rId28"/>
    <p:sldId id="1190" r:id="rId29"/>
    <p:sldId id="1101" r:id="rId30"/>
    <p:sldId id="1102" r:id="rId31"/>
    <p:sldId id="1130" r:id="rId32"/>
    <p:sldId id="1131" r:id="rId33"/>
    <p:sldId id="1207" r:id="rId34"/>
    <p:sldId id="1209" r:id="rId35"/>
    <p:sldId id="1208" r:id="rId36"/>
    <p:sldId id="1210" r:id="rId37"/>
    <p:sldId id="1211" r:id="rId38"/>
    <p:sldId id="1196" r:id="rId39"/>
    <p:sldId id="1197" r:id="rId40"/>
    <p:sldId id="111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8FC243-DF2A-794F-BFBF-3DAD6DA49FF8}">
          <p14:sldIdLst>
            <p14:sldId id="256"/>
            <p14:sldId id="1047"/>
          </p14:sldIdLst>
        </p14:section>
        <p14:section name="Milestones in the history of NLP" id="{AB673BDF-F217-AD4E-8CBC-A2B1462B03AE}">
          <p14:sldIdLst>
            <p14:sldId id="1067"/>
            <p14:sldId id="1158"/>
            <p14:sldId id="1159"/>
            <p14:sldId id="1160"/>
            <p14:sldId id="1213"/>
            <p14:sldId id="1212"/>
            <p14:sldId id="1071"/>
          </p14:sldIdLst>
        </p14:section>
        <p14:section name="Text Analytics &#10;Text AnalyticaText Analytics" id="{CD6394B6-669D-A44D-AC87-74657DE22396}">
          <p14:sldIdLst>
            <p14:sldId id="1088"/>
            <p14:sldId id="1089"/>
            <p14:sldId id="1180"/>
            <p14:sldId id="1115"/>
            <p14:sldId id="1116"/>
            <p14:sldId id="1205"/>
            <p14:sldId id="1118"/>
            <p14:sldId id="1182"/>
            <p14:sldId id="1094"/>
            <p14:sldId id="1215"/>
            <p14:sldId id="1214"/>
            <p14:sldId id="1185"/>
            <p14:sldId id="1122"/>
            <p14:sldId id="1187"/>
            <p14:sldId id="1216"/>
            <p14:sldId id="1124"/>
            <p14:sldId id="1099"/>
            <p14:sldId id="1126"/>
            <p14:sldId id="1190"/>
            <p14:sldId id="1101"/>
            <p14:sldId id="1102"/>
            <p14:sldId id="1130"/>
            <p14:sldId id="1131"/>
            <p14:sldId id="1207"/>
            <p14:sldId id="1209"/>
            <p14:sldId id="1208"/>
            <p14:sldId id="1210"/>
            <p14:sldId id="1211"/>
            <p14:sldId id="1196"/>
            <p14:sldId id="1197"/>
            <p14:sldId id="1111"/>
          </p14:sldIdLst>
        </p14:section>
      </p14:sectionLst>
    </p:ex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Theres Völkel" initials="STV" lastIdx="1" clrIdx="0">
    <p:extLst>
      <p:ext uri="{19B8F6BF-5375-455C-9EA6-DF929625EA0E}">
        <p15:presenceInfo xmlns:p15="http://schemas.microsoft.com/office/powerpoint/2012/main" userId="Sarah Theres Völk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F7C6"/>
    <a:srgbClr val="8ABD3E"/>
    <a:srgbClr val="CCECFF"/>
    <a:srgbClr val="FFFF00"/>
    <a:srgbClr val="89BD3E"/>
    <a:srgbClr val="8BC24A"/>
    <a:srgbClr val="CBE6A3"/>
    <a:srgbClr val="FFDCC6"/>
    <a:srgbClr val="E27732"/>
    <a:srgbClr val="F39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58" autoAdjust="0"/>
    <p:restoredTop sz="83779" autoAdjust="0"/>
  </p:normalViewPr>
  <p:slideViewPr>
    <p:cSldViewPr snapToGrid="0" showGuides="1">
      <p:cViewPr varScale="1">
        <p:scale>
          <a:sx n="136" d="100"/>
          <a:sy n="136" d="100"/>
        </p:scale>
        <p:origin x="1722" y="120"/>
      </p:cViewPr>
      <p:guideLst>
        <p:guide orient="horz" pos="2137"/>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30" d="100"/>
        <a:sy n="130" d="100"/>
      </p:scale>
      <p:origin x="0" y="0"/>
    </p:cViewPr>
  </p:sorterViewPr>
  <p:notesViewPr>
    <p:cSldViewPr snapToGrid="0">
      <p:cViewPr varScale="1">
        <p:scale>
          <a:sx n="123" d="100"/>
          <a:sy n="123" d="100"/>
        </p:scale>
        <p:origin x="41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A8FC9D-F43F-46DF-AB84-D16B4FE96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C44FE1A-0908-41E4-95DB-BFB4F1D675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2DD77A-0ADA-4BD8-8ADF-1A2DE6CE050A}" type="datetimeFigureOut">
              <a:rPr lang="de-DE" smtClean="0"/>
              <a:t>08.01.2021</a:t>
            </a:fld>
            <a:endParaRPr lang="de-DE"/>
          </a:p>
        </p:txBody>
      </p:sp>
      <p:sp>
        <p:nvSpPr>
          <p:cNvPr id="4" name="Fußzeilenplatzhalter 3">
            <a:extLst>
              <a:ext uri="{FF2B5EF4-FFF2-40B4-BE49-F238E27FC236}">
                <a16:creationId xmlns:a16="http://schemas.microsoft.com/office/drawing/2014/main" id="{324E1856-71BD-48F8-BDDC-5816DF8B7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C3A80C8-98B0-4B0C-886B-24F26E010D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55F6FB-A8E3-4A20-9907-C2813BF103BD}" type="slidenum">
              <a:rPr lang="de-DE" smtClean="0"/>
              <a:t>‹#›</a:t>
            </a:fld>
            <a:endParaRPr lang="de-DE"/>
          </a:p>
        </p:txBody>
      </p:sp>
    </p:spTree>
    <p:extLst>
      <p:ext uri="{BB962C8B-B14F-4D97-AF65-F5344CB8AC3E}">
        <p14:creationId xmlns:p14="http://schemas.microsoft.com/office/powerpoint/2010/main" val="3200727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2847B-1B09-4FB9-A3F6-7C5481EE238A}" type="datetimeFigureOut">
              <a:rPr lang="en-US" smtClean="0"/>
              <a:t>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4EE8-1DD6-4929-B7B8-30F750D483F0}" type="slidenum">
              <a:rPr lang="en-US" smtClean="0"/>
              <a:t>‹#›</a:t>
            </a:fld>
            <a:endParaRPr lang="en-US"/>
          </a:p>
        </p:txBody>
      </p:sp>
    </p:spTree>
    <p:extLst>
      <p:ext uri="{BB962C8B-B14F-4D97-AF65-F5344CB8AC3E}">
        <p14:creationId xmlns:p14="http://schemas.microsoft.com/office/powerpoint/2010/main" val="332448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1</a:t>
            </a:fld>
            <a:endParaRPr lang="en-US" dirty="0"/>
          </a:p>
        </p:txBody>
      </p:sp>
    </p:spTree>
    <p:extLst>
      <p:ext uri="{BB962C8B-B14F-4D97-AF65-F5344CB8AC3E}">
        <p14:creationId xmlns:p14="http://schemas.microsoft.com/office/powerpoint/2010/main" val="57097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10</a:t>
            </a:fld>
            <a:endParaRPr lang="en-US"/>
          </a:p>
        </p:txBody>
      </p:sp>
    </p:spTree>
    <p:extLst>
      <p:ext uri="{BB962C8B-B14F-4D97-AF65-F5344CB8AC3E}">
        <p14:creationId xmlns:p14="http://schemas.microsoft.com/office/powerpoint/2010/main" val="104511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11</a:t>
            </a:fld>
            <a:endParaRPr lang="en-US"/>
          </a:p>
        </p:txBody>
      </p:sp>
    </p:spTree>
    <p:extLst>
      <p:ext uri="{BB962C8B-B14F-4D97-AF65-F5344CB8AC3E}">
        <p14:creationId xmlns:p14="http://schemas.microsoft.com/office/powerpoint/2010/main" val="3468747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12</a:t>
            </a:fld>
            <a:endParaRPr lang="en-US"/>
          </a:p>
        </p:txBody>
      </p:sp>
    </p:spTree>
    <p:extLst>
      <p:ext uri="{BB962C8B-B14F-4D97-AF65-F5344CB8AC3E}">
        <p14:creationId xmlns:p14="http://schemas.microsoft.com/office/powerpoint/2010/main" val="2430554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13</a:t>
            </a:fld>
            <a:endParaRPr lang="en-US"/>
          </a:p>
        </p:txBody>
      </p:sp>
    </p:spTree>
    <p:extLst>
      <p:ext uri="{BB962C8B-B14F-4D97-AF65-F5344CB8AC3E}">
        <p14:creationId xmlns:p14="http://schemas.microsoft.com/office/powerpoint/2010/main" val="1072535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4FF592C-8755-4461-9B6B-142112F28121}" type="slidenum">
              <a:rPr lang="en-US" smtClean="0"/>
              <a:t>14</a:t>
            </a:fld>
            <a:endParaRPr lang="en-US"/>
          </a:p>
        </p:txBody>
      </p:sp>
    </p:spTree>
    <p:extLst>
      <p:ext uri="{BB962C8B-B14F-4D97-AF65-F5344CB8AC3E}">
        <p14:creationId xmlns:p14="http://schemas.microsoft.com/office/powerpoint/2010/main" val="4216194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4FF592C-8755-4461-9B6B-142112F28121}" type="slidenum">
              <a:rPr lang="en-US" smtClean="0"/>
              <a:t>15</a:t>
            </a:fld>
            <a:endParaRPr lang="en-US"/>
          </a:p>
        </p:txBody>
      </p:sp>
    </p:spTree>
    <p:extLst>
      <p:ext uri="{BB962C8B-B14F-4D97-AF65-F5344CB8AC3E}">
        <p14:creationId xmlns:p14="http://schemas.microsoft.com/office/powerpoint/2010/main" val="4221813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4FF592C-8755-4461-9B6B-142112F28121}" type="slidenum">
              <a:rPr lang="en-US" smtClean="0"/>
              <a:t>16</a:t>
            </a:fld>
            <a:endParaRPr lang="en-US"/>
          </a:p>
        </p:txBody>
      </p:sp>
    </p:spTree>
    <p:extLst>
      <p:ext uri="{BB962C8B-B14F-4D97-AF65-F5344CB8AC3E}">
        <p14:creationId xmlns:p14="http://schemas.microsoft.com/office/powerpoint/2010/main" val="3962416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17</a:t>
            </a:fld>
            <a:endParaRPr lang="en-US"/>
          </a:p>
        </p:txBody>
      </p:sp>
    </p:spTree>
    <p:extLst>
      <p:ext uri="{BB962C8B-B14F-4D97-AF65-F5344CB8AC3E}">
        <p14:creationId xmlns:p14="http://schemas.microsoft.com/office/powerpoint/2010/main" val="138452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18</a:t>
            </a:fld>
            <a:endParaRPr lang="en-US"/>
          </a:p>
        </p:txBody>
      </p:sp>
    </p:spTree>
    <p:extLst>
      <p:ext uri="{BB962C8B-B14F-4D97-AF65-F5344CB8AC3E}">
        <p14:creationId xmlns:p14="http://schemas.microsoft.com/office/powerpoint/2010/main" val="3103413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19</a:t>
            </a:fld>
            <a:endParaRPr lang="en-US"/>
          </a:p>
        </p:txBody>
      </p:sp>
    </p:spTree>
    <p:extLst>
      <p:ext uri="{BB962C8B-B14F-4D97-AF65-F5344CB8AC3E}">
        <p14:creationId xmlns:p14="http://schemas.microsoft.com/office/powerpoint/2010/main" val="2801180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2</a:t>
            </a:fld>
            <a:endParaRPr lang="en-US"/>
          </a:p>
        </p:txBody>
      </p:sp>
    </p:spTree>
    <p:extLst>
      <p:ext uri="{BB962C8B-B14F-4D97-AF65-F5344CB8AC3E}">
        <p14:creationId xmlns:p14="http://schemas.microsoft.com/office/powerpoint/2010/main" val="220830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20</a:t>
            </a:fld>
            <a:endParaRPr lang="en-US"/>
          </a:p>
        </p:txBody>
      </p:sp>
    </p:spTree>
    <p:extLst>
      <p:ext uri="{BB962C8B-B14F-4D97-AF65-F5344CB8AC3E}">
        <p14:creationId xmlns:p14="http://schemas.microsoft.com/office/powerpoint/2010/main" val="360797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21</a:t>
            </a:fld>
            <a:endParaRPr lang="en-US"/>
          </a:p>
        </p:txBody>
      </p:sp>
    </p:spTree>
    <p:extLst>
      <p:ext uri="{BB962C8B-B14F-4D97-AF65-F5344CB8AC3E}">
        <p14:creationId xmlns:p14="http://schemas.microsoft.com/office/powerpoint/2010/main" val="858399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22</a:t>
            </a:fld>
            <a:endParaRPr lang="en-US"/>
          </a:p>
        </p:txBody>
      </p:sp>
    </p:spTree>
    <p:extLst>
      <p:ext uri="{BB962C8B-B14F-4D97-AF65-F5344CB8AC3E}">
        <p14:creationId xmlns:p14="http://schemas.microsoft.com/office/powerpoint/2010/main" val="3644923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23</a:t>
            </a:fld>
            <a:endParaRPr lang="en-US"/>
          </a:p>
        </p:txBody>
      </p:sp>
    </p:spTree>
    <p:extLst>
      <p:ext uri="{BB962C8B-B14F-4D97-AF65-F5344CB8AC3E}">
        <p14:creationId xmlns:p14="http://schemas.microsoft.com/office/powerpoint/2010/main" val="501760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24</a:t>
            </a:fld>
            <a:endParaRPr lang="en-US"/>
          </a:p>
        </p:txBody>
      </p:sp>
    </p:spTree>
    <p:extLst>
      <p:ext uri="{BB962C8B-B14F-4D97-AF65-F5344CB8AC3E}">
        <p14:creationId xmlns:p14="http://schemas.microsoft.com/office/powerpoint/2010/main" val="2251507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25</a:t>
            </a:fld>
            <a:endParaRPr lang="en-US"/>
          </a:p>
        </p:txBody>
      </p:sp>
    </p:spTree>
    <p:extLst>
      <p:ext uri="{BB962C8B-B14F-4D97-AF65-F5344CB8AC3E}">
        <p14:creationId xmlns:p14="http://schemas.microsoft.com/office/powerpoint/2010/main" val="791860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26</a:t>
            </a:fld>
            <a:endParaRPr lang="en-US"/>
          </a:p>
        </p:txBody>
      </p:sp>
    </p:spTree>
    <p:extLst>
      <p:ext uri="{BB962C8B-B14F-4D97-AF65-F5344CB8AC3E}">
        <p14:creationId xmlns:p14="http://schemas.microsoft.com/office/powerpoint/2010/main" val="2924302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27</a:t>
            </a:fld>
            <a:endParaRPr lang="en-US"/>
          </a:p>
        </p:txBody>
      </p:sp>
    </p:spTree>
    <p:extLst>
      <p:ext uri="{BB962C8B-B14F-4D97-AF65-F5344CB8AC3E}">
        <p14:creationId xmlns:p14="http://schemas.microsoft.com/office/powerpoint/2010/main" val="936923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28</a:t>
            </a:fld>
            <a:endParaRPr lang="en-US"/>
          </a:p>
        </p:txBody>
      </p:sp>
    </p:spTree>
    <p:extLst>
      <p:ext uri="{BB962C8B-B14F-4D97-AF65-F5344CB8AC3E}">
        <p14:creationId xmlns:p14="http://schemas.microsoft.com/office/powerpoint/2010/main" val="1663094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29</a:t>
            </a:fld>
            <a:endParaRPr lang="en-US"/>
          </a:p>
        </p:txBody>
      </p:sp>
    </p:spTree>
    <p:extLst>
      <p:ext uri="{BB962C8B-B14F-4D97-AF65-F5344CB8AC3E}">
        <p14:creationId xmlns:p14="http://schemas.microsoft.com/office/powerpoint/2010/main" val="241312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4FF592C-8755-4461-9B6B-142112F28121}" type="slidenum">
              <a:rPr lang="en-US" smtClean="0"/>
              <a:t>3</a:t>
            </a:fld>
            <a:endParaRPr lang="en-US"/>
          </a:p>
        </p:txBody>
      </p:sp>
    </p:spTree>
    <p:extLst>
      <p:ext uri="{BB962C8B-B14F-4D97-AF65-F5344CB8AC3E}">
        <p14:creationId xmlns:p14="http://schemas.microsoft.com/office/powerpoint/2010/main" val="3092799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30</a:t>
            </a:fld>
            <a:endParaRPr lang="en-US"/>
          </a:p>
        </p:txBody>
      </p:sp>
    </p:spTree>
    <p:extLst>
      <p:ext uri="{BB962C8B-B14F-4D97-AF65-F5344CB8AC3E}">
        <p14:creationId xmlns:p14="http://schemas.microsoft.com/office/powerpoint/2010/main" val="3958692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31</a:t>
            </a:fld>
            <a:endParaRPr lang="en-US"/>
          </a:p>
        </p:txBody>
      </p:sp>
    </p:spTree>
    <p:extLst>
      <p:ext uri="{BB962C8B-B14F-4D97-AF65-F5344CB8AC3E}">
        <p14:creationId xmlns:p14="http://schemas.microsoft.com/office/powerpoint/2010/main" val="1414047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32</a:t>
            </a:fld>
            <a:endParaRPr lang="en-US"/>
          </a:p>
        </p:txBody>
      </p:sp>
    </p:spTree>
    <p:extLst>
      <p:ext uri="{BB962C8B-B14F-4D97-AF65-F5344CB8AC3E}">
        <p14:creationId xmlns:p14="http://schemas.microsoft.com/office/powerpoint/2010/main" val="2569821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33</a:t>
            </a:fld>
            <a:endParaRPr lang="en-US"/>
          </a:p>
        </p:txBody>
      </p:sp>
    </p:spTree>
    <p:extLst>
      <p:ext uri="{BB962C8B-B14F-4D97-AF65-F5344CB8AC3E}">
        <p14:creationId xmlns:p14="http://schemas.microsoft.com/office/powerpoint/2010/main" val="23029959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34</a:t>
            </a:fld>
            <a:endParaRPr lang="en-US"/>
          </a:p>
        </p:txBody>
      </p:sp>
    </p:spTree>
    <p:extLst>
      <p:ext uri="{BB962C8B-B14F-4D97-AF65-F5344CB8AC3E}">
        <p14:creationId xmlns:p14="http://schemas.microsoft.com/office/powerpoint/2010/main" val="1724608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35</a:t>
            </a:fld>
            <a:endParaRPr lang="en-US"/>
          </a:p>
        </p:txBody>
      </p:sp>
    </p:spTree>
    <p:extLst>
      <p:ext uri="{BB962C8B-B14F-4D97-AF65-F5344CB8AC3E}">
        <p14:creationId xmlns:p14="http://schemas.microsoft.com/office/powerpoint/2010/main" val="2120220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36</a:t>
            </a:fld>
            <a:endParaRPr lang="en-US"/>
          </a:p>
        </p:txBody>
      </p:sp>
    </p:spTree>
    <p:extLst>
      <p:ext uri="{BB962C8B-B14F-4D97-AF65-F5344CB8AC3E}">
        <p14:creationId xmlns:p14="http://schemas.microsoft.com/office/powerpoint/2010/main" val="4218262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37</a:t>
            </a:fld>
            <a:endParaRPr lang="en-US"/>
          </a:p>
        </p:txBody>
      </p:sp>
    </p:spTree>
    <p:extLst>
      <p:ext uri="{BB962C8B-B14F-4D97-AF65-F5344CB8AC3E}">
        <p14:creationId xmlns:p14="http://schemas.microsoft.com/office/powerpoint/2010/main" val="2699554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38</a:t>
            </a:fld>
            <a:endParaRPr lang="en-US"/>
          </a:p>
        </p:txBody>
      </p:sp>
    </p:spTree>
    <p:extLst>
      <p:ext uri="{BB962C8B-B14F-4D97-AF65-F5344CB8AC3E}">
        <p14:creationId xmlns:p14="http://schemas.microsoft.com/office/powerpoint/2010/main" val="26188311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4FF592C-8755-4461-9B6B-142112F28121}" type="slidenum">
              <a:rPr lang="en-US" smtClean="0"/>
              <a:t>39</a:t>
            </a:fld>
            <a:endParaRPr lang="en-US"/>
          </a:p>
        </p:txBody>
      </p:sp>
    </p:spTree>
    <p:extLst>
      <p:ext uri="{BB962C8B-B14F-4D97-AF65-F5344CB8AC3E}">
        <p14:creationId xmlns:p14="http://schemas.microsoft.com/office/powerpoint/2010/main" val="246624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4FF592C-8755-4461-9B6B-142112F28121}" type="slidenum">
              <a:rPr lang="en-US" smtClean="0"/>
              <a:t>4</a:t>
            </a:fld>
            <a:endParaRPr lang="en-US"/>
          </a:p>
        </p:txBody>
      </p:sp>
    </p:spTree>
    <p:extLst>
      <p:ext uri="{BB962C8B-B14F-4D97-AF65-F5344CB8AC3E}">
        <p14:creationId xmlns:p14="http://schemas.microsoft.com/office/powerpoint/2010/main" val="19977381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4FF592C-8755-4461-9B6B-142112F28121}" type="slidenum">
              <a:rPr lang="en-US" smtClean="0"/>
              <a:t>40</a:t>
            </a:fld>
            <a:endParaRPr lang="en-US"/>
          </a:p>
        </p:txBody>
      </p:sp>
    </p:spTree>
    <p:extLst>
      <p:ext uri="{BB962C8B-B14F-4D97-AF65-F5344CB8AC3E}">
        <p14:creationId xmlns:p14="http://schemas.microsoft.com/office/powerpoint/2010/main" val="1803088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4FF592C-8755-4461-9B6B-142112F28121}" type="slidenum">
              <a:rPr lang="en-US" smtClean="0"/>
              <a:t>5</a:t>
            </a:fld>
            <a:endParaRPr lang="en-US"/>
          </a:p>
        </p:txBody>
      </p:sp>
    </p:spTree>
    <p:extLst>
      <p:ext uri="{BB962C8B-B14F-4D97-AF65-F5344CB8AC3E}">
        <p14:creationId xmlns:p14="http://schemas.microsoft.com/office/powerpoint/2010/main" val="1132465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4FF592C-8755-4461-9B6B-142112F28121}" type="slidenum">
              <a:rPr lang="en-US" smtClean="0"/>
              <a:t>6</a:t>
            </a:fld>
            <a:endParaRPr lang="en-US"/>
          </a:p>
        </p:txBody>
      </p:sp>
    </p:spTree>
    <p:extLst>
      <p:ext uri="{BB962C8B-B14F-4D97-AF65-F5344CB8AC3E}">
        <p14:creationId xmlns:p14="http://schemas.microsoft.com/office/powerpoint/2010/main" val="364326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7</a:t>
            </a:fld>
            <a:endParaRPr lang="en-US"/>
          </a:p>
        </p:txBody>
      </p:sp>
    </p:spTree>
    <p:extLst>
      <p:ext uri="{BB962C8B-B14F-4D97-AF65-F5344CB8AC3E}">
        <p14:creationId xmlns:p14="http://schemas.microsoft.com/office/powerpoint/2010/main" val="3573201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934EE8-1DD6-4929-B7B8-30F750D483F0}" type="slidenum">
              <a:rPr lang="en-US" smtClean="0"/>
              <a:t>8</a:t>
            </a:fld>
            <a:endParaRPr lang="en-US"/>
          </a:p>
        </p:txBody>
      </p:sp>
    </p:spTree>
    <p:extLst>
      <p:ext uri="{BB962C8B-B14F-4D97-AF65-F5344CB8AC3E}">
        <p14:creationId xmlns:p14="http://schemas.microsoft.com/office/powerpoint/2010/main" val="232399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4FF592C-8755-4461-9B6B-142112F28121}" type="slidenum">
              <a:rPr lang="en-US" smtClean="0"/>
              <a:t>9</a:t>
            </a:fld>
            <a:endParaRPr lang="en-US"/>
          </a:p>
        </p:txBody>
      </p:sp>
    </p:spTree>
    <p:extLst>
      <p:ext uri="{BB962C8B-B14F-4D97-AF65-F5344CB8AC3E}">
        <p14:creationId xmlns:p14="http://schemas.microsoft.com/office/powerpoint/2010/main" val="3277777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154BEC2-D09B-4CD1-9EA2-89FC05B25BF2}"/>
              </a:ext>
            </a:extLst>
          </p:cNvPr>
          <p:cNvSpPr>
            <a:spLocks noGrp="1"/>
          </p:cNvSpPr>
          <p:nvPr>
            <p:ph type="pic" sz="quarter" idx="13"/>
          </p:nvPr>
        </p:nvSpPr>
        <p:spPr>
          <a:xfrm>
            <a:off x="0" y="1089025"/>
            <a:ext cx="12192000" cy="2879725"/>
          </a:xfrm>
          <a:prstGeom prst="rect">
            <a:avLst/>
          </a:prstGeom>
        </p:spPr>
        <p:txBody>
          <a:bodyPr/>
          <a:lstStyle>
            <a:lvl1pPr marL="0">
              <a:defRPr/>
            </a:lvl1pPr>
          </a:lstStyle>
          <a:p>
            <a:endParaRPr lang="en-US" dirty="0"/>
          </a:p>
        </p:txBody>
      </p:sp>
      <p:sp>
        <p:nvSpPr>
          <p:cNvPr id="2" name="Title 1">
            <a:extLst>
              <a:ext uri="{FF2B5EF4-FFF2-40B4-BE49-F238E27FC236}">
                <a16:creationId xmlns:a16="http://schemas.microsoft.com/office/drawing/2014/main" id="{5F4A09D3-9A56-4D70-AB01-BC424B382397}"/>
              </a:ext>
            </a:extLst>
          </p:cNvPr>
          <p:cNvSpPr>
            <a:spLocks noGrp="1"/>
          </p:cNvSpPr>
          <p:nvPr>
            <p:ph type="ctrTitle"/>
          </p:nvPr>
        </p:nvSpPr>
        <p:spPr>
          <a:xfrm>
            <a:off x="695327" y="3968749"/>
            <a:ext cx="7956548" cy="1198412"/>
          </a:xfrm>
          <a:prstGeom prst="rect">
            <a:avLst/>
          </a:prstGeom>
        </p:spPr>
        <p:txBody>
          <a:bodyPr anchor="b">
            <a:normAutofit/>
          </a:bodyPr>
          <a:lstStyle>
            <a:lvl1pPr algn="l">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B17D1ED-732F-4E2D-9A7F-62AAA6BF4E8C}"/>
              </a:ext>
            </a:extLst>
          </p:cNvPr>
          <p:cNvSpPr>
            <a:spLocks noGrp="1"/>
          </p:cNvSpPr>
          <p:nvPr>
            <p:ph type="subTitle" idx="1"/>
          </p:nvPr>
        </p:nvSpPr>
        <p:spPr>
          <a:xfrm>
            <a:off x="695325" y="5202085"/>
            <a:ext cx="11496675" cy="927253"/>
          </a:xfrm>
          <a:prstGeom prst="rect">
            <a:avLst/>
          </a:prstGeom>
        </p:spPr>
        <p:txBody>
          <a:bodyPr lIns="0" tIns="0" rIns="0" bIns="0">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A04D85-A798-4EE8-983B-ABFCB9D55E4A}"/>
              </a:ext>
            </a:extLst>
          </p:cNvPr>
          <p:cNvSpPr/>
          <p:nvPr userDrawn="1"/>
        </p:nvSpPr>
        <p:spPr>
          <a:xfrm>
            <a:off x="0" y="3968750"/>
            <a:ext cx="12192000" cy="138029"/>
          </a:xfrm>
          <a:prstGeom prst="rect">
            <a:avLst/>
          </a:prstGeom>
          <a:solidFill>
            <a:srgbClr val="89B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4">
            <a:extLst>
              <a:ext uri="{FF2B5EF4-FFF2-40B4-BE49-F238E27FC236}">
                <a16:creationId xmlns:a16="http://schemas.microsoft.com/office/drawing/2014/main" id="{1FF7F2E1-BDFC-4820-BDEF-EFCE2E04CADC}"/>
              </a:ext>
            </a:extLst>
          </p:cNvPr>
          <p:cNvSpPr>
            <a:spLocks noGrp="1"/>
          </p:cNvSpPr>
          <p:nvPr>
            <p:ph type="pic" sz="quarter" idx="15"/>
          </p:nvPr>
        </p:nvSpPr>
        <p:spPr>
          <a:xfrm>
            <a:off x="6213687" y="371953"/>
            <a:ext cx="2534303" cy="502699"/>
          </a:xfrm>
          <a:prstGeom prst="rect">
            <a:avLst/>
          </a:prstGeom>
        </p:spPr>
        <p:txBody>
          <a:bodyPr/>
          <a:lstStyle/>
          <a:p>
            <a:endParaRPr lang="en-US" dirty="0"/>
          </a:p>
        </p:txBody>
      </p:sp>
      <p:sp>
        <p:nvSpPr>
          <p:cNvPr id="27" name="Picture Placeholder 24">
            <a:extLst>
              <a:ext uri="{FF2B5EF4-FFF2-40B4-BE49-F238E27FC236}">
                <a16:creationId xmlns:a16="http://schemas.microsoft.com/office/drawing/2014/main" id="{957E0D45-AD1A-4F04-B48D-D5ED9B2EC5EA}"/>
              </a:ext>
            </a:extLst>
          </p:cNvPr>
          <p:cNvSpPr>
            <a:spLocks noGrp="1"/>
          </p:cNvSpPr>
          <p:nvPr>
            <p:ph type="pic" sz="quarter" idx="16"/>
          </p:nvPr>
        </p:nvSpPr>
        <p:spPr>
          <a:xfrm>
            <a:off x="695325" y="371953"/>
            <a:ext cx="2749020" cy="502699"/>
          </a:xfrm>
          <a:prstGeom prst="rect">
            <a:avLst/>
          </a:prstGeom>
        </p:spPr>
        <p:txBody>
          <a:bodyPr/>
          <a:lstStyle/>
          <a:p>
            <a:endParaRPr lang="en-US" dirty="0"/>
          </a:p>
        </p:txBody>
      </p:sp>
      <p:sp>
        <p:nvSpPr>
          <p:cNvPr id="19" name="Picture Placeholder 24">
            <a:extLst>
              <a:ext uri="{FF2B5EF4-FFF2-40B4-BE49-F238E27FC236}">
                <a16:creationId xmlns:a16="http://schemas.microsoft.com/office/drawing/2014/main" id="{EA9F3FA5-4FE9-4C17-AD95-3D4AB5051265}"/>
              </a:ext>
            </a:extLst>
          </p:cNvPr>
          <p:cNvSpPr>
            <a:spLocks noGrp="1"/>
          </p:cNvSpPr>
          <p:nvPr>
            <p:ph type="pic" sz="quarter" idx="17"/>
          </p:nvPr>
        </p:nvSpPr>
        <p:spPr>
          <a:xfrm>
            <a:off x="3454506" y="371953"/>
            <a:ext cx="2749020" cy="502699"/>
          </a:xfrm>
          <a:prstGeom prst="rect">
            <a:avLst/>
          </a:prstGeom>
        </p:spPr>
        <p:txBody>
          <a:bodyPr/>
          <a:lstStyle/>
          <a:p>
            <a:endParaRPr lang="en-US" dirty="0"/>
          </a:p>
        </p:txBody>
      </p:sp>
      <p:sp>
        <p:nvSpPr>
          <p:cNvPr id="35" name="Textplatzhalter 33">
            <a:extLst>
              <a:ext uri="{FF2B5EF4-FFF2-40B4-BE49-F238E27FC236}">
                <a16:creationId xmlns:a16="http://schemas.microsoft.com/office/drawing/2014/main" id="{56E6E3EB-54DB-4637-AC45-F5DBF43AA3C2}"/>
              </a:ext>
            </a:extLst>
          </p:cNvPr>
          <p:cNvSpPr>
            <a:spLocks noGrp="1"/>
          </p:cNvSpPr>
          <p:nvPr>
            <p:ph type="body" sz="quarter" idx="21" hasCustomPrompt="1"/>
          </p:nvPr>
        </p:nvSpPr>
        <p:spPr>
          <a:xfrm>
            <a:off x="695325" y="6356350"/>
            <a:ext cx="5610225" cy="365125"/>
          </a:xfrm>
        </p:spPr>
        <p:txBody>
          <a:bodyPr lIns="0" tIns="0" rIns="0" bIns="0" anchor="ctr">
            <a:normAutofit/>
          </a:bodyPr>
          <a:lstStyle>
            <a:lvl1pPr marL="0" marR="0" indent="0" algn="l" defTabSz="284400" rtl="0" eaLnBrk="1" fontAlgn="auto" latinLnBrk="0" hangingPunct="1">
              <a:lnSpc>
                <a:spcPct val="90000"/>
              </a:lnSpc>
              <a:spcBef>
                <a:spcPts val="0"/>
              </a:spcBef>
              <a:spcAft>
                <a:spcPts val="0"/>
              </a:spcAft>
              <a:buClr>
                <a:srgbClr val="89BD3E"/>
              </a:buClr>
              <a:buSzPts val="2400"/>
              <a:buFont typeface="Wingdings" panose="05000000000000000000" pitchFamily="2" charset="2"/>
              <a:buNone/>
              <a:tabLst/>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marL="0" marR="0" lvl="0" indent="0" algn="l" defTabSz="284400" rtl="0" eaLnBrk="1" fontAlgn="auto" latinLnBrk="0" hangingPunct="1">
              <a:lnSpc>
                <a:spcPct val="90000"/>
              </a:lnSpc>
              <a:spcBef>
                <a:spcPts val="0"/>
              </a:spcBef>
              <a:spcAft>
                <a:spcPts val="0"/>
              </a:spcAft>
              <a:buClr>
                <a:srgbClr val="89BD3E"/>
              </a:buClr>
              <a:buSzPts val="2400"/>
              <a:buFont typeface="Wingdings" panose="05000000000000000000" pitchFamily="2" charset="2"/>
              <a:buNone/>
              <a:tabLst/>
              <a:defRPr/>
            </a:pPr>
            <a:r>
              <a:rPr lang="en-US" dirty="0"/>
              <a:t>Text and Natural Language Processing</a:t>
            </a:r>
            <a:endParaRPr lang="de-DE" dirty="0"/>
          </a:p>
        </p:txBody>
      </p:sp>
      <p:sp>
        <p:nvSpPr>
          <p:cNvPr id="16" name="Picture Placeholder 24">
            <a:extLst>
              <a:ext uri="{FF2B5EF4-FFF2-40B4-BE49-F238E27FC236}">
                <a16:creationId xmlns:a16="http://schemas.microsoft.com/office/drawing/2014/main" id="{AC0CF571-5E53-43BD-818C-433ACA21680A}"/>
              </a:ext>
            </a:extLst>
          </p:cNvPr>
          <p:cNvSpPr>
            <a:spLocks noGrp="1"/>
          </p:cNvSpPr>
          <p:nvPr>
            <p:ph type="pic" sz="quarter" idx="25"/>
          </p:nvPr>
        </p:nvSpPr>
        <p:spPr>
          <a:xfrm>
            <a:off x="8747657" y="371952"/>
            <a:ext cx="2534303" cy="502699"/>
          </a:xfrm>
          <a:prstGeom prst="rect">
            <a:avLst/>
          </a:prstGeom>
        </p:spPr>
        <p:txBody>
          <a:bodyPr/>
          <a:lstStyle/>
          <a:p>
            <a:endParaRPr lang="en-US" dirty="0"/>
          </a:p>
        </p:txBody>
      </p:sp>
      <p:sp>
        <p:nvSpPr>
          <p:cNvPr id="13" name="Datumsplatzhalter 12">
            <a:extLst>
              <a:ext uri="{FF2B5EF4-FFF2-40B4-BE49-F238E27FC236}">
                <a16:creationId xmlns:a16="http://schemas.microsoft.com/office/drawing/2014/main" id="{5EA87B94-F2A0-427E-B660-8569B5EA0977}"/>
              </a:ext>
            </a:extLst>
          </p:cNvPr>
          <p:cNvSpPr>
            <a:spLocks noGrp="1"/>
          </p:cNvSpPr>
          <p:nvPr>
            <p:ph type="dt" sz="half" idx="26"/>
          </p:nvPr>
        </p:nvSpPr>
        <p:spPr/>
        <p:txBody>
          <a:bodyPr/>
          <a:lstStyle/>
          <a:p>
            <a:fld id="{A231829F-807F-484F-8284-91B447FC6FE4}" type="datetime1">
              <a:rPr lang="en-US" smtClean="0"/>
              <a:t>1/8/2021</a:t>
            </a:fld>
            <a:endParaRPr lang="de-DE" dirty="0"/>
          </a:p>
        </p:txBody>
      </p:sp>
      <p:sp>
        <p:nvSpPr>
          <p:cNvPr id="14" name="Fußzeilenplatzhalter 13">
            <a:extLst>
              <a:ext uri="{FF2B5EF4-FFF2-40B4-BE49-F238E27FC236}">
                <a16:creationId xmlns:a16="http://schemas.microsoft.com/office/drawing/2014/main" id="{407E4E8E-7AEA-4798-B41B-E44C9A4442FB}"/>
              </a:ext>
            </a:extLst>
          </p:cNvPr>
          <p:cNvSpPr>
            <a:spLocks noGrp="1"/>
          </p:cNvSpPr>
          <p:nvPr>
            <p:ph type="ftr" sz="quarter" idx="27"/>
          </p:nvPr>
        </p:nvSpPr>
        <p:spPr/>
        <p:txBody>
          <a:bodyPr/>
          <a:lstStyle/>
          <a:p>
            <a:r>
              <a:rPr lang="de-DE"/>
              <a:t>Albrecht Schmidt &amp; Sven Mayer</a:t>
            </a:r>
            <a:endParaRPr lang="de-DE" dirty="0"/>
          </a:p>
        </p:txBody>
      </p:sp>
      <p:sp>
        <p:nvSpPr>
          <p:cNvPr id="15" name="Foliennummernplatzhalter 14">
            <a:extLst>
              <a:ext uri="{FF2B5EF4-FFF2-40B4-BE49-F238E27FC236}">
                <a16:creationId xmlns:a16="http://schemas.microsoft.com/office/drawing/2014/main" id="{1BF9F099-A708-492B-9666-B1030F072A27}"/>
              </a:ext>
            </a:extLst>
          </p:cNvPr>
          <p:cNvSpPr>
            <a:spLocks noGrp="1"/>
          </p:cNvSpPr>
          <p:nvPr>
            <p:ph type="sldNum" sz="quarter" idx="28"/>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2176122049"/>
      </p:ext>
    </p:extLst>
  </p:cSld>
  <p:clrMapOvr>
    <a:masterClrMapping/>
  </p:clrMapOvr>
  <p:extLst>
    <p:ext uri="{DCECCB84-F9BA-43D5-87BE-67443E8EF086}">
      <p15:sldGuideLst xmlns:p15="http://schemas.microsoft.com/office/powerpoint/2012/main">
        <p15:guide id="1" pos="438" userDrawn="1">
          <p15:clr>
            <a:srgbClr val="FBAE40"/>
          </p15:clr>
        </p15:guide>
        <p15:guide id="2" pos="3840" userDrawn="1">
          <p15:clr>
            <a:srgbClr val="FBAE40"/>
          </p15:clr>
        </p15:guide>
        <p15:guide id="3" orient="horz" pos="392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7BC34584-20EC-49FF-B898-239AD3468C64}" type="datetime1">
              <a:rPr lang="en-US" smtClean="0"/>
              <a:t>1/8/2021</a:t>
            </a:fld>
            <a:endParaRPr lang="en-US"/>
          </a:p>
        </p:txBody>
      </p:sp>
      <p:sp>
        <p:nvSpPr>
          <p:cNvPr id="5" name="Fußzeilenplatzhalter 4"/>
          <p:cNvSpPr>
            <a:spLocks noGrp="1"/>
          </p:cNvSpPr>
          <p:nvPr>
            <p:ph type="ftr" sz="quarter" idx="11"/>
          </p:nvPr>
        </p:nvSpPr>
        <p:spPr/>
        <p:txBody>
          <a:bodyPr/>
          <a:lstStyle/>
          <a:p>
            <a:r>
              <a:rPr lang="en-US"/>
              <a:t>Albrecht Schmidt &amp; Sven Mayer</a:t>
            </a:r>
          </a:p>
        </p:txBody>
      </p:sp>
      <p:sp>
        <p:nvSpPr>
          <p:cNvPr id="6" name="Foliennummernplatzhalter 5"/>
          <p:cNvSpPr>
            <a:spLocks noGrp="1"/>
          </p:cNvSpPr>
          <p:nvPr>
            <p:ph type="sldNum" sz="quarter" idx="12"/>
          </p:nvPr>
        </p:nvSpPr>
        <p:spPr/>
        <p:txBody>
          <a:bodyPr/>
          <a:lstStyle/>
          <a:p>
            <a:fld id="{7B44EF44-587D-4887-8889-18237A826722}" type="slidenum">
              <a:rPr lang="en-US" smtClean="0"/>
              <a:t>‹#›</a:t>
            </a:fld>
            <a:endParaRPr lang="en-US"/>
          </a:p>
        </p:txBody>
      </p:sp>
    </p:spTree>
    <p:extLst>
      <p:ext uri="{BB962C8B-B14F-4D97-AF65-F5344CB8AC3E}">
        <p14:creationId xmlns:p14="http://schemas.microsoft.com/office/powerpoint/2010/main" val="3903979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F9339-D1CD-4C3D-9D0E-B6D872D3DEE3}"/>
              </a:ext>
            </a:extLst>
          </p:cNvPr>
          <p:cNvSpPr>
            <a:spLocks noGrp="1"/>
          </p:cNvSpPr>
          <p:nvPr>
            <p:ph type="title"/>
          </p:nvPr>
        </p:nvSpPr>
        <p:spPr>
          <a:xfrm>
            <a:off x="695325" y="1089026"/>
            <a:ext cx="10801349" cy="2879724"/>
          </a:xfrm>
          <a:prstGeom prst="rect">
            <a:avLst/>
          </a:prstGeom>
        </p:spPr>
        <p:txBody>
          <a:bodyPr anchor="b">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F518CBDE-B184-4EA4-86DB-E669BB3BB899}"/>
              </a:ext>
            </a:extLst>
          </p:cNvPr>
          <p:cNvSpPr>
            <a:spLocks noGrp="1"/>
          </p:cNvSpPr>
          <p:nvPr>
            <p:ph type="body" idx="1"/>
          </p:nvPr>
        </p:nvSpPr>
        <p:spPr>
          <a:xfrm>
            <a:off x="695325" y="4089747"/>
            <a:ext cx="10801349" cy="2039591"/>
          </a:xfrm>
          <a:prstGeom prst="rect">
            <a:avLst/>
          </a:prstGeom>
        </p:spPr>
        <p:txBody>
          <a:bodyPr lIns="0"/>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extplatzhalter 33">
            <a:extLst>
              <a:ext uri="{FF2B5EF4-FFF2-40B4-BE49-F238E27FC236}">
                <a16:creationId xmlns:a16="http://schemas.microsoft.com/office/drawing/2014/main" id="{4AFD0E6B-074F-4856-ADAE-6AFDE0AD3B83}"/>
              </a:ext>
            </a:extLst>
          </p:cNvPr>
          <p:cNvSpPr>
            <a:spLocks noGrp="1"/>
          </p:cNvSpPr>
          <p:nvPr>
            <p:ph type="body" sz="quarter" idx="21" hasCustomPrompt="1"/>
          </p:nvPr>
        </p:nvSpPr>
        <p:spPr>
          <a:xfrm>
            <a:off x="695326" y="6356350"/>
            <a:ext cx="8306434" cy="365125"/>
          </a:xfrm>
        </p:spPr>
        <p:txBody>
          <a:bodyPr lIns="0" tIns="0" rIns="0" bIns="0" anchor="ctr">
            <a:normAutofit/>
          </a:bodyPr>
          <a:lstStyle>
            <a:lvl1pPr marL="0" marR="0" indent="0" algn="l" defTabSz="284400" rtl="0" eaLnBrk="1" fontAlgn="auto" latinLnBrk="0" hangingPunct="1">
              <a:lnSpc>
                <a:spcPct val="90000"/>
              </a:lnSpc>
              <a:spcBef>
                <a:spcPts val="0"/>
              </a:spcBef>
              <a:spcAft>
                <a:spcPts val="0"/>
              </a:spcAft>
              <a:buClr>
                <a:srgbClr val="89BD3E"/>
              </a:buClr>
              <a:buSzPts val="2400"/>
              <a:buFont typeface="Wingdings" panose="05000000000000000000" pitchFamily="2" charset="2"/>
              <a:buNone/>
              <a:tabLst/>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marL="0" marR="0" lvl="0" indent="0" algn="l" defTabSz="284400" rtl="0" eaLnBrk="1" fontAlgn="auto" latinLnBrk="0" hangingPunct="1">
              <a:lnSpc>
                <a:spcPct val="90000"/>
              </a:lnSpc>
              <a:spcBef>
                <a:spcPts val="0"/>
              </a:spcBef>
              <a:spcAft>
                <a:spcPts val="0"/>
              </a:spcAft>
              <a:buClr>
                <a:srgbClr val="89BD3E"/>
              </a:buClr>
              <a:buSzPts val="2400"/>
              <a:buFont typeface="Wingdings" panose="05000000000000000000" pitchFamily="2" charset="2"/>
              <a:buNone/>
              <a:tabLst/>
              <a:defRPr/>
            </a:pPr>
            <a:r>
              <a:rPr lang="en-US" dirty="0"/>
              <a:t>Text and Natural Language Processing</a:t>
            </a:r>
            <a:endParaRPr lang="de-DE" dirty="0"/>
          </a:p>
        </p:txBody>
      </p:sp>
      <p:sp>
        <p:nvSpPr>
          <p:cNvPr id="4" name="Datumsplatzhalter 3">
            <a:extLst>
              <a:ext uri="{FF2B5EF4-FFF2-40B4-BE49-F238E27FC236}">
                <a16:creationId xmlns:a16="http://schemas.microsoft.com/office/drawing/2014/main" id="{3C1BDC80-AA5D-4A78-98B0-C69933D7F526}"/>
              </a:ext>
            </a:extLst>
          </p:cNvPr>
          <p:cNvSpPr>
            <a:spLocks noGrp="1"/>
          </p:cNvSpPr>
          <p:nvPr>
            <p:ph type="dt" sz="half" idx="22"/>
          </p:nvPr>
        </p:nvSpPr>
        <p:spPr/>
        <p:txBody>
          <a:bodyPr/>
          <a:lstStyle/>
          <a:p>
            <a:fld id="{B7E4FC1C-F814-4A00-B3C4-CCFBA227431D}" type="datetime1">
              <a:rPr lang="en-US" smtClean="0"/>
              <a:t>1/8/2021</a:t>
            </a:fld>
            <a:endParaRPr lang="de-DE" dirty="0"/>
          </a:p>
        </p:txBody>
      </p:sp>
      <p:sp>
        <p:nvSpPr>
          <p:cNvPr id="5" name="Fußzeilenplatzhalter 4">
            <a:extLst>
              <a:ext uri="{FF2B5EF4-FFF2-40B4-BE49-F238E27FC236}">
                <a16:creationId xmlns:a16="http://schemas.microsoft.com/office/drawing/2014/main" id="{720564B3-250D-42F0-9534-FD2B09C5F1B4}"/>
              </a:ext>
            </a:extLst>
          </p:cNvPr>
          <p:cNvSpPr>
            <a:spLocks noGrp="1"/>
          </p:cNvSpPr>
          <p:nvPr>
            <p:ph type="ftr" sz="quarter" idx="23"/>
          </p:nvPr>
        </p:nvSpPr>
        <p:spPr/>
        <p:txBody>
          <a:bodyPr/>
          <a:lstStyle/>
          <a:p>
            <a:r>
              <a:rPr lang="de-DE"/>
              <a:t>Albrecht Schmidt &amp; Sven Mayer</a:t>
            </a:r>
            <a:endParaRPr lang="de-DE" dirty="0"/>
          </a:p>
        </p:txBody>
      </p:sp>
      <p:sp>
        <p:nvSpPr>
          <p:cNvPr id="6" name="Foliennummernplatzhalter 5">
            <a:extLst>
              <a:ext uri="{FF2B5EF4-FFF2-40B4-BE49-F238E27FC236}">
                <a16:creationId xmlns:a16="http://schemas.microsoft.com/office/drawing/2014/main" id="{0C36E6DB-4130-41F6-84C1-5598BFB23A9F}"/>
              </a:ext>
            </a:extLst>
          </p:cNvPr>
          <p:cNvSpPr>
            <a:spLocks noGrp="1"/>
          </p:cNvSpPr>
          <p:nvPr>
            <p:ph type="sldNum" sz="quarter" idx="24"/>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414775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79565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p:nvPr>
        </p:nvSpPr>
        <p:spPr>
          <a:xfrm>
            <a:off x="695324" y="1592264"/>
            <a:ext cx="7956551"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932D37C9-8C47-46F1-90DE-4D249E5D2F91}"/>
              </a:ext>
            </a:extLst>
          </p:cNvPr>
          <p:cNvSpPr>
            <a:spLocks noGrp="1"/>
          </p:cNvSpPr>
          <p:nvPr>
            <p:ph type="body" sz="quarter" idx="15" hasCustomPrompt="1"/>
          </p:nvPr>
        </p:nvSpPr>
        <p:spPr>
          <a:xfrm>
            <a:off x="695326" y="1089025"/>
            <a:ext cx="7956549"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11" name="Textplatzhalter 33">
            <a:extLst>
              <a:ext uri="{FF2B5EF4-FFF2-40B4-BE49-F238E27FC236}">
                <a16:creationId xmlns:a16="http://schemas.microsoft.com/office/drawing/2014/main" id="{1CC2D235-C613-4A23-9CE8-CC0F66C7F019}"/>
              </a:ext>
            </a:extLst>
          </p:cNvPr>
          <p:cNvSpPr>
            <a:spLocks noGrp="1"/>
          </p:cNvSpPr>
          <p:nvPr>
            <p:ph type="body" sz="quarter" idx="21" hasCustomPrompt="1"/>
          </p:nvPr>
        </p:nvSpPr>
        <p:spPr>
          <a:xfrm>
            <a:off x="695325" y="6356350"/>
            <a:ext cx="5610225" cy="365125"/>
          </a:xfrm>
        </p:spPr>
        <p:txBody>
          <a:bodyPr lIns="0" tIns="0" rIns="0" bIns="0" anchor="ctr">
            <a:normAutofit/>
          </a:bodyPr>
          <a:lstStyle>
            <a:lvl1pPr marL="0" marR="0" indent="0" algn="l" defTabSz="284400" rtl="0" eaLnBrk="1" fontAlgn="auto" latinLnBrk="0" hangingPunct="1">
              <a:lnSpc>
                <a:spcPct val="90000"/>
              </a:lnSpc>
              <a:spcBef>
                <a:spcPts val="0"/>
              </a:spcBef>
              <a:spcAft>
                <a:spcPts val="0"/>
              </a:spcAft>
              <a:buClr>
                <a:srgbClr val="89BD3E"/>
              </a:buClr>
              <a:buSzPts val="2400"/>
              <a:buFont typeface="Wingdings" panose="05000000000000000000" pitchFamily="2" charset="2"/>
              <a:buNone/>
              <a:tabLst/>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marL="0" marR="0" lvl="0" indent="0" algn="l" defTabSz="284400" rtl="0" eaLnBrk="1" fontAlgn="auto" latinLnBrk="0" hangingPunct="1">
              <a:lnSpc>
                <a:spcPct val="90000"/>
              </a:lnSpc>
              <a:spcBef>
                <a:spcPts val="0"/>
              </a:spcBef>
              <a:spcAft>
                <a:spcPts val="0"/>
              </a:spcAft>
              <a:buClr>
                <a:srgbClr val="89BD3E"/>
              </a:buClr>
              <a:buSzPts val="2400"/>
              <a:buFont typeface="Wingdings" panose="05000000000000000000" pitchFamily="2" charset="2"/>
              <a:buNone/>
              <a:tabLst/>
              <a:defRPr/>
            </a:pPr>
            <a:r>
              <a:rPr lang="en-US" dirty="0"/>
              <a:t>Text and Natural Language Processing</a:t>
            </a:r>
            <a:endParaRPr lang="de-DE" dirty="0"/>
          </a:p>
        </p:txBody>
      </p:sp>
      <p:sp>
        <p:nvSpPr>
          <p:cNvPr id="5" name="Datumsplatzhalter 4">
            <a:extLst>
              <a:ext uri="{FF2B5EF4-FFF2-40B4-BE49-F238E27FC236}">
                <a16:creationId xmlns:a16="http://schemas.microsoft.com/office/drawing/2014/main" id="{9AA33FBA-7D22-4532-AC9C-95B8E02232C8}"/>
              </a:ext>
            </a:extLst>
          </p:cNvPr>
          <p:cNvSpPr>
            <a:spLocks noGrp="1"/>
          </p:cNvSpPr>
          <p:nvPr>
            <p:ph type="dt" sz="half" idx="22"/>
          </p:nvPr>
        </p:nvSpPr>
        <p:spPr/>
        <p:txBody>
          <a:bodyPr/>
          <a:lstStyle/>
          <a:p>
            <a:fld id="{6D6AF3DF-DEF6-4B32-B057-C63A0C3E820C}" type="datetime1">
              <a:rPr lang="en-US" smtClean="0"/>
              <a:t>1/8/2021</a:t>
            </a:fld>
            <a:endParaRPr lang="de-DE" dirty="0"/>
          </a:p>
        </p:txBody>
      </p:sp>
      <p:sp>
        <p:nvSpPr>
          <p:cNvPr id="6" name="Fußzeilenplatzhalter 5">
            <a:extLst>
              <a:ext uri="{FF2B5EF4-FFF2-40B4-BE49-F238E27FC236}">
                <a16:creationId xmlns:a16="http://schemas.microsoft.com/office/drawing/2014/main" id="{49B7E09D-1A2C-4AFD-A321-1D82FF3C9B34}"/>
              </a:ext>
            </a:extLst>
          </p:cNvPr>
          <p:cNvSpPr>
            <a:spLocks noGrp="1"/>
          </p:cNvSpPr>
          <p:nvPr>
            <p:ph type="ftr" sz="quarter" idx="23"/>
          </p:nvPr>
        </p:nvSpPr>
        <p:spPr/>
        <p:txBody>
          <a:bodyPr/>
          <a:lstStyle/>
          <a:p>
            <a:r>
              <a:rPr lang="de-DE"/>
              <a:t>Albrecht Schmidt &amp; Sven Mayer</a:t>
            </a:r>
            <a:endParaRPr lang="de-DE" dirty="0"/>
          </a:p>
        </p:txBody>
      </p:sp>
      <p:sp>
        <p:nvSpPr>
          <p:cNvPr id="8" name="Foliennummernplatzhalter 7">
            <a:extLst>
              <a:ext uri="{FF2B5EF4-FFF2-40B4-BE49-F238E27FC236}">
                <a16:creationId xmlns:a16="http://schemas.microsoft.com/office/drawing/2014/main" id="{5605FDB6-1F62-4B0D-821E-1DDA79D24034}"/>
              </a:ext>
            </a:extLst>
          </p:cNvPr>
          <p:cNvSpPr>
            <a:spLocks noGrp="1"/>
          </p:cNvSpPr>
          <p:nvPr>
            <p:ph type="sldNum" sz="quarter" idx="24"/>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4217904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hasCustomPrompt="1"/>
          </p:nvPr>
        </p:nvSpPr>
        <p:spPr>
          <a:xfrm>
            <a:off x="695325" y="1592264"/>
            <a:ext cx="3806041"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97FF797D-D68B-448F-9EF9-8565E16D3A99}"/>
              </a:ext>
            </a:extLst>
          </p:cNvPr>
          <p:cNvSpPr>
            <a:spLocks noGrp="1"/>
          </p:cNvSpPr>
          <p:nvPr>
            <p:ph idx="1" hasCustomPrompt="1"/>
          </p:nvPr>
        </p:nvSpPr>
        <p:spPr>
          <a:xfrm>
            <a:off x="4767283" y="1592265"/>
            <a:ext cx="3884592" cy="4537073"/>
          </a:xfrm>
          <a:prstGeom prst="rect">
            <a:avLst/>
          </a:prstGeom>
        </p:spPr>
        <p:txBody>
          <a:bodyPr/>
          <a:lstStyle>
            <a:lvl1pPr>
              <a:buClr>
                <a:srgbClr val="8BC24A"/>
              </a:buClr>
              <a:defRPr/>
            </a:lvl1pPr>
            <a:lvl2pPr defTabSz="687600">
              <a:buClr>
                <a:srgbClr val="8BC24A"/>
              </a:buClr>
              <a:defRPr/>
            </a:lvl2pPr>
            <a:lvl3pPr>
              <a:buClr>
                <a:srgbClr val="8BC24A"/>
              </a:buClr>
              <a:defRPr/>
            </a:lvl3pPr>
            <a:lvl4pPr>
              <a:buClr>
                <a:srgbClr val="8BC24A"/>
              </a:buClr>
              <a:defRPr/>
            </a:lvl4pPr>
            <a:lvl5pPr>
              <a:buClr>
                <a:srgbClr val="8BC24A"/>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platzhalter 33">
            <a:extLst>
              <a:ext uri="{FF2B5EF4-FFF2-40B4-BE49-F238E27FC236}">
                <a16:creationId xmlns:a16="http://schemas.microsoft.com/office/drawing/2014/main" id="{CF808356-F1D3-4E54-96FE-067E9605134F}"/>
              </a:ext>
            </a:extLst>
          </p:cNvPr>
          <p:cNvSpPr>
            <a:spLocks noGrp="1"/>
          </p:cNvSpPr>
          <p:nvPr>
            <p:ph type="body" sz="quarter" idx="21" hasCustomPrompt="1"/>
          </p:nvPr>
        </p:nvSpPr>
        <p:spPr>
          <a:xfrm>
            <a:off x="695325" y="6356350"/>
            <a:ext cx="5610225" cy="365125"/>
          </a:xfrm>
        </p:spPr>
        <p:txBody>
          <a:bodyPr lIns="0" tIns="0" rIns="0" bIns="0" anchor="ctr">
            <a:normAutofit/>
          </a:bodyPr>
          <a:lstStyle>
            <a:lvl1pPr marL="0" marR="0" indent="0" algn="l" defTabSz="284400" rtl="0" eaLnBrk="1" fontAlgn="auto" latinLnBrk="0" hangingPunct="1">
              <a:lnSpc>
                <a:spcPct val="90000"/>
              </a:lnSpc>
              <a:spcBef>
                <a:spcPts val="0"/>
              </a:spcBef>
              <a:spcAft>
                <a:spcPts val="0"/>
              </a:spcAft>
              <a:buClr>
                <a:srgbClr val="89BD3E"/>
              </a:buClr>
              <a:buSzPts val="2400"/>
              <a:buFont typeface="Wingdings" panose="05000000000000000000" pitchFamily="2" charset="2"/>
              <a:buNone/>
              <a:tabLst/>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marL="0" marR="0" lvl="0" indent="0" algn="l" defTabSz="284400" rtl="0" eaLnBrk="1" fontAlgn="auto" latinLnBrk="0" hangingPunct="1">
              <a:lnSpc>
                <a:spcPct val="90000"/>
              </a:lnSpc>
              <a:spcBef>
                <a:spcPts val="0"/>
              </a:spcBef>
              <a:spcAft>
                <a:spcPts val="0"/>
              </a:spcAft>
              <a:buClr>
                <a:srgbClr val="89BD3E"/>
              </a:buClr>
              <a:buSzPts val="2400"/>
              <a:buFont typeface="Wingdings" panose="05000000000000000000" pitchFamily="2" charset="2"/>
              <a:buNone/>
              <a:tabLst/>
              <a:defRPr/>
            </a:pPr>
            <a:r>
              <a:rPr lang="en-US" dirty="0"/>
              <a:t>Text and Natural Language Processing</a:t>
            </a:r>
            <a:endParaRPr lang="de-DE" dirty="0"/>
          </a:p>
        </p:txBody>
      </p:sp>
      <p:sp>
        <p:nvSpPr>
          <p:cNvPr id="2" name="Datumsplatzhalter 1">
            <a:extLst>
              <a:ext uri="{FF2B5EF4-FFF2-40B4-BE49-F238E27FC236}">
                <a16:creationId xmlns:a16="http://schemas.microsoft.com/office/drawing/2014/main" id="{B4285318-182B-4275-82AD-58FC8AEAF9F0}"/>
              </a:ext>
            </a:extLst>
          </p:cNvPr>
          <p:cNvSpPr>
            <a:spLocks noGrp="1"/>
          </p:cNvSpPr>
          <p:nvPr>
            <p:ph type="dt" sz="half" idx="22"/>
          </p:nvPr>
        </p:nvSpPr>
        <p:spPr/>
        <p:txBody>
          <a:bodyPr/>
          <a:lstStyle/>
          <a:p>
            <a:fld id="{D72E7DB8-09DE-4024-AB5C-0BAA4BF5B284}" type="datetime1">
              <a:rPr lang="en-US" smtClean="0"/>
              <a:t>1/8/2021</a:t>
            </a:fld>
            <a:endParaRPr lang="de-DE" dirty="0"/>
          </a:p>
        </p:txBody>
      </p:sp>
      <p:sp>
        <p:nvSpPr>
          <p:cNvPr id="3" name="Fußzeilenplatzhalter 2">
            <a:extLst>
              <a:ext uri="{FF2B5EF4-FFF2-40B4-BE49-F238E27FC236}">
                <a16:creationId xmlns:a16="http://schemas.microsoft.com/office/drawing/2014/main" id="{20C33625-2406-4F76-A793-8CCD27FB720C}"/>
              </a:ext>
            </a:extLst>
          </p:cNvPr>
          <p:cNvSpPr>
            <a:spLocks noGrp="1"/>
          </p:cNvSpPr>
          <p:nvPr>
            <p:ph type="ftr" sz="quarter" idx="23"/>
          </p:nvPr>
        </p:nvSpPr>
        <p:spPr/>
        <p:txBody>
          <a:bodyPr/>
          <a:lstStyle/>
          <a:p>
            <a:r>
              <a:rPr lang="de-DE"/>
              <a:t>Albrecht Schmidt &amp; Sven Mayer</a:t>
            </a:r>
            <a:endParaRPr lang="de-DE" dirty="0"/>
          </a:p>
        </p:txBody>
      </p:sp>
      <p:sp>
        <p:nvSpPr>
          <p:cNvPr id="11" name="Foliennummernplatzhalter 10">
            <a:extLst>
              <a:ext uri="{FF2B5EF4-FFF2-40B4-BE49-F238E27FC236}">
                <a16:creationId xmlns:a16="http://schemas.microsoft.com/office/drawing/2014/main" id="{2A0482F7-AF8F-4B8B-9F26-77EADFAB94AF}"/>
              </a:ext>
            </a:extLst>
          </p:cNvPr>
          <p:cNvSpPr>
            <a:spLocks noGrp="1"/>
          </p:cNvSpPr>
          <p:nvPr>
            <p:ph type="sldNum" sz="quarter" idx="24"/>
          </p:nvPr>
        </p:nvSpPr>
        <p:spPr/>
        <p:txBody>
          <a:bodyPr/>
          <a:lstStyle/>
          <a:p>
            <a:fld id="{C564DEAC-083F-4EA1-9D67-84BB3A537A3E}" type="slidenum">
              <a:rPr lang="de-DE" smtClean="0"/>
              <a:pPr/>
              <a:t>‹#›</a:t>
            </a:fld>
            <a:endParaRPr lang="de-DE" dirty="0"/>
          </a:p>
        </p:txBody>
      </p:sp>
      <p:sp>
        <p:nvSpPr>
          <p:cNvPr id="14" name="Title 6">
            <a:extLst>
              <a:ext uri="{FF2B5EF4-FFF2-40B4-BE49-F238E27FC236}">
                <a16:creationId xmlns:a16="http://schemas.microsoft.com/office/drawing/2014/main" id="{82F033CF-87CA-DE4B-8BA7-8E79059DCDC0}"/>
              </a:ext>
            </a:extLst>
          </p:cNvPr>
          <p:cNvSpPr>
            <a:spLocks noGrp="1"/>
          </p:cNvSpPr>
          <p:nvPr>
            <p:ph type="title"/>
          </p:nvPr>
        </p:nvSpPr>
        <p:spPr>
          <a:xfrm>
            <a:off x="695327" y="115888"/>
            <a:ext cx="79565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16" name="Text Placeholder 8">
            <a:extLst>
              <a:ext uri="{FF2B5EF4-FFF2-40B4-BE49-F238E27FC236}">
                <a16:creationId xmlns:a16="http://schemas.microsoft.com/office/drawing/2014/main" id="{FAED13FB-C2F2-B44E-A678-D4DC32255F18}"/>
              </a:ext>
            </a:extLst>
          </p:cNvPr>
          <p:cNvSpPr>
            <a:spLocks noGrp="1"/>
          </p:cNvSpPr>
          <p:nvPr>
            <p:ph type="body" sz="quarter" idx="15" hasCustomPrompt="1"/>
          </p:nvPr>
        </p:nvSpPr>
        <p:spPr>
          <a:xfrm>
            <a:off x="695326" y="1089025"/>
            <a:ext cx="7956549"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Tree>
    <p:extLst>
      <p:ext uri="{BB962C8B-B14F-4D97-AF65-F5344CB8AC3E}">
        <p14:creationId xmlns:p14="http://schemas.microsoft.com/office/powerpoint/2010/main" val="2224797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108013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platzhalter 33">
            <a:extLst>
              <a:ext uri="{FF2B5EF4-FFF2-40B4-BE49-F238E27FC236}">
                <a16:creationId xmlns:a16="http://schemas.microsoft.com/office/drawing/2014/main" id="{4670F045-806E-425A-86B4-32E0D5E863AA}"/>
              </a:ext>
            </a:extLst>
          </p:cNvPr>
          <p:cNvSpPr>
            <a:spLocks noGrp="1"/>
          </p:cNvSpPr>
          <p:nvPr>
            <p:ph type="body" sz="quarter" idx="21" hasCustomPrompt="1"/>
          </p:nvPr>
        </p:nvSpPr>
        <p:spPr>
          <a:xfrm>
            <a:off x="695325" y="6356350"/>
            <a:ext cx="5610225" cy="365125"/>
          </a:xfrm>
        </p:spPr>
        <p:txBody>
          <a:bodyPr lIns="0" tIns="0" rIns="0" bIns="0" anchor="ctr">
            <a:normAutofit/>
          </a:bodyPr>
          <a:lstStyle>
            <a:lvl1pPr marL="0" marR="0" indent="0" algn="l" defTabSz="284400" rtl="0" eaLnBrk="1" fontAlgn="auto" latinLnBrk="0" hangingPunct="1">
              <a:lnSpc>
                <a:spcPct val="90000"/>
              </a:lnSpc>
              <a:spcBef>
                <a:spcPts val="0"/>
              </a:spcBef>
              <a:spcAft>
                <a:spcPts val="0"/>
              </a:spcAft>
              <a:buClr>
                <a:srgbClr val="89BD3E"/>
              </a:buClr>
              <a:buSzPts val="2400"/>
              <a:buFont typeface="Wingdings" panose="05000000000000000000" pitchFamily="2" charset="2"/>
              <a:buNone/>
              <a:tabLst/>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marL="0" marR="0" lvl="0" indent="0" algn="l" defTabSz="284400" rtl="0" eaLnBrk="1" fontAlgn="auto" latinLnBrk="0" hangingPunct="1">
              <a:lnSpc>
                <a:spcPct val="90000"/>
              </a:lnSpc>
              <a:spcBef>
                <a:spcPts val="0"/>
              </a:spcBef>
              <a:spcAft>
                <a:spcPts val="0"/>
              </a:spcAft>
              <a:buClr>
                <a:srgbClr val="89BD3E"/>
              </a:buClr>
              <a:buSzPts val="2400"/>
              <a:buFont typeface="Wingdings" panose="05000000000000000000" pitchFamily="2" charset="2"/>
              <a:buNone/>
              <a:tabLst/>
              <a:defRPr/>
            </a:pPr>
            <a:r>
              <a:rPr lang="en-US" dirty="0"/>
              <a:t>Text and Natural Language Processing</a:t>
            </a:r>
            <a:endParaRPr lang="de-DE" dirty="0"/>
          </a:p>
        </p:txBody>
      </p:sp>
      <p:sp>
        <p:nvSpPr>
          <p:cNvPr id="4" name="Datumsplatzhalter 3">
            <a:extLst>
              <a:ext uri="{FF2B5EF4-FFF2-40B4-BE49-F238E27FC236}">
                <a16:creationId xmlns:a16="http://schemas.microsoft.com/office/drawing/2014/main" id="{7C6BF1CC-3BAD-4BB9-B717-3F5D044B8E8E}"/>
              </a:ext>
            </a:extLst>
          </p:cNvPr>
          <p:cNvSpPr>
            <a:spLocks noGrp="1"/>
          </p:cNvSpPr>
          <p:nvPr>
            <p:ph type="dt" sz="half" idx="22"/>
          </p:nvPr>
        </p:nvSpPr>
        <p:spPr/>
        <p:txBody>
          <a:bodyPr/>
          <a:lstStyle/>
          <a:p>
            <a:fld id="{0C9CF2F8-B3E0-40C0-829E-D03E1547901B}" type="datetime1">
              <a:rPr lang="en-US" smtClean="0"/>
              <a:t>1/8/2021</a:t>
            </a:fld>
            <a:endParaRPr lang="de-DE" dirty="0"/>
          </a:p>
        </p:txBody>
      </p:sp>
      <p:sp>
        <p:nvSpPr>
          <p:cNvPr id="5" name="Fußzeilenplatzhalter 4">
            <a:extLst>
              <a:ext uri="{FF2B5EF4-FFF2-40B4-BE49-F238E27FC236}">
                <a16:creationId xmlns:a16="http://schemas.microsoft.com/office/drawing/2014/main" id="{7BAE4930-1E0B-4443-8FCC-3EF9232EF91C}"/>
              </a:ext>
            </a:extLst>
          </p:cNvPr>
          <p:cNvSpPr>
            <a:spLocks noGrp="1"/>
          </p:cNvSpPr>
          <p:nvPr>
            <p:ph type="ftr" sz="quarter" idx="23"/>
          </p:nvPr>
        </p:nvSpPr>
        <p:spPr/>
        <p:txBody>
          <a:bodyPr/>
          <a:lstStyle/>
          <a:p>
            <a:r>
              <a:rPr lang="de-DE"/>
              <a:t>Albrecht Schmidt &amp; Sven Mayer</a:t>
            </a:r>
            <a:endParaRPr lang="de-DE" dirty="0"/>
          </a:p>
        </p:txBody>
      </p:sp>
      <p:sp>
        <p:nvSpPr>
          <p:cNvPr id="6" name="Foliennummernplatzhalter 5">
            <a:extLst>
              <a:ext uri="{FF2B5EF4-FFF2-40B4-BE49-F238E27FC236}">
                <a16:creationId xmlns:a16="http://schemas.microsoft.com/office/drawing/2014/main" id="{8939AC7A-0B0A-4434-9B1F-404C0CCD4F1C}"/>
              </a:ext>
            </a:extLst>
          </p:cNvPr>
          <p:cNvSpPr>
            <a:spLocks noGrp="1"/>
          </p:cNvSpPr>
          <p:nvPr>
            <p:ph type="sldNum" sz="quarter" idx="24"/>
          </p:nvPr>
        </p:nvSpPr>
        <p:spPr/>
        <p:txBody>
          <a:bodyPr/>
          <a:lstStyle/>
          <a:p>
            <a:fld id="{C564DEAC-083F-4EA1-9D67-84BB3A537A3E}" type="slidenum">
              <a:rPr lang="de-DE" smtClean="0"/>
              <a:pPr/>
              <a:t>‹#›</a:t>
            </a:fld>
            <a:endParaRPr lang="de-DE" dirty="0"/>
          </a:p>
        </p:txBody>
      </p:sp>
      <p:sp>
        <p:nvSpPr>
          <p:cNvPr id="10" name="Text Placeholder 8">
            <a:extLst>
              <a:ext uri="{FF2B5EF4-FFF2-40B4-BE49-F238E27FC236}">
                <a16:creationId xmlns:a16="http://schemas.microsoft.com/office/drawing/2014/main" id="{E3C43F50-2D19-3A42-8F8D-19996F296CEF}"/>
              </a:ext>
            </a:extLst>
          </p:cNvPr>
          <p:cNvSpPr>
            <a:spLocks noGrp="1"/>
          </p:cNvSpPr>
          <p:nvPr>
            <p:ph type="body" sz="quarter" idx="15" hasCustomPrompt="1"/>
          </p:nvPr>
        </p:nvSpPr>
        <p:spPr>
          <a:xfrm>
            <a:off x="695326" y="1089025"/>
            <a:ext cx="10801347"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11" name="Text Placeholder 8">
            <a:extLst>
              <a:ext uri="{FF2B5EF4-FFF2-40B4-BE49-F238E27FC236}">
                <a16:creationId xmlns:a16="http://schemas.microsoft.com/office/drawing/2014/main" id="{4C07BC0B-714E-DB4C-9304-6B3399B48206}"/>
              </a:ext>
            </a:extLst>
          </p:cNvPr>
          <p:cNvSpPr>
            <a:spLocks noGrp="1"/>
          </p:cNvSpPr>
          <p:nvPr>
            <p:ph type="body" sz="quarter" idx="13"/>
          </p:nvPr>
        </p:nvSpPr>
        <p:spPr>
          <a:xfrm>
            <a:off x="695324" y="1592264"/>
            <a:ext cx="10801347"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837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8FDFE9C0-FC18-49FC-9D3B-448B3038E2F6}"/>
              </a:ext>
            </a:extLst>
          </p:cNvPr>
          <p:cNvSpPr>
            <a:spLocks noGrp="1"/>
          </p:cNvSpPr>
          <p:nvPr>
            <p:ph type="dt" sz="half" idx="10"/>
          </p:nvPr>
        </p:nvSpPr>
        <p:spPr/>
        <p:txBody>
          <a:bodyPr/>
          <a:lstStyle/>
          <a:p>
            <a:fld id="{BB5D6158-80FD-4821-862A-C3A0AD1C84B9}" type="datetime1">
              <a:rPr lang="en-US" smtClean="0"/>
              <a:t>1/8/2021</a:t>
            </a:fld>
            <a:endParaRPr lang="de-DE"/>
          </a:p>
        </p:txBody>
      </p:sp>
      <p:sp>
        <p:nvSpPr>
          <p:cNvPr id="8" name="Fußzeilenplatzhalter 7">
            <a:extLst>
              <a:ext uri="{FF2B5EF4-FFF2-40B4-BE49-F238E27FC236}">
                <a16:creationId xmlns:a16="http://schemas.microsoft.com/office/drawing/2014/main" id="{BCA537D9-DB87-462B-9880-94A85866FA1A}"/>
              </a:ext>
            </a:extLst>
          </p:cNvPr>
          <p:cNvSpPr>
            <a:spLocks noGrp="1"/>
          </p:cNvSpPr>
          <p:nvPr>
            <p:ph type="ftr" sz="quarter" idx="11"/>
          </p:nvPr>
        </p:nvSpPr>
        <p:spPr/>
        <p:txBody>
          <a:bodyPr/>
          <a:lstStyle/>
          <a:p>
            <a:r>
              <a:rPr lang="de-DE"/>
              <a:t>Albrecht Schmidt &amp; Sven Mayer</a:t>
            </a:r>
            <a:endParaRPr lang="de-DE" dirty="0"/>
          </a:p>
        </p:txBody>
      </p:sp>
      <p:sp>
        <p:nvSpPr>
          <p:cNvPr id="9" name="Foliennummernplatzhalter 8">
            <a:extLst>
              <a:ext uri="{FF2B5EF4-FFF2-40B4-BE49-F238E27FC236}">
                <a16:creationId xmlns:a16="http://schemas.microsoft.com/office/drawing/2014/main" id="{816211B0-F335-4163-9F0F-D0713D573512}"/>
              </a:ext>
            </a:extLst>
          </p:cNvPr>
          <p:cNvSpPr>
            <a:spLocks noGrp="1"/>
          </p:cNvSpPr>
          <p:nvPr>
            <p:ph type="sldNum" sz="quarter" idx="12"/>
          </p:nvPr>
        </p:nvSpPr>
        <p:spPr/>
        <p:txBody>
          <a:bodyPr/>
          <a:lstStyle/>
          <a:p>
            <a:fld id="{C564DEAC-083F-4EA1-9D67-84BB3A537A3E}" type="slidenum">
              <a:rPr lang="de-DE" smtClean="0"/>
              <a:pPr/>
              <a:t>‹#›</a:t>
            </a:fld>
            <a:endParaRPr lang="de-DE"/>
          </a:p>
        </p:txBody>
      </p:sp>
      <p:sp>
        <p:nvSpPr>
          <p:cNvPr id="11" name="Textplatzhalter 33">
            <a:extLst>
              <a:ext uri="{FF2B5EF4-FFF2-40B4-BE49-F238E27FC236}">
                <a16:creationId xmlns:a16="http://schemas.microsoft.com/office/drawing/2014/main" id="{25091D95-C517-4494-818D-3614D52BC38C}"/>
              </a:ext>
            </a:extLst>
          </p:cNvPr>
          <p:cNvSpPr>
            <a:spLocks noGrp="1"/>
          </p:cNvSpPr>
          <p:nvPr>
            <p:ph type="body" sz="quarter" idx="21" hasCustomPrompt="1"/>
          </p:nvPr>
        </p:nvSpPr>
        <p:spPr>
          <a:xfrm>
            <a:off x="695326" y="6356350"/>
            <a:ext cx="5610224" cy="365125"/>
          </a:xfrm>
        </p:spPr>
        <p:txBody>
          <a:bodyPr lIns="0" tIns="0" rIns="0" bIns="0" anchor="ctr">
            <a:normAutofit/>
          </a:bodyPr>
          <a:lstStyle>
            <a:lvl1pPr marL="0" marR="0" indent="0" algn="l" defTabSz="284400" rtl="0" eaLnBrk="1" fontAlgn="auto" latinLnBrk="0" hangingPunct="1">
              <a:lnSpc>
                <a:spcPct val="90000"/>
              </a:lnSpc>
              <a:spcBef>
                <a:spcPts val="0"/>
              </a:spcBef>
              <a:spcAft>
                <a:spcPts val="0"/>
              </a:spcAft>
              <a:buClr>
                <a:srgbClr val="89BD3E"/>
              </a:buClr>
              <a:buSzPts val="2400"/>
              <a:buFont typeface="Wingdings" panose="05000000000000000000" pitchFamily="2" charset="2"/>
              <a:buNone/>
              <a:tabLst/>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marL="0" marR="0" lvl="0" indent="0" algn="l" defTabSz="284400" rtl="0" eaLnBrk="1" fontAlgn="auto" latinLnBrk="0" hangingPunct="1">
              <a:lnSpc>
                <a:spcPct val="90000"/>
              </a:lnSpc>
              <a:spcBef>
                <a:spcPts val="0"/>
              </a:spcBef>
              <a:spcAft>
                <a:spcPts val="0"/>
              </a:spcAft>
              <a:buClr>
                <a:srgbClr val="89BD3E"/>
              </a:buClr>
              <a:buSzPts val="2400"/>
              <a:buFont typeface="Wingdings" panose="05000000000000000000" pitchFamily="2" charset="2"/>
              <a:buNone/>
              <a:tabLst/>
              <a:defRPr/>
            </a:pPr>
            <a:r>
              <a:rPr lang="en-US" dirty="0"/>
              <a:t>Text and Natural Language Processing</a:t>
            </a:r>
            <a:endParaRPr lang="de-DE" dirty="0"/>
          </a:p>
        </p:txBody>
      </p:sp>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237288"/>
          </a:xfrm>
        </p:spPr>
        <p:txBody>
          <a:bodyPr/>
          <a:lstStyle>
            <a:lvl1pPr>
              <a:defRPr>
                <a:solidFill>
                  <a:schemeClr val="tx1"/>
                </a:solidFill>
              </a:defRPr>
            </a:lvl1pPr>
          </a:lstStyle>
          <a:p>
            <a:endParaRPr lang="de-DE" dirty="0"/>
          </a:p>
        </p:txBody>
      </p:sp>
      <p:sp>
        <p:nvSpPr>
          <p:cNvPr id="10" name="Textplatzhalter 33">
            <a:extLst>
              <a:ext uri="{FF2B5EF4-FFF2-40B4-BE49-F238E27FC236}">
                <a16:creationId xmlns:a16="http://schemas.microsoft.com/office/drawing/2014/main" id="{94CAE3FC-6193-4A75-93E4-FCAA1502D07A}"/>
              </a:ext>
            </a:extLst>
          </p:cNvPr>
          <p:cNvSpPr>
            <a:spLocks noGrp="1"/>
          </p:cNvSpPr>
          <p:nvPr>
            <p:ph type="body" sz="quarter" idx="23"/>
          </p:nvPr>
        </p:nvSpPr>
        <p:spPr>
          <a:xfrm>
            <a:off x="695325" y="430236"/>
            <a:ext cx="10801350" cy="658789"/>
          </a:xfrm>
        </p:spPr>
        <p:txBody>
          <a:bodyPr lIns="0" tIns="0" rIns="0" bIns="0" anchor="t">
            <a:normAutofit/>
          </a:bodyPr>
          <a:lstStyle>
            <a:lvl1pPr marL="0" indent="0" algn="l">
              <a:spcBef>
                <a:spcPts val="0"/>
              </a:spcBef>
              <a:spcAft>
                <a:spcPts val="0"/>
              </a:spcAft>
              <a:buNone/>
              <a:defRPr sz="1400" b="0" baseline="0">
                <a:solidFill>
                  <a:schemeClr val="tx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988712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8FDFE9C0-FC18-49FC-9D3B-448B3038E2F6}"/>
              </a:ext>
            </a:extLst>
          </p:cNvPr>
          <p:cNvSpPr>
            <a:spLocks noGrp="1"/>
          </p:cNvSpPr>
          <p:nvPr>
            <p:ph type="dt" sz="half" idx="10"/>
          </p:nvPr>
        </p:nvSpPr>
        <p:spPr/>
        <p:txBody>
          <a:bodyPr/>
          <a:lstStyle/>
          <a:p>
            <a:fld id="{934DDD90-91FC-4E8B-869A-1040C909E417}" type="datetime1">
              <a:rPr lang="en-US" smtClean="0"/>
              <a:t>1/8/2021</a:t>
            </a:fld>
            <a:endParaRPr lang="de-DE"/>
          </a:p>
        </p:txBody>
      </p:sp>
      <p:sp>
        <p:nvSpPr>
          <p:cNvPr id="8" name="Fußzeilenplatzhalter 7">
            <a:extLst>
              <a:ext uri="{FF2B5EF4-FFF2-40B4-BE49-F238E27FC236}">
                <a16:creationId xmlns:a16="http://schemas.microsoft.com/office/drawing/2014/main" id="{BCA537D9-DB87-462B-9880-94A85866FA1A}"/>
              </a:ext>
            </a:extLst>
          </p:cNvPr>
          <p:cNvSpPr>
            <a:spLocks noGrp="1"/>
          </p:cNvSpPr>
          <p:nvPr>
            <p:ph type="ftr" sz="quarter" idx="11"/>
          </p:nvPr>
        </p:nvSpPr>
        <p:spPr/>
        <p:txBody>
          <a:bodyPr/>
          <a:lstStyle/>
          <a:p>
            <a:r>
              <a:rPr lang="de-DE"/>
              <a:t>Albrecht Schmidt &amp; Sven Mayer</a:t>
            </a:r>
            <a:endParaRPr lang="de-DE" dirty="0"/>
          </a:p>
        </p:txBody>
      </p:sp>
      <p:sp>
        <p:nvSpPr>
          <p:cNvPr id="9" name="Foliennummernplatzhalter 8">
            <a:extLst>
              <a:ext uri="{FF2B5EF4-FFF2-40B4-BE49-F238E27FC236}">
                <a16:creationId xmlns:a16="http://schemas.microsoft.com/office/drawing/2014/main" id="{816211B0-F335-4163-9F0F-D0713D573512}"/>
              </a:ext>
            </a:extLst>
          </p:cNvPr>
          <p:cNvSpPr>
            <a:spLocks noGrp="1"/>
          </p:cNvSpPr>
          <p:nvPr>
            <p:ph type="sldNum" sz="quarter" idx="12"/>
          </p:nvPr>
        </p:nvSpPr>
        <p:spPr/>
        <p:txBody>
          <a:bodyPr/>
          <a:lstStyle/>
          <a:p>
            <a:fld id="{C564DEAC-083F-4EA1-9D67-84BB3A537A3E}" type="slidenum">
              <a:rPr lang="de-DE" smtClean="0"/>
              <a:pPr/>
              <a:t>‹#›</a:t>
            </a:fld>
            <a:endParaRPr lang="de-DE"/>
          </a:p>
        </p:txBody>
      </p:sp>
      <p:sp>
        <p:nvSpPr>
          <p:cNvPr id="11" name="Textplatzhalter 33">
            <a:extLst>
              <a:ext uri="{FF2B5EF4-FFF2-40B4-BE49-F238E27FC236}">
                <a16:creationId xmlns:a16="http://schemas.microsoft.com/office/drawing/2014/main" id="{25091D95-C517-4494-818D-3614D52BC38C}"/>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237288"/>
          </a:xfrm>
        </p:spPr>
        <p:txBody>
          <a:bodyPr/>
          <a:lstStyle/>
          <a:p>
            <a:endParaRPr lang="de-DE" dirty="0"/>
          </a:p>
        </p:txBody>
      </p:sp>
      <p:sp>
        <p:nvSpPr>
          <p:cNvPr id="10" name="Textplatzhalter 33">
            <a:extLst>
              <a:ext uri="{FF2B5EF4-FFF2-40B4-BE49-F238E27FC236}">
                <a16:creationId xmlns:a16="http://schemas.microsoft.com/office/drawing/2014/main" id="{94CAE3FC-6193-4A75-93E4-FCAA1502D07A}"/>
              </a:ext>
            </a:extLst>
          </p:cNvPr>
          <p:cNvSpPr>
            <a:spLocks noGrp="1"/>
          </p:cNvSpPr>
          <p:nvPr>
            <p:ph type="body" sz="quarter" idx="23"/>
          </p:nvPr>
        </p:nvSpPr>
        <p:spPr>
          <a:xfrm>
            <a:off x="695325" y="5448563"/>
            <a:ext cx="10801350" cy="658789"/>
          </a:xfrm>
        </p:spPr>
        <p:txBody>
          <a:bodyPr lIns="0" tIns="0" rIns="0" bIns="0" anchor="b">
            <a:normAutofit/>
          </a:bodyPr>
          <a:lstStyle>
            <a:lvl1pPr marL="0" indent="0" algn="l">
              <a:spcBef>
                <a:spcPts val="0"/>
              </a:spcBef>
              <a:spcAft>
                <a:spcPts val="0"/>
              </a:spcAft>
              <a:buNone/>
              <a:defRPr sz="1400" b="0" baseline="0">
                <a:solidFill>
                  <a:schemeClr val="tx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28518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BB15FE-2D2F-4B97-B98A-CD16A1CC59A0}"/>
              </a:ext>
            </a:extLst>
          </p:cNvPr>
          <p:cNvSpPr>
            <a:spLocks noGrp="1"/>
          </p:cNvSpPr>
          <p:nvPr>
            <p:ph type="pic" idx="1"/>
          </p:nvPr>
        </p:nvSpPr>
        <p:spPr>
          <a:xfrm>
            <a:off x="0" y="1"/>
            <a:ext cx="3000786" cy="623375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Rectangle 14">
            <a:extLst>
              <a:ext uri="{FF2B5EF4-FFF2-40B4-BE49-F238E27FC236}">
                <a16:creationId xmlns:a16="http://schemas.microsoft.com/office/drawing/2014/main" id="{932AD0B1-3165-4B2D-B899-6312064BE865}"/>
              </a:ext>
            </a:extLst>
          </p:cNvPr>
          <p:cNvSpPr/>
          <p:nvPr userDrawn="1"/>
        </p:nvSpPr>
        <p:spPr>
          <a:xfrm rot="5400000">
            <a:off x="-370283" y="3371399"/>
            <a:ext cx="6858000" cy="115200"/>
          </a:xfrm>
          <a:prstGeom prst="rect">
            <a:avLst/>
          </a:prstGeom>
          <a:solidFill>
            <a:srgbClr val="8B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6">
            <a:extLst>
              <a:ext uri="{FF2B5EF4-FFF2-40B4-BE49-F238E27FC236}">
                <a16:creationId xmlns:a16="http://schemas.microsoft.com/office/drawing/2014/main" id="{C3CB6C37-C5A3-4C73-9F3D-27E4BE6AAA49}"/>
              </a:ext>
            </a:extLst>
          </p:cNvPr>
          <p:cNvSpPr>
            <a:spLocks noGrp="1"/>
          </p:cNvSpPr>
          <p:nvPr>
            <p:ph type="title"/>
          </p:nvPr>
        </p:nvSpPr>
        <p:spPr>
          <a:xfrm>
            <a:off x="3734790" y="365126"/>
            <a:ext cx="5341224" cy="723900"/>
          </a:xfrm>
        </p:spPr>
        <p:txBody>
          <a:bodyPr/>
          <a:lstStyle/>
          <a:p>
            <a:r>
              <a:rPr lang="en-US" dirty="0"/>
              <a:t>Click to edit Master title style</a:t>
            </a:r>
          </a:p>
        </p:txBody>
      </p:sp>
      <p:sp>
        <p:nvSpPr>
          <p:cNvPr id="19" name="Text Placeholder 18">
            <a:extLst>
              <a:ext uri="{FF2B5EF4-FFF2-40B4-BE49-F238E27FC236}">
                <a16:creationId xmlns:a16="http://schemas.microsoft.com/office/drawing/2014/main" id="{97F5D411-2DE6-483B-87D6-585923619774}"/>
              </a:ext>
            </a:extLst>
          </p:cNvPr>
          <p:cNvSpPr>
            <a:spLocks noGrp="1"/>
          </p:cNvSpPr>
          <p:nvPr>
            <p:ph type="body" sz="quarter" idx="13"/>
          </p:nvPr>
        </p:nvSpPr>
        <p:spPr>
          <a:xfrm>
            <a:off x="3734790" y="1592264"/>
            <a:ext cx="5341224" cy="449242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8">
            <a:extLst>
              <a:ext uri="{FF2B5EF4-FFF2-40B4-BE49-F238E27FC236}">
                <a16:creationId xmlns:a16="http://schemas.microsoft.com/office/drawing/2014/main" id="{7AD510D0-BC02-41A3-BF1B-4BEBF1628E88}"/>
              </a:ext>
            </a:extLst>
          </p:cNvPr>
          <p:cNvSpPr>
            <a:spLocks noGrp="1"/>
          </p:cNvSpPr>
          <p:nvPr>
            <p:ph type="body" sz="quarter" idx="15" hasCustomPrompt="1"/>
          </p:nvPr>
        </p:nvSpPr>
        <p:spPr>
          <a:xfrm>
            <a:off x="3734790" y="1089025"/>
            <a:ext cx="5341224"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2" name="Datumsplatzhalter 1">
            <a:extLst>
              <a:ext uri="{FF2B5EF4-FFF2-40B4-BE49-F238E27FC236}">
                <a16:creationId xmlns:a16="http://schemas.microsoft.com/office/drawing/2014/main" id="{729C9F29-9467-4790-A990-E3BA7DDC2150}"/>
              </a:ext>
            </a:extLst>
          </p:cNvPr>
          <p:cNvSpPr>
            <a:spLocks noGrp="1"/>
          </p:cNvSpPr>
          <p:nvPr>
            <p:ph type="dt" sz="half" idx="16"/>
          </p:nvPr>
        </p:nvSpPr>
        <p:spPr/>
        <p:txBody>
          <a:bodyPr/>
          <a:lstStyle/>
          <a:p>
            <a:fld id="{18C5D4F6-E8F8-444C-BD65-1078C98EF9EB}" type="datetime1">
              <a:rPr lang="en-US" smtClean="0"/>
              <a:t>1/8/2021</a:t>
            </a:fld>
            <a:endParaRPr lang="de-DE"/>
          </a:p>
        </p:txBody>
      </p:sp>
      <p:sp>
        <p:nvSpPr>
          <p:cNvPr id="4" name="Fußzeilenplatzhalter 3">
            <a:extLst>
              <a:ext uri="{FF2B5EF4-FFF2-40B4-BE49-F238E27FC236}">
                <a16:creationId xmlns:a16="http://schemas.microsoft.com/office/drawing/2014/main" id="{CD1AA870-E424-487E-9777-032CB20FB808}"/>
              </a:ext>
            </a:extLst>
          </p:cNvPr>
          <p:cNvSpPr>
            <a:spLocks noGrp="1"/>
          </p:cNvSpPr>
          <p:nvPr>
            <p:ph type="ftr" sz="quarter" idx="17"/>
          </p:nvPr>
        </p:nvSpPr>
        <p:spPr/>
        <p:txBody>
          <a:bodyPr/>
          <a:lstStyle/>
          <a:p>
            <a:r>
              <a:rPr lang="de-DE"/>
              <a:t>Albrecht Schmidt &amp; Sven Mayer</a:t>
            </a:r>
            <a:endParaRPr lang="de-DE" dirty="0"/>
          </a:p>
        </p:txBody>
      </p:sp>
      <p:sp>
        <p:nvSpPr>
          <p:cNvPr id="5" name="Foliennummernplatzhalter 4">
            <a:extLst>
              <a:ext uri="{FF2B5EF4-FFF2-40B4-BE49-F238E27FC236}">
                <a16:creationId xmlns:a16="http://schemas.microsoft.com/office/drawing/2014/main" id="{1B620C02-7CF1-46A5-9245-1E7D7C8FFA6C}"/>
              </a:ext>
            </a:extLst>
          </p:cNvPr>
          <p:cNvSpPr>
            <a:spLocks noGrp="1"/>
          </p:cNvSpPr>
          <p:nvPr>
            <p:ph type="sldNum" sz="quarter" idx="18"/>
          </p:nvPr>
        </p:nvSpPr>
        <p:spPr/>
        <p:txBody>
          <a:bodyPr/>
          <a:lstStyle/>
          <a:p>
            <a:fld id="{C564DEAC-083F-4EA1-9D67-84BB3A537A3E}" type="slidenum">
              <a:rPr lang="de-DE" smtClean="0"/>
              <a:pPr/>
              <a:t>‹#›</a:t>
            </a:fld>
            <a:endParaRPr lang="de-DE"/>
          </a:p>
        </p:txBody>
      </p:sp>
      <p:sp>
        <p:nvSpPr>
          <p:cNvPr id="16" name="Textplatzhalter 33">
            <a:extLst>
              <a:ext uri="{FF2B5EF4-FFF2-40B4-BE49-F238E27FC236}">
                <a16:creationId xmlns:a16="http://schemas.microsoft.com/office/drawing/2014/main" id="{F242F43B-6E1D-4F28-8F19-19918A2E6F6E}"/>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005104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FEB98-94C9-482E-B2D1-1E5EBBCAB07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71EF9CA-16DE-40AA-BC35-DDCB0EDB40DF}"/>
              </a:ext>
            </a:extLst>
          </p:cNvPr>
          <p:cNvSpPr>
            <a:spLocks noGrp="1"/>
          </p:cNvSpPr>
          <p:nvPr>
            <p:ph type="dt" sz="half" idx="10"/>
          </p:nvPr>
        </p:nvSpPr>
        <p:spPr/>
        <p:txBody>
          <a:bodyPr/>
          <a:lstStyle/>
          <a:p>
            <a:fld id="{7E95F4DB-4038-4FC3-8329-B3E83406A138}" type="datetime1">
              <a:rPr lang="en-US" smtClean="0"/>
              <a:t>1/8/2021</a:t>
            </a:fld>
            <a:endParaRPr lang="de-DE" dirty="0"/>
          </a:p>
        </p:txBody>
      </p:sp>
      <p:sp>
        <p:nvSpPr>
          <p:cNvPr id="4" name="Fußzeilenplatzhalter 3">
            <a:extLst>
              <a:ext uri="{FF2B5EF4-FFF2-40B4-BE49-F238E27FC236}">
                <a16:creationId xmlns:a16="http://schemas.microsoft.com/office/drawing/2014/main" id="{2005D478-1E0C-4E3C-B26E-DCA0722FAFFC}"/>
              </a:ext>
            </a:extLst>
          </p:cNvPr>
          <p:cNvSpPr>
            <a:spLocks noGrp="1"/>
          </p:cNvSpPr>
          <p:nvPr>
            <p:ph type="ftr" sz="quarter" idx="11"/>
          </p:nvPr>
        </p:nvSpPr>
        <p:spPr/>
        <p:txBody>
          <a:bodyPr/>
          <a:lstStyle/>
          <a:p>
            <a:r>
              <a:rPr lang="de-DE"/>
              <a:t>Albrecht Schmidt &amp; Sven Mayer</a:t>
            </a:r>
            <a:endParaRPr lang="de-DE" dirty="0"/>
          </a:p>
        </p:txBody>
      </p:sp>
      <p:sp>
        <p:nvSpPr>
          <p:cNvPr id="5" name="Foliennummernplatzhalter 4">
            <a:extLst>
              <a:ext uri="{FF2B5EF4-FFF2-40B4-BE49-F238E27FC236}">
                <a16:creationId xmlns:a16="http://schemas.microsoft.com/office/drawing/2014/main" id="{9AC453C7-A396-4A2D-A2E5-8E461029793D}"/>
              </a:ext>
            </a:extLst>
          </p:cNvPr>
          <p:cNvSpPr>
            <a:spLocks noGrp="1"/>
          </p:cNvSpPr>
          <p:nvPr>
            <p:ph type="sldNum" sz="quarter" idx="12"/>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3001902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1">
            <a:extLst>
              <a:ext uri="{FF2B5EF4-FFF2-40B4-BE49-F238E27FC236}">
                <a16:creationId xmlns:a16="http://schemas.microsoft.com/office/drawing/2014/main" id="{A914B142-9A3C-4A05-98CF-6ECAAF874762}"/>
              </a:ext>
            </a:extLst>
          </p:cNvPr>
          <p:cNvSpPr/>
          <p:nvPr userDrawn="1"/>
        </p:nvSpPr>
        <p:spPr>
          <a:xfrm>
            <a:off x="8668084" y="6237963"/>
            <a:ext cx="3523915" cy="620037"/>
          </a:xfrm>
          <a:prstGeom prst="rect">
            <a:avLst/>
          </a:prstGeom>
          <a:solidFill>
            <a:srgbClr val="8B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extLst>
              <a:ext uri="{FF2B5EF4-FFF2-40B4-BE49-F238E27FC236}">
                <a16:creationId xmlns:a16="http://schemas.microsoft.com/office/drawing/2014/main" id="{833A2633-E822-4B21-A181-3E155CEA4670}"/>
              </a:ext>
            </a:extLst>
          </p:cNvPr>
          <p:cNvSpPr/>
          <p:nvPr userDrawn="1"/>
        </p:nvSpPr>
        <p:spPr>
          <a:xfrm>
            <a:off x="0" y="6237963"/>
            <a:ext cx="8651874" cy="620037"/>
          </a:xfrm>
          <a:prstGeom prst="rect">
            <a:avLst/>
          </a:prstGeom>
          <a:solidFill>
            <a:srgbClr val="8B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ext Placeholder 11">
            <a:extLst>
              <a:ext uri="{FF2B5EF4-FFF2-40B4-BE49-F238E27FC236}">
                <a16:creationId xmlns:a16="http://schemas.microsoft.com/office/drawing/2014/main" id="{65909326-5AF4-4A88-97FF-ECA0369798D8}"/>
              </a:ext>
            </a:extLst>
          </p:cNvPr>
          <p:cNvSpPr>
            <a:spLocks noGrp="1"/>
          </p:cNvSpPr>
          <p:nvPr>
            <p:ph type="body" idx="1"/>
          </p:nvPr>
        </p:nvSpPr>
        <p:spPr>
          <a:xfrm>
            <a:off x="695326" y="1592263"/>
            <a:ext cx="7956550" cy="45370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2">
            <a:extLst>
              <a:ext uri="{FF2B5EF4-FFF2-40B4-BE49-F238E27FC236}">
                <a16:creationId xmlns:a16="http://schemas.microsoft.com/office/drawing/2014/main" id="{0EB72566-25B1-4AC5-8DFD-74DB68298277}"/>
              </a:ext>
            </a:extLst>
          </p:cNvPr>
          <p:cNvSpPr>
            <a:spLocks noGrp="1"/>
          </p:cNvSpPr>
          <p:nvPr>
            <p:ph type="title"/>
          </p:nvPr>
        </p:nvSpPr>
        <p:spPr>
          <a:xfrm>
            <a:off x="695325" y="136525"/>
            <a:ext cx="10801349" cy="952501"/>
          </a:xfrm>
          <a:prstGeom prst="rect">
            <a:avLst/>
          </a:prstGeom>
        </p:spPr>
        <p:txBody>
          <a:bodyPr vert="horz" lIns="0" tIns="0" rIns="0" bIns="0" rtlCol="0" anchor="b" anchorCtr="0">
            <a:noAutofit/>
          </a:bodyPr>
          <a:lstStyle/>
          <a:p>
            <a:r>
              <a:rPr lang="en-US" dirty="0"/>
              <a:t>Click to edit Master title style</a:t>
            </a:r>
          </a:p>
        </p:txBody>
      </p:sp>
      <p:sp>
        <p:nvSpPr>
          <p:cNvPr id="20" name="Datumsplatzhalter 19">
            <a:extLst>
              <a:ext uri="{FF2B5EF4-FFF2-40B4-BE49-F238E27FC236}">
                <a16:creationId xmlns:a16="http://schemas.microsoft.com/office/drawing/2014/main" id="{13EFEA2E-EA03-4D81-9489-7647000D9BE7}"/>
              </a:ext>
            </a:extLst>
          </p:cNvPr>
          <p:cNvSpPr>
            <a:spLocks noGrp="1"/>
          </p:cNvSpPr>
          <p:nvPr>
            <p:ph type="dt" sz="half" idx="2"/>
          </p:nvPr>
        </p:nvSpPr>
        <p:spPr>
          <a:xfrm>
            <a:off x="6305550" y="6352598"/>
            <a:ext cx="1225549" cy="365125"/>
          </a:xfrm>
          <a:prstGeom prst="rect">
            <a:avLst/>
          </a:prstGeom>
        </p:spPr>
        <p:txBody>
          <a:bodyPr vert="horz" lIns="91440" tIns="45720" rIns="91440" bIns="45720" rtlCol="0" anchor="ctr"/>
          <a:lstStyle>
            <a:lvl1pPr algn="r">
              <a:defRPr sz="1600" b="0">
                <a:solidFill>
                  <a:schemeClr val="bg1"/>
                </a:solidFill>
              </a:defRPr>
            </a:lvl1pPr>
          </a:lstStyle>
          <a:p>
            <a:fld id="{C2D67A78-4689-4726-BFC7-35379A98EFF0}" type="datetime1">
              <a:rPr lang="en-US" smtClean="0"/>
              <a:t>1/8/2021</a:t>
            </a:fld>
            <a:endParaRPr lang="de-DE" dirty="0"/>
          </a:p>
        </p:txBody>
      </p:sp>
      <p:sp>
        <p:nvSpPr>
          <p:cNvPr id="21" name="Fußzeilenplatzhalter 20">
            <a:extLst>
              <a:ext uri="{FF2B5EF4-FFF2-40B4-BE49-F238E27FC236}">
                <a16:creationId xmlns:a16="http://schemas.microsoft.com/office/drawing/2014/main" id="{DFBBA49C-F52C-4DF5-97C3-1E373625C25A}"/>
              </a:ext>
            </a:extLst>
          </p:cNvPr>
          <p:cNvSpPr>
            <a:spLocks noGrp="1"/>
          </p:cNvSpPr>
          <p:nvPr>
            <p:ph type="ftr" sz="quarter" idx="3"/>
          </p:nvPr>
        </p:nvSpPr>
        <p:spPr>
          <a:xfrm>
            <a:off x="8791074" y="6352598"/>
            <a:ext cx="3245350" cy="365125"/>
          </a:xfrm>
          <a:prstGeom prst="rect">
            <a:avLst/>
          </a:prstGeom>
        </p:spPr>
        <p:txBody>
          <a:bodyPr vert="horz" lIns="91440" tIns="45720" rIns="91440" bIns="45720" rtlCol="0" anchor="ctr"/>
          <a:lstStyle>
            <a:lvl1pPr algn="ctr" defTabSz="363600">
              <a:defRPr sz="1600" b="0">
                <a:solidFill>
                  <a:schemeClr val="bg1"/>
                </a:solidFill>
              </a:defRPr>
            </a:lvl1pPr>
          </a:lstStyle>
          <a:p>
            <a:r>
              <a:rPr lang="de-DE"/>
              <a:t>Albrecht Schmidt &amp; Sven Mayer</a:t>
            </a:r>
            <a:endParaRPr lang="de-DE" dirty="0"/>
          </a:p>
        </p:txBody>
      </p:sp>
      <p:sp>
        <p:nvSpPr>
          <p:cNvPr id="22" name="Foliennummernplatzhalter 21">
            <a:extLst>
              <a:ext uri="{FF2B5EF4-FFF2-40B4-BE49-F238E27FC236}">
                <a16:creationId xmlns:a16="http://schemas.microsoft.com/office/drawing/2014/main" id="{60C13802-11A0-4808-BF6B-86CEA24AB3A0}"/>
              </a:ext>
            </a:extLst>
          </p:cNvPr>
          <p:cNvSpPr>
            <a:spLocks noGrp="1"/>
          </p:cNvSpPr>
          <p:nvPr>
            <p:ph type="sldNum" sz="quarter" idx="4"/>
          </p:nvPr>
        </p:nvSpPr>
        <p:spPr>
          <a:xfrm>
            <a:off x="7686675" y="6359905"/>
            <a:ext cx="783138" cy="365125"/>
          </a:xfrm>
          <a:prstGeom prst="rect">
            <a:avLst/>
          </a:prstGeom>
        </p:spPr>
        <p:txBody>
          <a:bodyPr vert="horz" lIns="91440" tIns="45720" rIns="91440" bIns="45720" rtlCol="0" anchor="ctr"/>
          <a:lstStyle>
            <a:lvl1pPr algn="r">
              <a:defRPr sz="1600" b="0">
                <a:solidFill>
                  <a:schemeClr val="bg1"/>
                </a:solidFill>
              </a:defRPr>
            </a:lvl1pPr>
          </a:lstStyle>
          <a:p>
            <a:fld id="{C564DEAC-083F-4EA1-9D67-84BB3A537A3E}" type="slidenum">
              <a:rPr lang="de-DE" smtClean="0"/>
              <a:pPr/>
              <a:t>‹#›</a:t>
            </a:fld>
            <a:endParaRPr lang="de-DE" dirty="0"/>
          </a:p>
        </p:txBody>
      </p:sp>
      <p:sp>
        <p:nvSpPr>
          <p:cNvPr id="9" name="Textplatzhalter 33">
            <a:extLst>
              <a:ext uri="{FF2B5EF4-FFF2-40B4-BE49-F238E27FC236}">
                <a16:creationId xmlns:a16="http://schemas.microsoft.com/office/drawing/2014/main" id="{25091D95-C517-4494-818D-3614D52BC38C}"/>
              </a:ext>
            </a:extLst>
          </p:cNvPr>
          <p:cNvSpPr txBox="1">
            <a:spLocks/>
          </p:cNvSpPr>
          <p:nvPr userDrawn="1"/>
        </p:nvSpPr>
        <p:spPr>
          <a:xfrm>
            <a:off x="695326" y="6356350"/>
            <a:ext cx="5610224" cy="365125"/>
          </a:xfrm>
          <a:prstGeom prst="rect">
            <a:avLst/>
          </a:prstGeom>
        </p:spPr>
        <p:txBody>
          <a:bodyPr lIns="0" tIns="0" rIns="0" bIns="0" anchor="ctr">
            <a:normAutofit/>
          </a:bodyPr>
          <a:lstStyle>
            <a:lvl1pPr marL="0" marR="0" indent="0" algn="l" defTabSz="284400" rtl="0" eaLnBrk="1" fontAlgn="auto" latinLnBrk="0" hangingPunct="1">
              <a:lnSpc>
                <a:spcPct val="90000"/>
              </a:lnSpc>
              <a:spcBef>
                <a:spcPts val="0"/>
              </a:spcBef>
              <a:spcAft>
                <a:spcPts val="0"/>
              </a:spcAft>
              <a:buClr>
                <a:srgbClr val="89BD3E"/>
              </a:buClr>
              <a:buSzPts val="2400"/>
              <a:buFont typeface="Wingdings" panose="05000000000000000000" pitchFamily="2" charset="2"/>
              <a:buNone/>
              <a:tabLst/>
              <a:defRPr lang="en-US" sz="1600" b="0" kern="1200" baseline="0" noProof="0">
                <a:solidFill>
                  <a:schemeClr val="bg1"/>
                </a:solidFill>
                <a:latin typeface="Arial" panose="020B0604020202020204" pitchFamily="34" charset="0"/>
                <a:ea typeface="+mn-ea"/>
                <a:cs typeface="Arial" panose="020B0604020202020204" pitchFamily="34" charset="0"/>
              </a:defRPr>
            </a:lvl1pPr>
            <a:lvl2pPr marL="357188" indent="0" algn="l" defTabSz="914400" rtl="0" eaLnBrk="1" latinLnBrk="0" hangingPunct="1">
              <a:lnSpc>
                <a:spcPct val="90000"/>
              </a:lnSpc>
              <a:spcBef>
                <a:spcPts val="500"/>
              </a:spcBef>
              <a:spcAft>
                <a:spcPts val="600"/>
              </a:spcAft>
              <a:buClr>
                <a:srgbClr val="89BD3E"/>
              </a:buClr>
              <a:buFont typeface="Wingdings" panose="05000000000000000000" pitchFamily="2" charset="2"/>
              <a:buNone/>
              <a:defRPr sz="2000" b="1" kern="1200">
                <a:solidFill>
                  <a:schemeClr val="bg1"/>
                </a:solidFill>
                <a:latin typeface="Arial" panose="020B0604020202020204" pitchFamily="34" charset="0"/>
                <a:ea typeface="+mn-ea"/>
                <a:cs typeface="Arial" panose="020B0604020202020204" pitchFamily="34" charset="0"/>
              </a:defRPr>
            </a:lvl2pPr>
            <a:lvl3pPr marL="627063" indent="0" algn="l" defTabSz="914400" rtl="0" eaLnBrk="1" latinLnBrk="0" hangingPunct="1">
              <a:lnSpc>
                <a:spcPct val="90000"/>
              </a:lnSpc>
              <a:spcBef>
                <a:spcPts val="500"/>
              </a:spcBef>
              <a:spcAft>
                <a:spcPts val="600"/>
              </a:spcAft>
              <a:buClr>
                <a:srgbClr val="89BD3E"/>
              </a:buClr>
              <a:buFont typeface="Wingdings" panose="05000000000000000000" pitchFamily="2" charset="2"/>
              <a:buNone/>
              <a:defRPr sz="1800" b="1" kern="1200">
                <a:solidFill>
                  <a:schemeClr val="bg1"/>
                </a:solidFill>
                <a:latin typeface="Arial" panose="020B0604020202020204" pitchFamily="34" charset="0"/>
                <a:ea typeface="+mn-ea"/>
                <a:cs typeface="Arial" panose="020B0604020202020204" pitchFamily="34" charset="0"/>
              </a:defRPr>
            </a:lvl3pPr>
            <a:lvl4pPr marL="895350" indent="0" algn="l" defTabSz="914400" rtl="0" eaLnBrk="1" latinLnBrk="0" hangingPunct="1">
              <a:lnSpc>
                <a:spcPct val="90000"/>
              </a:lnSpc>
              <a:spcBef>
                <a:spcPts val="500"/>
              </a:spcBef>
              <a:spcAft>
                <a:spcPts val="600"/>
              </a:spcAft>
              <a:buClr>
                <a:srgbClr val="89BD3E"/>
              </a:buClr>
              <a:buFont typeface="Wingdings" panose="05000000000000000000" pitchFamily="2" charset="2"/>
              <a:buNone/>
              <a:defRPr sz="1600" b="1" kern="1200">
                <a:solidFill>
                  <a:schemeClr val="bg1"/>
                </a:solidFill>
                <a:latin typeface="Arial" panose="020B0604020202020204" pitchFamily="34" charset="0"/>
                <a:ea typeface="+mn-ea"/>
                <a:cs typeface="Arial" panose="020B0604020202020204" pitchFamily="34" charset="0"/>
              </a:defRPr>
            </a:lvl4pPr>
            <a:lvl5pPr marL="1165225" indent="0" algn="l" defTabSz="914400" rtl="0" eaLnBrk="1" latinLnBrk="0" hangingPunct="1">
              <a:lnSpc>
                <a:spcPct val="90000"/>
              </a:lnSpc>
              <a:spcBef>
                <a:spcPts val="500"/>
              </a:spcBef>
              <a:spcAft>
                <a:spcPts val="600"/>
              </a:spcAft>
              <a:buClr>
                <a:srgbClr val="89BD3E"/>
              </a:buClr>
              <a:buFont typeface="Wingdings" panose="05000000000000000000" pitchFamily="2" charset="2"/>
              <a:buNone/>
              <a:defRPr sz="1600" b="1"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Text and Natural Language Processing</a:t>
            </a:r>
            <a:endParaRPr lang="en-US" dirty="0"/>
          </a:p>
        </p:txBody>
      </p:sp>
    </p:spTree>
    <p:extLst>
      <p:ext uri="{BB962C8B-B14F-4D97-AF65-F5344CB8AC3E}">
        <p14:creationId xmlns:p14="http://schemas.microsoft.com/office/powerpoint/2010/main" val="73755687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3" r:id="rId4"/>
    <p:sldLayoutId id="2147483662" r:id="rId5"/>
    <p:sldLayoutId id="2147483682" r:id="rId6"/>
    <p:sldLayoutId id="2147483655" r:id="rId7"/>
    <p:sldLayoutId id="2147483657" r:id="rId8"/>
    <p:sldLayoutId id="2147483681" r:id="rId9"/>
    <p:sldLayoutId id="2147483683" r:id="rId10"/>
  </p:sldLayoutIdLst>
  <p:hf hdr="0" dt="0"/>
  <p:txStyles>
    <p:title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85750" marR="0" indent="-285750" algn="l" defTabSz="284400" rtl="0" eaLnBrk="1" fontAlgn="auto" latinLnBrk="0" hangingPunct="1">
        <a:lnSpc>
          <a:spcPct val="90000"/>
        </a:lnSpc>
        <a:spcBef>
          <a:spcPts val="500"/>
        </a:spcBef>
        <a:spcAft>
          <a:spcPts val="600"/>
        </a:spcAft>
        <a:buClr>
          <a:srgbClr val="89BD3E"/>
        </a:buClr>
        <a:buSzPts val="2400"/>
        <a:buFont typeface="Wingdings" panose="05000000000000000000" pitchFamily="2" charset="2"/>
        <a:buChar char="§"/>
        <a:tabLst/>
        <a:defRPr lang="en-US" sz="2200" kern="1200" noProof="0" dirty="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582" userDrawn="1">
          <p15:clr>
            <a:srgbClr val="F26B43"/>
          </p15:clr>
        </p15:guide>
        <p15:guide id="3" pos="2933" userDrawn="1">
          <p15:clr>
            <a:srgbClr val="F26B43"/>
          </p15:clr>
        </p15:guide>
        <p15:guide id="4" pos="5450" userDrawn="1">
          <p15:clr>
            <a:srgbClr val="F26B43"/>
          </p15:clr>
        </p15:guide>
        <p15:guide id="5" orient="horz" pos="2500" userDrawn="1">
          <p15:clr>
            <a:srgbClr val="F26B43"/>
          </p15:clr>
        </p15:guide>
        <p15:guide id="6" orient="horz" pos="3929" userDrawn="1">
          <p15:clr>
            <a:srgbClr val="F26B43"/>
          </p15:clr>
        </p15:guide>
        <p15:guide id="7" orient="horz" pos="3997" userDrawn="1">
          <p15:clr>
            <a:srgbClr val="F26B43"/>
          </p15:clr>
        </p15:guide>
        <p15:guide id="8" orient="horz" pos="73" userDrawn="1">
          <p15:clr>
            <a:srgbClr val="F26B43"/>
          </p15:clr>
        </p15:guide>
        <p15:guide id="9" orient="horz" pos="686" userDrawn="1">
          <p15:clr>
            <a:srgbClr val="F26B43"/>
          </p15:clr>
        </p15:guide>
        <p15:guide id="10" orient="horz" pos="1003" userDrawn="1">
          <p15:clr>
            <a:srgbClr val="F26B43"/>
          </p15:clr>
        </p15:guide>
        <p15:guide id="11" pos="7242" userDrawn="1">
          <p15:clr>
            <a:srgbClr val="F26B43"/>
          </p15:clr>
        </p15:guide>
        <p15:guide id="12" orient="horz" pos="799" userDrawn="1">
          <p15:clr>
            <a:srgbClr val="F26B43"/>
          </p15:clr>
        </p15:guide>
        <p15:guide id="13" orient="horz" pos="38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hyperlink" Target="http://www.hackerfactor.com/GenderGuesser.php" TargetMode="External"/><Relationship Id="rId4" Type="http://schemas.openxmlformats.org/officeDocument/2006/relationships/hyperlink" Target="https://app.readable.com/text/gende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hyperlink" Target="https://www.nature.com/news/2003/030714/full/news030714-13.html" TargetMode="External"/><Relationship Id="rId5" Type="http://schemas.openxmlformats.org/officeDocument/2006/relationships/image" Target="../media/image10.png"/><Relationship Id="rId4" Type="http://schemas.openxmlformats.org/officeDocument/2006/relationships/hyperlink" Target="https://app.readable.com/text/gende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hyperlink" Target="https://webis.de/downloads/publications/papers/stein_2013g.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hyperlink" Target="http://www.algorithm.co.il/blogs/programming/python/cheap-language-detection-nltk/" TargetMode="External"/><Relationship Id="rId3" Type="http://schemas.openxmlformats.org/officeDocument/2006/relationships/hyperlink" Target="https://console.bluemix.net/apidocs/language-translator" TargetMode="External"/><Relationship Id="rId7" Type="http://schemas.openxmlformats.org/officeDocument/2006/relationships/hyperlink" Target="https://avital.ca/notes/language-identification-using-nltk"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pypi.org/project/langdetect/" TargetMode="External"/><Relationship Id="rId5" Type="http://schemas.openxmlformats.org/officeDocument/2006/relationships/hyperlink" Target="https://cloud.google.com/translate/docs/detecting-language" TargetMode="External"/><Relationship Id="rId4" Type="http://schemas.openxmlformats.org/officeDocument/2006/relationships/hyperlink" Target="https://docs.microsoft.com/en-us/azure/cognitive-services/translato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text-processing.com/demo/sentiment/"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nltk.org/_modules/nltk/sentiment/vader.html"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hyperlink" Target="http://t-redactyl.io/blog/2017/04/using-vader-to-handle-sentiment-analysis-with-social-media-text.html" TargetMode="External"/><Relationship Id="rId3" Type="http://schemas.openxmlformats.org/officeDocument/2006/relationships/hyperlink" Target="https://www.nltk.org/_modules/nltk/sentiment/vader.html" TargetMode="External"/><Relationship Id="rId7"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hyperlink" Target="https://www.nltk.org/_modules/nltk/sentiment/vader.html"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hyperlink" Target="http://t-redactyl.io/blog/2017/04/using-vader-to-handle-sentiment-analysis-with-social-media-text.html" TargetMode="Externa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hyperlink" Target="https://text-processing.com/demo/sentiment/"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s://www.kaggle.com/ngyptr/python-nltk-sentiment-analysis" TargetMode="External"/><Relationship Id="rId5" Type="http://schemas.openxmlformats.org/officeDocument/2006/relationships/hyperlink" Target="https://www.nltk.org/api/nltk.sentiment.html" TargetMode="External"/><Relationship Id="rId4" Type="http://schemas.openxmlformats.org/officeDocument/2006/relationships/hyperlink" Target="https://www.geeksforgeeks.org/twitter-sentiment-analysis-using-python/"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machinelearningmastery.com/gentle-introduction-text-summarization/"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stackabuse.com/text-summarization-with-nltk-in-python/"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hyperlink" Target="https://stackabuse.com/text-summarization-with-nltk-in-python/" TargetMode="External"/><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hyperlink" Target="https://stackabuse.com/text-summarization-with-nltk-in-python/"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hyperlink" Target="https://stackabuse.com/text-summarization-with-nltk-in-python/" TargetMode="External"/><Relationship Id="rId7"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hyperlink" Target="https://stackabuse.com/text-summarization-with-nltk-in-python/" TargetMode="External"/><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hyperlink" Target="https://stackabuse.com/text-summarization-with-nltk-in-python/" TargetMode="External"/><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hyperlink" Target="https://stackabuse.com/text-summarization-with-nltk-in-python/" TargetMode="External"/><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hyperlink" Target="https://rare-technologies.com/text-summarization-in-python-extractive-vs-abstractive-techniques-revisited/"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hyperlink" Target="https://github.com/xiaoxu193/PyTeaser" TargetMode="External"/><Relationship Id="rId5" Type="http://schemas.openxmlformats.org/officeDocument/2006/relationships/hyperlink" Target="https://medium.com/jatana/unsupervised-text-summarization-using-sentence-embeddings-adb15ce83db1" TargetMode="External"/><Relationship Id="rId4" Type="http://schemas.openxmlformats.org/officeDocument/2006/relationships/hyperlink" Target="https://stackabuse.com/text-summarization-with-nltk-in-python/"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cse.buffalo.edu/~rapaport/572/S02/weizenbaum.eliza.1966.pdf"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hyperlink" Target="https://katzlberger.ai/2018/08/31/eliza-der-erste-chatbot/"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145/365153.365168"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hyperlink" Target="http://psych.fullerton.edu/mbirnbaum/psych101/Eliza.htm"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hyperlink" Target="https://github.com/wadetb/eliza"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psych.fullerton.edu/mbirnbaum/psych101/Eliza.htm"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livebook.manning.com/book/essential-natural-language-processing/chapter-1/15"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75452-D548-4EEC-BA89-DE48BBA11484}"/>
              </a:ext>
            </a:extLst>
          </p:cNvPr>
          <p:cNvSpPr>
            <a:spLocks noGrp="1"/>
          </p:cNvSpPr>
          <p:nvPr>
            <p:ph type="ctrTitle"/>
          </p:nvPr>
        </p:nvSpPr>
        <p:spPr/>
        <p:txBody>
          <a:bodyPr/>
          <a:lstStyle/>
          <a:p>
            <a:r>
              <a:rPr lang="en-US" dirty="0"/>
              <a:t>Introduction to Intelligent User Interfaces</a:t>
            </a:r>
          </a:p>
        </p:txBody>
      </p:sp>
      <p:sp>
        <p:nvSpPr>
          <p:cNvPr id="3" name="Untertitel 2">
            <a:extLst>
              <a:ext uri="{FF2B5EF4-FFF2-40B4-BE49-F238E27FC236}">
                <a16:creationId xmlns:a16="http://schemas.microsoft.com/office/drawing/2014/main" id="{3A381266-C22C-44E9-AF7C-EC48CA7C57CB}"/>
              </a:ext>
            </a:extLst>
          </p:cNvPr>
          <p:cNvSpPr>
            <a:spLocks noGrp="1"/>
          </p:cNvSpPr>
          <p:nvPr>
            <p:ph type="subTitle" idx="1"/>
          </p:nvPr>
        </p:nvSpPr>
        <p:spPr/>
        <p:txBody>
          <a:bodyPr/>
          <a:lstStyle/>
          <a:p>
            <a:r>
              <a:rPr lang="en-US" dirty="0"/>
              <a:t>Text and Natural Language Processing</a:t>
            </a:r>
            <a:endParaRPr lang="de-DE" dirty="0"/>
          </a:p>
        </p:txBody>
      </p:sp>
      <p:sp>
        <p:nvSpPr>
          <p:cNvPr id="27" name="Picture Placeholder 26">
            <a:extLst>
              <a:ext uri="{FF2B5EF4-FFF2-40B4-BE49-F238E27FC236}">
                <a16:creationId xmlns:a16="http://schemas.microsoft.com/office/drawing/2014/main" id="{2FA77E99-930E-4BF8-AD23-D122D2721F0B}"/>
              </a:ext>
            </a:extLst>
          </p:cNvPr>
          <p:cNvSpPr>
            <a:spLocks noGrp="1"/>
          </p:cNvSpPr>
          <p:nvPr>
            <p:ph type="pic" sz="quarter" idx="16"/>
          </p:nvPr>
        </p:nvSpPr>
        <p:spPr/>
      </p:sp>
      <p:sp>
        <p:nvSpPr>
          <p:cNvPr id="29" name="Picture Placeholder 28">
            <a:extLst>
              <a:ext uri="{FF2B5EF4-FFF2-40B4-BE49-F238E27FC236}">
                <a16:creationId xmlns:a16="http://schemas.microsoft.com/office/drawing/2014/main" id="{09768B6F-72F5-4334-94C4-24442370BA50}"/>
              </a:ext>
            </a:extLst>
          </p:cNvPr>
          <p:cNvSpPr>
            <a:spLocks noGrp="1"/>
          </p:cNvSpPr>
          <p:nvPr>
            <p:ph type="pic" sz="quarter" idx="17"/>
          </p:nvPr>
        </p:nvSpPr>
        <p:spPr/>
      </p:sp>
      <p:sp>
        <p:nvSpPr>
          <p:cNvPr id="28" name="Fußzeilenplatzhalter 27">
            <a:extLst>
              <a:ext uri="{FF2B5EF4-FFF2-40B4-BE49-F238E27FC236}">
                <a16:creationId xmlns:a16="http://schemas.microsoft.com/office/drawing/2014/main" id="{A14D6A10-FCBD-43C4-9B24-CD6428E5EA65}"/>
              </a:ext>
            </a:extLst>
          </p:cNvPr>
          <p:cNvSpPr>
            <a:spLocks noGrp="1"/>
          </p:cNvSpPr>
          <p:nvPr>
            <p:ph type="ftr" sz="quarter" idx="27"/>
          </p:nvPr>
        </p:nvSpPr>
        <p:spPr>
          <a:xfrm>
            <a:off x="8791074" y="6352598"/>
            <a:ext cx="3245350" cy="365125"/>
          </a:xfrm>
        </p:spPr>
        <p:txBody>
          <a:bodyPr/>
          <a:lstStyle/>
          <a:p>
            <a:r>
              <a:rPr lang="de-DE"/>
              <a:t>Albrecht Schmidt &amp; Sven Mayer</a:t>
            </a:r>
            <a:endParaRPr lang="de-DE" dirty="0"/>
          </a:p>
        </p:txBody>
      </p:sp>
      <p:sp>
        <p:nvSpPr>
          <p:cNvPr id="12" name="Foliennummernplatzhalter 11">
            <a:extLst>
              <a:ext uri="{FF2B5EF4-FFF2-40B4-BE49-F238E27FC236}">
                <a16:creationId xmlns:a16="http://schemas.microsoft.com/office/drawing/2014/main" id="{949606A8-74C1-4D5C-9083-2C32D4B3A7A7}"/>
              </a:ext>
            </a:extLst>
          </p:cNvPr>
          <p:cNvSpPr>
            <a:spLocks noGrp="1"/>
          </p:cNvSpPr>
          <p:nvPr>
            <p:ph type="sldNum" sz="quarter" idx="28"/>
          </p:nvPr>
        </p:nvSpPr>
        <p:spPr>
          <a:xfrm>
            <a:off x="7686675" y="6359905"/>
            <a:ext cx="783138" cy="365125"/>
          </a:xfrm>
        </p:spPr>
        <p:txBody>
          <a:bodyPr/>
          <a:lstStyle/>
          <a:p>
            <a:fld id="{002E4239-9C90-407D-B00F-DCBF08F5A841}" type="slidenum">
              <a:rPr lang="en-US" smtClean="0"/>
              <a:pPr/>
              <a:t>1</a:t>
            </a:fld>
            <a:endParaRPr lang="en-US"/>
          </a:p>
        </p:txBody>
      </p:sp>
      <p:sp>
        <p:nvSpPr>
          <p:cNvPr id="31" name="Picture Placeholder 30">
            <a:extLst>
              <a:ext uri="{FF2B5EF4-FFF2-40B4-BE49-F238E27FC236}">
                <a16:creationId xmlns:a16="http://schemas.microsoft.com/office/drawing/2014/main" id="{C2D478FC-73A2-4952-A3FE-4CD8679761A7}"/>
              </a:ext>
            </a:extLst>
          </p:cNvPr>
          <p:cNvSpPr>
            <a:spLocks noGrp="1"/>
          </p:cNvSpPr>
          <p:nvPr>
            <p:ph type="pic" sz="quarter" idx="25"/>
          </p:nvPr>
        </p:nvSpPr>
        <p:spPr/>
      </p:sp>
      <p:pic>
        <p:nvPicPr>
          <p:cNvPr id="17" name="Picture 2">
            <a:extLst>
              <a:ext uri="{FF2B5EF4-FFF2-40B4-BE49-F238E27FC236}">
                <a16:creationId xmlns:a16="http://schemas.microsoft.com/office/drawing/2014/main" id="{FCA28DB7-A5CF-4C19-9875-070FE4F871EB}"/>
              </a:ext>
            </a:extLst>
          </p:cNvPr>
          <p:cNvPicPr>
            <a:picLocks noChangeAspect="1" noChangeArrowheads="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695327" y="6343404"/>
            <a:ext cx="1160554" cy="4061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8" descr="A person sitting at a table using a computer&#10;&#10;Description automatically generated">
            <a:extLst>
              <a:ext uri="{FF2B5EF4-FFF2-40B4-BE49-F238E27FC236}">
                <a16:creationId xmlns:a16="http://schemas.microsoft.com/office/drawing/2014/main" id="{7A09B558-68A2-9147-B26B-0A5F4117F090}"/>
              </a:ext>
            </a:extLst>
          </p:cNvPr>
          <p:cNvPicPr>
            <a:picLocks noGrp="1" noChangeAspect="1"/>
          </p:cNvPicPr>
          <p:nvPr>
            <p:ph type="pic" sz="quarter" idx="13"/>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43604" b="19626"/>
          <a:stretch/>
        </p:blipFill>
        <p:spPr>
          <a:xfrm>
            <a:off x="0" y="1089025"/>
            <a:ext cx="12192000" cy="2879725"/>
          </a:xfrm>
        </p:spPr>
      </p:pic>
      <p:sp>
        <p:nvSpPr>
          <p:cNvPr id="11" name="Picture Placeholder 10">
            <a:extLst>
              <a:ext uri="{FF2B5EF4-FFF2-40B4-BE49-F238E27FC236}">
                <a16:creationId xmlns:a16="http://schemas.microsoft.com/office/drawing/2014/main" id="{9E375F41-E409-EC42-8D10-BA4AD7369D31}"/>
              </a:ext>
            </a:extLst>
          </p:cNvPr>
          <p:cNvSpPr>
            <a:spLocks noGrp="1"/>
          </p:cNvSpPr>
          <p:nvPr>
            <p:ph type="pic" sz="quarter" idx="15"/>
          </p:nvPr>
        </p:nvSpPr>
        <p:spPr/>
      </p:sp>
    </p:spTree>
    <p:extLst>
      <p:ext uri="{BB962C8B-B14F-4D97-AF65-F5344CB8AC3E}">
        <p14:creationId xmlns:p14="http://schemas.microsoft.com/office/powerpoint/2010/main" val="1490774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Overview - NLP</a:t>
            </a:r>
          </a:p>
        </p:txBody>
      </p:sp>
      <p:sp>
        <p:nvSpPr>
          <p:cNvPr id="3" name="Inhaltsplatzhalter 2"/>
          <p:cNvSpPr>
            <a:spLocks noGrp="1"/>
          </p:cNvSpPr>
          <p:nvPr>
            <p:ph idx="1"/>
          </p:nvPr>
        </p:nvSpPr>
        <p:spPr/>
        <p:txBody>
          <a:bodyPr/>
          <a:lstStyle/>
          <a:p>
            <a:r>
              <a:rPr lang="en-US" dirty="0"/>
              <a:t>Definition and Motivation</a:t>
            </a:r>
          </a:p>
          <a:p>
            <a:r>
              <a:rPr lang="en-US" dirty="0"/>
              <a:t>Applications</a:t>
            </a:r>
          </a:p>
          <a:p>
            <a:r>
              <a:rPr lang="en-US" dirty="0"/>
              <a:t>Terms, basic concepts and algorithms</a:t>
            </a:r>
          </a:p>
          <a:p>
            <a:r>
              <a:rPr lang="en-US" dirty="0"/>
              <a:t>Milestones in the history of NLP</a:t>
            </a:r>
          </a:p>
          <a:p>
            <a:r>
              <a:rPr lang="en-US" b="1" dirty="0"/>
              <a:t>Text Analytics </a:t>
            </a:r>
          </a:p>
        </p:txBody>
      </p:sp>
      <p:sp>
        <p:nvSpPr>
          <p:cNvPr id="4" name="Fußzeilenplatzhalter 3"/>
          <p:cNvSpPr>
            <a:spLocks noGrp="1"/>
          </p:cNvSpPr>
          <p:nvPr>
            <p:ph type="ftr" sz="quarter" idx="11"/>
          </p:nvPr>
        </p:nvSpPr>
        <p:spPr/>
        <p:txBody>
          <a:bodyPr/>
          <a:lstStyle/>
          <a:p>
            <a:r>
              <a:rPr lang="en-US"/>
              <a:t>Albrecht Schmidt &amp; Sven Mayer</a:t>
            </a:r>
          </a:p>
        </p:txBody>
      </p:sp>
      <p:sp>
        <p:nvSpPr>
          <p:cNvPr id="5" name="Foliennummernplatzhalter 4"/>
          <p:cNvSpPr>
            <a:spLocks noGrp="1"/>
          </p:cNvSpPr>
          <p:nvPr>
            <p:ph type="sldNum" sz="quarter" idx="12"/>
          </p:nvPr>
        </p:nvSpPr>
        <p:spPr/>
        <p:txBody>
          <a:bodyPr/>
          <a:lstStyle/>
          <a:p>
            <a:fld id="{7B44EF44-587D-4887-8889-18237A826722}" type="slidenum">
              <a:rPr lang="en-US" smtClean="0"/>
              <a:t>10</a:t>
            </a:fld>
            <a:endParaRPr lang="en-US"/>
          </a:p>
        </p:txBody>
      </p:sp>
    </p:spTree>
    <p:extLst>
      <p:ext uri="{BB962C8B-B14F-4D97-AF65-F5344CB8AC3E}">
        <p14:creationId xmlns:p14="http://schemas.microsoft.com/office/powerpoint/2010/main" val="2558466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Text Analytics </a:t>
            </a:r>
          </a:p>
        </p:txBody>
      </p:sp>
      <p:sp>
        <p:nvSpPr>
          <p:cNvPr id="3" name="Inhaltsplatzhalter 2"/>
          <p:cNvSpPr>
            <a:spLocks noGrp="1"/>
          </p:cNvSpPr>
          <p:nvPr>
            <p:ph idx="1"/>
          </p:nvPr>
        </p:nvSpPr>
        <p:spPr/>
        <p:txBody>
          <a:bodyPr>
            <a:normAutofit/>
          </a:bodyPr>
          <a:lstStyle/>
          <a:p>
            <a:r>
              <a:rPr lang="en-US" dirty="0"/>
              <a:t>Text is a key media:</a:t>
            </a:r>
          </a:p>
          <a:p>
            <a:pPr lvl="1"/>
            <a:r>
              <a:rPr lang="en-US" dirty="0"/>
              <a:t>in personal communication (e.g. texting, email)</a:t>
            </a:r>
          </a:p>
          <a:p>
            <a:pPr lvl="1"/>
            <a:r>
              <a:rPr lang="en-US" dirty="0"/>
              <a:t>in communication media (e.g. news, web pages, social media)</a:t>
            </a:r>
          </a:p>
          <a:p>
            <a:pPr lvl="1"/>
            <a:r>
              <a:rPr lang="en-US" dirty="0"/>
              <a:t>for knowledge sharing and acquisition (e.g. books, reports)</a:t>
            </a:r>
          </a:p>
          <a:p>
            <a:pPr lvl="1"/>
            <a:endParaRPr lang="en-US" dirty="0"/>
          </a:p>
          <a:p>
            <a:r>
              <a:rPr lang="en-US" dirty="0"/>
              <a:t>Most user interfaces include texts</a:t>
            </a:r>
          </a:p>
          <a:p>
            <a:r>
              <a:rPr lang="en-US" dirty="0"/>
              <a:t>Text reception (reading, understanding, or skimming) is often a key factor that defines the require time for a (knowledge work) task</a:t>
            </a:r>
          </a:p>
          <a:p>
            <a:r>
              <a:rPr lang="en-US" dirty="0"/>
              <a:t>Big individual differences in text reception (e.g. reading speed, understanding)</a:t>
            </a:r>
          </a:p>
        </p:txBody>
      </p:sp>
      <p:sp>
        <p:nvSpPr>
          <p:cNvPr id="4" name="Fußzeilenplatzhalter 3"/>
          <p:cNvSpPr>
            <a:spLocks noGrp="1"/>
          </p:cNvSpPr>
          <p:nvPr>
            <p:ph type="ftr" sz="quarter" idx="11"/>
          </p:nvPr>
        </p:nvSpPr>
        <p:spPr/>
        <p:txBody>
          <a:bodyPr/>
          <a:lstStyle/>
          <a:p>
            <a:r>
              <a:rPr lang="en-US"/>
              <a:t>Albrecht Schmidt &amp; Sven Mayer</a:t>
            </a:r>
          </a:p>
        </p:txBody>
      </p:sp>
      <p:sp>
        <p:nvSpPr>
          <p:cNvPr id="5" name="Foliennummernplatzhalter 4"/>
          <p:cNvSpPr>
            <a:spLocks noGrp="1"/>
          </p:cNvSpPr>
          <p:nvPr>
            <p:ph type="sldNum" sz="quarter" idx="12"/>
          </p:nvPr>
        </p:nvSpPr>
        <p:spPr/>
        <p:txBody>
          <a:bodyPr/>
          <a:lstStyle/>
          <a:p>
            <a:fld id="{7B44EF44-587D-4887-8889-18237A826722}" type="slidenum">
              <a:rPr lang="en-US" smtClean="0"/>
              <a:t>11</a:t>
            </a:fld>
            <a:endParaRPr lang="en-US"/>
          </a:p>
        </p:txBody>
      </p:sp>
    </p:spTree>
    <p:extLst>
      <p:ext uri="{BB962C8B-B14F-4D97-AF65-F5344CB8AC3E}">
        <p14:creationId xmlns:p14="http://schemas.microsoft.com/office/powerpoint/2010/main" val="2818116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Definitions of text analytics</a:t>
            </a:r>
          </a:p>
        </p:txBody>
      </p:sp>
      <p:sp>
        <p:nvSpPr>
          <p:cNvPr id="3" name="Inhaltsplatzhalter 2"/>
          <p:cNvSpPr>
            <a:spLocks noGrp="1"/>
          </p:cNvSpPr>
          <p:nvPr>
            <p:ph idx="1"/>
          </p:nvPr>
        </p:nvSpPr>
        <p:spPr/>
        <p:txBody>
          <a:bodyPr/>
          <a:lstStyle/>
          <a:p>
            <a:r>
              <a:rPr lang="en-US" dirty="0"/>
              <a:t>Definition of “text data mining”: “as the application of algorithms and methods from the fields machine learning and statistics to texts with the goal of finding useful patterns” [1] </a:t>
            </a:r>
          </a:p>
          <a:p>
            <a:r>
              <a:rPr lang="en-US" i="1" dirty="0"/>
              <a:t>“Text mining</a:t>
            </a:r>
            <a:r>
              <a:rPr lang="en-US" dirty="0"/>
              <a:t> is the process of analyzing collections of textual materials in order to capture key concepts and themes and uncover hidden relationships and trends without requiring that you know the precise words or terms that authors have used to express those concepts.” [2]</a:t>
            </a:r>
          </a:p>
        </p:txBody>
      </p:sp>
      <p:sp>
        <p:nvSpPr>
          <p:cNvPr id="7" name="Fußzeilenplatzhalter 6"/>
          <p:cNvSpPr>
            <a:spLocks noGrp="1"/>
          </p:cNvSpPr>
          <p:nvPr>
            <p:ph type="ftr" sz="quarter" idx="11"/>
          </p:nvPr>
        </p:nvSpPr>
        <p:spPr/>
        <p:txBody>
          <a:bodyPr/>
          <a:lstStyle/>
          <a:p>
            <a:r>
              <a:rPr lang="en-US"/>
              <a:t>Albrecht Schmidt &amp; Sven Mayer</a:t>
            </a:r>
          </a:p>
        </p:txBody>
      </p:sp>
      <p:sp>
        <p:nvSpPr>
          <p:cNvPr id="8" name="Foliennummernplatzhalter 7"/>
          <p:cNvSpPr>
            <a:spLocks noGrp="1"/>
          </p:cNvSpPr>
          <p:nvPr>
            <p:ph type="sldNum" sz="quarter" idx="12"/>
          </p:nvPr>
        </p:nvSpPr>
        <p:spPr/>
        <p:txBody>
          <a:bodyPr/>
          <a:lstStyle/>
          <a:p>
            <a:fld id="{7B44EF44-587D-4887-8889-18237A826722}" type="slidenum">
              <a:rPr lang="en-US" smtClean="0"/>
              <a:t>12</a:t>
            </a:fld>
            <a:endParaRPr lang="en-US"/>
          </a:p>
        </p:txBody>
      </p:sp>
      <p:sp>
        <p:nvSpPr>
          <p:cNvPr id="6" name="Rechteck 5"/>
          <p:cNvSpPr/>
          <p:nvPr/>
        </p:nvSpPr>
        <p:spPr>
          <a:xfrm>
            <a:off x="326524" y="5747888"/>
            <a:ext cx="8464550" cy="415498"/>
          </a:xfrm>
          <a:prstGeom prst="rect">
            <a:avLst/>
          </a:prstGeom>
        </p:spPr>
        <p:txBody>
          <a:bodyPr wrap="square">
            <a:spAutoFit/>
          </a:bodyPr>
          <a:lstStyle/>
          <a:p>
            <a:r>
              <a:rPr lang="en-US" sz="1050" b="0" i="0" dirty="0">
                <a:solidFill>
                  <a:srgbClr val="222222"/>
                </a:solidFill>
                <a:effectLst/>
                <a:latin typeface="Arial" panose="020B0604020202020204" pitchFamily="34" charset="0"/>
              </a:rPr>
              <a:t>[1] </a:t>
            </a:r>
            <a:r>
              <a:rPr lang="en-US" sz="1050" b="0" i="0" dirty="0" err="1">
                <a:solidFill>
                  <a:srgbClr val="222222"/>
                </a:solidFill>
                <a:effectLst/>
                <a:latin typeface="Arial" panose="020B0604020202020204" pitchFamily="34" charset="0"/>
              </a:rPr>
              <a:t>Hotho</a:t>
            </a:r>
            <a:r>
              <a:rPr lang="en-US" sz="1050" b="0" i="0" dirty="0">
                <a:solidFill>
                  <a:srgbClr val="222222"/>
                </a:solidFill>
                <a:effectLst/>
                <a:latin typeface="Arial" panose="020B0604020202020204" pitchFamily="34" charset="0"/>
              </a:rPr>
              <a:t>, Andreas, Andreas </a:t>
            </a:r>
            <a:r>
              <a:rPr lang="en-US" sz="1050" b="0" i="0" dirty="0" err="1">
                <a:solidFill>
                  <a:srgbClr val="222222"/>
                </a:solidFill>
                <a:effectLst/>
                <a:latin typeface="Arial" panose="020B0604020202020204" pitchFamily="34" charset="0"/>
              </a:rPr>
              <a:t>Nürnberger</a:t>
            </a:r>
            <a:r>
              <a:rPr lang="en-US" sz="1050" b="0" i="0" dirty="0">
                <a:solidFill>
                  <a:srgbClr val="222222"/>
                </a:solidFill>
                <a:effectLst/>
                <a:latin typeface="Arial" panose="020B0604020202020204" pitchFamily="34" charset="0"/>
              </a:rPr>
              <a:t>, and Gerhard </a:t>
            </a:r>
            <a:r>
              <a:rPr lang="en-US" sz="1050" b="0" i="0" dirty="0" err="1">
                <a:solidFill>
                  <a:srgbClr val="222222"/>
                </a:solidFill>
                <a:effectLst/>
                <a:latin typeface="Arial" panose="020B0604020202020204" pitchFamily="34" charset="0"/>
              </a:rPr>
              <a:t>Paaß</a:t>
            </a:r>
            <a:r>
              <a:rPr lang="en-US" sz="1050" b="0" i="0" dirty="0">
                <a:solidFill>
                  <a:srgbClr val="222222"/>
                </a:solidFill>
                <a:effectLst/>
                <a:latin typeface="Arial" panose="020B0604020202020204" pitchFamily="34" charset="0"/>
              </a:rPr>
              <a:t>. "A brief survey of text mining." </a:t>
            </a:r>
            <a:r>
              <a:rPr lang="en-US" sz="1050" b="0" i="1" dirty="0" err="1">
                <a:solidFill>
                  <a:srgbClr val="222222"/>
                </a:solidFill>
                <a:effectLst/>
                <a:latin typeface="Arial" panose="020B0604020202020204" pitchFamily="34" charset="0"/>
              </a:rPr>
              <a:t>Ldv</a:t>
            </a:r>
            <a:r>
              <a:rPr lang="en-US" sz="1050" b="0" i="1" dirty="0">
                <a:solidFill>
                  <a:srgbClr val="222222"/>
                </a:solidFill>
                <a:effectLst/>
                <a:latin typeface="Arial" panose="020B0604020202020204" pitchFamily="34" charset="0"/>
              </a:rPr>
              <a:t> Forum</a:t>
            </a:r>
            <a:r>
              <a:rPr lang="en-US" sz="1050" b="0" i="0" dirty="0">
                <a:solidFill>
                  <a:srgbClr val="222222"/>
                </a:solidFill>
                <a:effectLst/>
                <a:latin typeface="Arial" panose="020B0604020202020204" pitchFamily="34" charset="0"/>
              </a:rPr>
              <a:t>. Vol. 20. No. 1. 2005.</a:t>
            </a:r>
          </a:p>
          <a:p>
            <a:r>
              <a:rPr lang="en-US" sz="1050" dirty="0">
                <a:solidFill>
                  <a:srgbClr val="222222"/>
                </a:solidFill>
                <a:latin typeface="Arial" panose="020B0604020202020204" pitchFamily="34" charset="0"/>
              </a:rPr>
              <a:t>[2] https://www.ibm.com/support/knowledgecenter/en/SS3RA7_17.1.0/ta_guide_ddita/textmining/shared_entities/tm_intro_tm_defined.html</a:t>
            </a:r>
            <a:endParaRPr lang="en-US" sz="1050" dirty="0"/>
          </a:p>
        </p:txBody>
      </p:sp>
    </p:spTree>
    <p:extLst>
      <p:ext uri="{BB962C8B-B14F-4D97-AF65-F5344CB8AC3E}">
        <p14:creationId xmlns:p14="http://schemas.microsoft.com/office/powerpoint/2010/main" val="4165738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Text analytics – Why and Where?</a:t>
            </a:r>
            <a:br>
              <a:rPr lang="en-US" dirty="0"/>
            </a:br>
            <a:endParaRPr lang="en-US" dirty="0"/>
          </a:p>
        </p:txBody>
      </p:sp>
      <p:sp>
        <p:nvSpPr>
          <p:cNvPr id="8" name="Textplatzhalter 7"/>
          <p:cNvSpPr>
            <a:spLocks noGrp="1"/>
          </p:cNvSpPr>
          <p:nvPr>
            <p:ph idx="1"/>
          </p:nvPr>
        </p:nvSpPr>
        <p:spPr/>
        <p:txBody>
          <a:bodyPr>
            <a:normAutofit fontScale="77500" lnSpcReduction="20000"/>
          </a:bodyPr>
          <a:lstStyle/>
          <a:p>
            <a:r>
              <a:rPr lang="en-US" dirty="0"/>
              <a:t>Answering questions like</a:t>
            </a:r>
          </a:p>
          <a:p>
            <a:pPr lvl="1"/>
            <a:r>
              <a:rPr lang="en-US" dirty="0"/>
              <a:t>What is this text about?</a:t>
            </a:r>
          </a:p>
          <a:p>
            <a:pPr lvl="1"/>
            <a:r>
              <a:rPr lang="en-US" dirty="0"/>
              <a:t>What did the person communicate?</a:t>
            </a:r>
          </a:p>
          <a:p>
            <a:pPr lvl="1"/>
            <a:r>
              <a:rPr lang="en-US" dirty="0"/>
              <a:t>What is the key information in this document?</a:t>
            </a:r>
          </a:p>
          <a:p>
            <a:pPr lvl="1"/>
            <a:r>
              <a:rPr lang="en-US" dirty="0"/>
              <a:t>What feelings are communicated?</a:t>
            </a:r>
          </a:p>
          <a:p>
            <a:pPr lvl="1"/>
            <a:r>
              <a:rPr lang="en-US" dirty="0"/>
              <a:t>Who is saying something?</a:t>
            </a:r>
          </a:p>
          <a:p>
            <a:pPr lvl="1"/>
            <a:r>
              <a:rPr lang="en-US" dirty="0"/>
              <a:t>Is this different from what was said before?</a:t>
            </a:r>
          </a:p>
          <a:p>
            <a:pPr lvl="1"/>
            <a:endParaRPr lang="en-US" dirty="0"/>
          </a:p>
          <a:p>
            <a:r>
              <a:rPr lang="en-US" dirty="0"/>
              <a:t>Application areas</a:t>
            </a:r>
          </a:p>
          <a:p>
            <a:pPr lvl="1"/>
            <a:r>
              <a:rPr lang="en-US" dirty="0"/>
              <a:t>Social media analytics, e.g. twitter</a:t>
            </a:r>
          </a:p>
          <a:p>
            <a:pPr lvl="1"/>
            <a:r>
              <a:rPr lang="en-US" dirty="0"/>
              <a:t>Communication and reading interfaces</a:t>
            </a:r>
          </a:p>
          <a:p>
            <a:pPr lvl="1"/>
            <a:r>
              <a:rPr lang="en-US" dirty="0"/>
              <a:t>Customer reviews and feedback</a:t>
            </a:r>
          </a:p>
          <a:p>
            <a:pPr lvl="1"/>
            <a:r>
              <a:rPr lang="en-US" dirty="0"/>
              <a:t>Chat bots</a:t>
            </a:r>
          </a:p>
          <a:p>
            <a:pPr lvl="1"/>
            <a:r>
              <a:rPr lang="en-US" dirty="0"/>
              <a:t>Forensics</a:t>
            </a:r>
          </a:p>
          <a:p>
            <a:endParaRPr lang="de-DE" dirty="0"/>
          </a:p>
        </p:txBody>
      </p:sp>
      <p:sp>
        <p:nvSpPr>
          <p:cNvPr id="6" name="Fußzeilenplatzhalter 5"/>
          <p:cNvSpPr>
            <a:spLocks noGrp="1"/>
          </p:cNvSpPr>
          <p:nvPr>
            <p:ph type="ftr" sz="quarter" idx="11"/>
          </p:nvPr>
        </p:nvSpPr>
        <p:spPr/>
        <p:txBody>
          <a:bodyPr/>
          <a:lstStyle/>
          <a:p>
            <a:r>
              <a:rPr lang="en-US"/>
              <a:t>Albrecht Schmidt &amp; Sven Mayer</a:t>
            </a:r>
          </a:p>
        </p:txBody>
      </p:sp>
      <p:sp>
        <p:nvSpPr>
          <p:cNvPr id="7" name="Foliennummernplatzhalter 6"/>
          <p:cNvSpPr>
            <a:spLocks noGrp="1"/>
          </p:cNvSpPr>
          <p:nvPr>
            <p:ph type="sldNum" sz="quarter" idx="12"/>
          </p:nvPr>
        </p:nvSpPr>
        <p:spPr/>
        <p:txBody>
          <a:bodyPr/>
          <a:lstStyle/>
          <a:p>
            <a:fld id="{7B44EF44-587D-4887-8889-18237A826722}" type="slidenum">
              <a:rPr lang="en-US" smtClean="0"/>
              <a:t>13</a:t>
            </a:fld>
            <a:endParaRPr lang="en-US"/>
          </a:p>
        </p:txBody>
      </p:sp>
      <p:pic>
        <p:nvPicPr>
          <p:cNvPr id="4" name="Grafik 3"/>
          <p:cNvPicPr>
            <a:picLocks noChangeAspect="1"/>
          </p:cNvPicPr>
          <p:nvPr/>
        </p:nvPicPr>
        <p:blipFill>
          <a:blip r:embed="rId3"/>
          <a:stretch>
            <a:fillRect/>
          </a:stretch>
        </p:blipFill>
        <p:spPr>
          <a:xfrm>
            <a:off x="5695350" y="960444"/>
            <a:ext cx="3602257" cy="4621998"/>
          </a:xfrm>
          <a:prstGeom prst="rect">
            <a:avLst/>
          </a:prstGeom>
          <a:ln>
            <a:noFill/>
          </a:ln>
          <a:effectLst>
            <a:outerShdw blurRad="292100" dist="139700" dir="2700000" algn="tl" rotWithShape="0">
              <a:srgbClr val="333333">
                <a:alpha val="65000"/>
              </a:srgbClr>
            </a:outerShdw>
          </a:effectLst>
        </p:spPr>
      </p:pic>
      <p:sp>
        <p:nvSpPr>
          <p:cNvPr id="5" name="Rechteck 4"/>
          <p:cNvSpPr/>
          <p:nvPr/>
        </p:nvSpPr>
        <p:spPr>
          <a:xfrm>
            <a:off x="5732341" y="5582442"/>
            <a:ext cx="3528274" cy="276999"/>
          </a:xfrm>
          <a:prstGeom prst="rect">
            <a:avLst/>
          </a:prstGeom>
        </p:spPr>
        <p:txBody>
          <a:bodyPr wrap="none">
            <a:spAutoFit/>
          </a:bodyPr>
          <a:lstStyle/>
          <a:p>
            <a:r>
              <a:rPr lang="en-US" sz="1200" dirty="0"/>
              <a:t>http://ijiet.com/wp-content/uploads/2015/04/17.pdf</a:t>
            </a:r>
          </a:p>
        </p:txBody>
      </p:sp>
    </p:spTree>
    <p:extLst>
      <p:ext uri="{BB962C8B-B14F-4D97-AF65-F5344CB8AC3E}">
        <p14:creationId xmlns:p14="http://schemas.microsoft.com/office/powerpoint/2010/main" val="270489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dirty="0"/>
          </a:p>
        </p:txBody>
      </p:sp>
      <p:sp>
        <p:nvSpPr>
          <p:cNvPr id="4" name="Fußzeilenplatzhalter 3"/>
          <p:cNvSpPr>
            <a:spLocks noGrp="1"/>
          </p:cNvSpPr>
          <p:nvPr>
            <p:ph type="ftr" sz="quarter" idx="11"/>
          </p:nvPr>
        </p:nvSpPr>
        <p:spPr/>
        <p:txBody>
          <a:bodyPr/>
          <a:lstStyle/>
          <a:p>
            <a:r>
              <a:rPr lang="en-US"/>
              <a:t>Albrecht Schmidt &amp; Sven Mayer</a:t>
            </a:r>
          </a:p>
        </p:txBody>
      </p:sp>
      <p:sp>
        <p:nvSpPr>
          <p:cNvPr id="5" name="Foliennummernplatzhalter 4"/>
          <p:cNvSpPr>
            <a:spLocks noGrp="1"/>
          </p:cNvSpPr>
          <p:nvPr>
            <p:ph type="sldNum" sz="quarter" idx="12"/>
          </p:nvPr>
        </p:nvSpPr>
        <p:spPr/>
        <p:txBody>
          <a:bodyPr/>
          <a:lstStyle/>
          <a:p>
            <a:fld id="{7B44EF44-587D-4887-8889-18237A826722}" type="slidenum">
              <a:rPr lang="en-US" smtClean="0"/>
              <a:t>14</a:t>
            </a:fld>
            <a:endParaRPr lang="en-US"/>
          </a:p>
        </p:txBody>
      </p:sp>
      <p:pic>
        <p:nvPicPr>
          <p:cNvPr id="6" name="Grafik 5"/>
          <p:cNvPicPr>
            <a:picLocks noChangeAspect="1"/>
          </p:cNvPicPr>
          <p:nvPr/>
        </p:nvPicPr>
        <p:blipFill>
          <a:blip r:embed="rId3"/>
          <a:stretch>
            <a:fillRect/>
          </a:stretch>
        </p:blipFill>
        <p:spPr>
          <a:xfrm>
            <a:off x="89641" y="0"/>
            <a:ext cx="9009909" cy="4721720"/>
          </a:xfrm>
          <a:prstGeom prst="rect">
            <a:avLst/>
          </a:prstGeom>
        </p:spPr>
      </p:pic>
      <p:sp>
        <p:nvSpPr>
          <p:cNvPr id="7" name="Rechteck 6"/>
          <p:cNvSpPr/>
          <p:nvPr/>
        </p:nvSpPr>
        <p:spPr>
          <a:xfrm>
            <a:off x="134642" y="4855625"/>
            <a:ext cx="3891258" cy="369332"/>
          </a:xfrm>
          <a:prstGeom prst="rect">
            <a:avLst/>
          </a:prstGeom>
        </p:spPr>
        <p:txBody>
          <a:bodyPr wrap="none">
            <a:spAutoFit/>
          </a:bodyPr>
          <a:lstStyle/>
          <a:p>
            <a:r>
              <a:rPr lang="de-DE" dirty="0">
                <a:hlinkClick r:id="rId4"/>
              </a:rPr>
              <a:t>https://app.readable.com/text/gender/</a:t>
            </a:r>
            <a:endParaRPr lang="de-DE" dirty="0"/>
          </a:p>
        </p:txBody>
      </p:sp>
      <p:sp>
        <p:nvSpPr>
          <p:cNvPr id="8" name="Rechteck 7"/>
          <p:cNvSpPr/>
          <p:nvPr/>
        </p:nvSpPr>
        <p:spPr>
          <a:xfrm>
            <a:off x="132821" y="5358862"/>
            <a:ext cx="5275996" cy="369332"/>
          </a:xfrm>
          <a:prstGeom prst="rect">
            <a:avLst/>
          </a:prstGeom>
        </p:spPr>
        <p:txBody>
          <a:bodyPr wrap="none">
            <a:spAutoFit/>
          </a:bodyPr>
          <a:lstStyle/>
          <a:p>
            <a:r>
              <a:rPr lang="de-DE" dirty="0">
                <a:hlinkClick r:id="rId5"/>
              </a:rPr>
              <a:t>http://www.hackerfactor.com/GenderGuesser.php</a:t>
            </a:r>
            <a:r>
              <a:rPr lang="de-DE" dirty="0"/>
              <a:t> </a:t>
            </a:r>
          </a:p>
        </p:txBody>
      </p:sp>
    </p:spTree>
    <p:extLst>
      <p:ext uri="{BB962C8B-B14F-4D97-AF65-F5344CB8AC3E}">
        <p14:creationId xmlns:p14="http://schemas.microsoft.com/office/powerpoint/2010/main" val="3610954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r>
              <a:rPr lang="de-DE" dirty="0"/>
              <a:t> </a:t>
            </a:r>
          </a:p>
        </p:txBody>
      </p:sp>
      <p:sp>
        <p:nvSpPr>
          <p:cNvPr id="4" name="Fußzeilenplatzhalter 3"/>
          <p:cNvSpPr>
            <a:spLocks noGrp="1"/>
          </p:cNvSpPr>
          <p:nvPr>
            <p:ph type="ftr" sz="quarter" idx="11"/>
          </p:nvPr>
        </p:nvSpPr>
        <p:spPr/>
        <p:txBody>
          <a:bodyPr/>
          <a:lstStyle/>
          <a:p>
            <a:r>
              <a:rPr lang="en-US"/>
              <a:t>Albrecht Schmidt &amp; Sven Mayer</a:t>
            </a:r>
          </a:p>
        </p:txBody>
      </p:sp>
      <p:sp>
        <p:nvSpPr>
          <p:cNvPr id="5" name="Foliennummernplatzhalter 4"/>
          <p:cNvSpPr>
            <a:spLocks noGrp="1"/>
          </p:cNvSpPr>
          <p:nvPr>
            <p:ph type="sldNum" sz="quarter" idx="12"/>
          </p:nvPr>
        </p:nvSpPr>
        <p:spPr/>
        <p:txBody>
          <a:bodyPr/>
          <a:lstStyle/>
          <a:p>
            <a:fld id="{7B44EF44-587D-4887-8889-18237A826722}" type="slidenum">
              <a:rPr lang="en-US" smtClean="0"/>
              <a:t>15</a:t>
            </a:fld>
            <a:endParaRPr lang="en-US"/>
          </a:p>
        </p:txBody>
      </p:sp>
      <p:pic>
        <p:nvPicPr>
          <p:cNvPr id="6" name="Grafik 5"/>
          <p:cNvPicPr>
            <a:picLocks noChangeAspect="1"/>
          </p:cNvPicPr>
          <p:nvPr/>
        </p:nvPicPr>
        <p:blipFill>
          <a:blip r:embed="rId3"/>
          <a:stretch>
            <a:fillRect/>
          </a:stretch>
        </p:blipFill>
        <p:spPr>
          <a:xfrm>
            <a:off x="89641" y="0"/>
            <a:ext cx="9009909" cy="4721720"/>
          </a:xfrm>
          <a:prstGeom prst="rect">
            <a:avLst/>
          </a:prstGeom>
        </p:spPr>
      </p:pic>
      <p:sp>
        <p:nvSpPr>
          <p:cNvPr id="7" name="Rechteck 6"/>
          <p:cNvSpPr/>
          <p:nvPr/>
        </p:nvSpPr>
        <p:spPr>
          <a:xfrm>
            <a:off x="89641" y="5875290"/>
            <a:ext cx="3891258" cy="369332"/>
          </a:xfrm>
          <a:prstGeom prst="rect">
            <a:avLst/>
          </a:prstGeom>
        </p:spPr>
        <p:txBody>
          <a:bodyPr wrap="none">
            <a:spAutoFit/>
          </a:bodyPr>
          <a:lstStyle/>
          <a:p>
            <a:r>
              <a:rPr lang="de-DE" dirty="0">
                <a:hlinkClick r:id="rId4"/>
              </a:rPr>
              <a:t>https://app.readable.com/text/gender/</a:t>
            </a:r>
            <a:endParaRPr lang="de-DE" dirty="0"/>
          </a:p>
        </p:txBody>
      </p:sp>
      <p:pic>
        <p:nvPicPr>
          <p:cNvPr id="8" name="Grafik 7"/>
          <p:cNvPicPr>
            <a:picLocks noChangeAspect="1"/>
          </p:cNvPicPr>
          <p:nvPr/>
        </p:nvPicPr>
        <p:blipFill>
          <a:blip r:embed="rId5"/>
          <a:stretch>
            <a:fillRect/>
          </a:stretch>
        </p:blipFill>
        <p:spPr>
          <a:xfrm>
            <a:off x="2851193" y="-12795"/>
            <a:ext cx="4695796" cy="5463036"/>
          </a:xfrm>
          <a:prstGeom prst="rect">
            <a:avLst/>
          </a:prstGeom>
          <a:ln>
            <a:noFill/>
          </a:ln>
          <a:effectLst>
            <a:outerShdw blurRad="292100" dist="139700" dir="2700000" algn="tl" rotWithShape="0">
              <a:srgbClr val="333333">
                <a:alpha val="65000"/>
              </a:srgbClr>
            </a:outerShdw>
          </a:effectLst>
        </p:spPr>
      </p:pic>
      <p:sp>
        <p:nvSpPr>
          <p:cNvPr id="9" name="Rechteck 8"/>
          <p:cNvSpPr/>
          <p:nvPr/>
        </p:nvSpPr>
        <p:spPr>
          <a:xfrm>
            <a:off x="4146550" y="5565525"/>
            <a:ext cx="6096000" cy="261610"/>
          </a:xfrm>
          <a:prstGeom prst="rect">
            <a:avLst/>
          </a:prstGeom>
        </p:spPr>
        <p:txBody>
          <a:bodyPr>
            <a:spAutoFit/>
          </a:bodyPr>
          <a:lstStyle/>
          <a:p>
            <a:r>
              <a:rPr lang="de-DE" sz="1100" dirty="0">
                <a:hlinkClick r:id="rId6"/>
              </a:rPr>
              <a:t>https://www.nature.com/news/2003/030714/full/news030714-13.html</a:t>
            </a:r>
            <a:r>
              <a:rPr lang="de-DE" sz="1100" dirty="0"/>
              <a:t> </a:t>
            </a:r>
          </a:p>
        </p:txBody>
      </p:sp>
    </p:spTree>
    <p:extLst>
      <p:ext uri="{BB962C8B-B14F-4D97-AF65-F5344CB8AC3E}">
        <p14:creationId xmlns:p14="http://schemas.microsoft.com/office/powerpoint/2010/main" val="1853822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34074" y="30789"/>
            <a:ext cx="4010025" cy="1325563"/>
          </a:xfrm>
        </p:spPr>
        <p:txBody>
          <a:bodyPr/>
          <a:lstStyle/>
          <a:p>
            <a:r>
              <a:rPr lang="de-DE" dirty="0" err="1"/>
              <a:t>Discussion</a:t>
            </a:r>
            <a:endParaRPr lang="de-DE" dirty="0"/>
          </a:p>
        </p:txBody>
      </p:sp>
      <p:sp>
        <p:nvSpPr>
          <p:cNvPr id="3" name="Inhaltsplatzhalter 2"/>
          <p:cNvSpPr>
            <a:spLocks noGrp="1"/>
          </p:cNvSpPr>
          <p:nvPr>
            <p:ph idx="1"/>
          </p:nvPr>
        </p:nvSpPr>
        <p:spPr/>
        <p:txBody>
          <a:bodyPr/>
          <a:lstStyle/>
          <a:p>
            <a:endParaRPr lang="de-DE"/>
          </a:p>
        </p:txBody>
      </p:sp>
      <p:sp>
        <p:nvSpPr>
          <p:cNvPr id="4" name="Fußzeilenplatzhalter 3"/>
          <p:cNvSpPr>
            <a:spLocks noGrp="1"/>
          </p:cNvSpPr>
          <p:nvPr>
            <p:ph type="ftr" sz="quarter" idx="11"/>
          </p:nvPr>
        </p:nvSpPr>
        <p:spPr/>
        <p:txBody>
          <a:bodyPr/>
          <a:lstStyle/>
          <a:p>
            <a:r>
              <a:rPr lang="en-US"/>
              <a:t>Albrecht Schmidt &amp; Sven Mayer</a:t>
            </a:r>
          </a:p>
        </p:txBody>
      </p:sp>
      <p:sp>
        <p:nvSpPr>
          <p:cNvPr id="5" name="Foliennummernplatzhalter 4"/>
          <p:cNvSpPr>
            <a:spLocks noGrp="1"/>
          </p:cNvSpPr>
          <p:nvPr>
            <p:ph type="sldNum" sz="quarter" idx="12"/>
          </p:nvPr>
        </p:nvSpPr>
        <p:spPr/>
        <p:txBody>
          <a:bodyPr/>
          <a:lstStyle/>
          <a:p>
            <a:fld id="{7B44EF44-587D-4887-8889-18237A826722}" type="slidenum">
              <a:rPr lang="en-US" smtClean="0"/>
              <a:t>16</a:t>
            </a:fld>
            <a:endParaRPr lang="en-US"/>
          </a:p>
        </p:txBody>
      </p:sp>
      <p:pic>
        <p:nvPicPr>
          <p:cNvPr id="6" name="Grafik 5"/>
          <p:cNvPicPr>
            <a:picLocks noChangeAspect="1"/>
          </p:cNvPicPr>
          <p:nvPr/>
        </p:nvPicPr>
        <p:blipFill>
          <a:blip r:embed="rId3"/>
          <a:stretch>
            <a:fillRect/>
          </a:stretch>
        </p:blipFill>
        <p:spPr>
          <a:xfrm>
            <a:off x="300831" y="77256"/>
            <a:ext cx="5202490" cy="5548843"/>
          </a:xfrm>
          <a:prstGeom prst="rect">
            <a:avLst/>
          </a:prstGeom>
          <a:ln>
            <a:noFill/>
          </a:ln>
          <a:effectLst>
            <a:outerShdw blurRad="292100" dist="139700" dir="2700000" algn="tl" rotWithShape="0">
              <a:srgbClr val="333333">
                <a:alpha val="65000"/>
              </a:srgbClr>
            </a:outerShdw>
          </a:effectLst>
        </p:spPr>
      </p:pic>
      <p:sp>
        <p:nvSpPr>
          <p:cNvPr id="7" name="Rechteck 6"/>
          <p:cNvSpPr/>
          <p:nvPr/>
        </p:nvSpPr>
        <p:spPr>
          <a:xfrm>
            <a:off x="300831" y="5782956"/>
            <a:ext cx="6096000" cy="307777"/>
          </a:xfrm>
          <a:prstGeom prst="rect">
            <a:avLst/>
          </a:prstGeom>
        </p:spPr>
        <p:txBody>
          <a:bodyPr>
            <a:spAutoFit/>
          </a:bodyPr>
          <a:lstStyle/>
          <a:p>
            <a:r>
              <a:rPr lang="de-DE" sz="1400" dirty="0">
                <a:hlinkClick r:id="rId4"/>
              </a:rPr>
              <a:t>https://webis.de/downloads/publications/papers/stein_2013g.pdf</a:t>
            </a:r>
            <a:endParaRPr lang="de-DE" sz="1400" dirty="0"/>
          </a:p>
        </p:txBody>
      </p:sp>
      <p:sp>
        <p:nvSpPr>
          <p:cNvPr id="8" name="Rechteck 7"/>
          <p:cNvSpPr/>
          <p:nvPr/>
        </p:nvSpPr>
        <p:spPr>
          <a:xfrm>
            <a:off x="5722350" y="3946607"/>
            <a:ext cx="2747463" cy="1600438"/>
          </a:xfrm>
          <a:prstGeom prst="rect">
            <a:avLst/>
          </a:prstGeom>
        </p:spPr>
        <p:txBody>
          <a:bodyPr wrap="square">
            <a:spAutoFit/>
          </a:bodyPr>
          <a:lstStyle/>
          <a:p>
            <a:r>
              <a:rPr lang="de-DE" sz="1400" dirty="0" err="1">
                <a:solidFill>
                  <a:srgbClr val="222222"/>
                </a:solidFill>
                <a:latin typeface="Arial" panose="020B0604020202020204" pitchFamily="34" charset="0"/>
              </a:rPr>
              <a:t>Gollub</a:t>
            </a:r>
            <a:r>
              <a:rPr lang="de-DE" sz="1400" dirty="0">
                <a:solidFill>
                  <a:srgbClr val="222222"/>
                </a:solidFill>
                <a:latin typeface="Arial" panose="020B0604020202020204" pitchFamily="34" charset="0"/>
              </a:rPr>
              <a:t>, Tim, et al. "</a:t>
            </a:r>
            <a:r>
              <a:rPr lang="de-DE" sz="1400" dirty="0" err="1">
                <a:solidFill>
                  <a:srgbClr val="222222"/>
                </a:solidFill>
                <a:latin typeface="Arial" panose="020B0604020202020204" pitchFamily="34" charset="0"/>
              </a:rPr>
              <a:t>Recent</a:t>
            </a:r>
            <a:r>
              <a:rPr lang="de-DE" sz="1400" dirty="0">
                <a:solidFill>
                  <a:srgbClr val="222222"/>
                </a:solidFill>
                <a:latin typeface="Arial" panose="020B0604020202020204" pitchFamily="34" charset="0"/>
              </a:rPr>
              <a:t> </a:t>
            </a:r>
            <a:r>
              <a:rPr lang="de-DE" sz="1400" dirty="0" err="1">
                <a:solidFill>
                  <a:srgbClr val="222222"/>
                </a:solidFill>
                <a:latin typeface="Arial" panose="020B0604020202020204" pitchFamily="34" charset="0"/>
              </a:rPr>
              <a:t>trends</a:t>
            </a:r>
            <a:r>
              <a:rPr lang="de-DE" sz="1400" dirty="0">
                <a:solidFill>
                  <a:srgbClr val="222222"/>
                </a:solidFill>
                <a:latin typeface="Arial" panose="020B0604020202020204" pitchFamily="34" charset="0"/>
              </a:rPr>
              <a:t> in digital </a:t>
            </a:r>
            <a:r>
              <a:rPr lang="de-DE" sz="1400" dirty="0" err="1">
                <a:solidFill>
                  <a:srgbClr val="222222"/>
                </a:solidFill>
                <a:latin typeface="Arial" panose="020B0604020202020204" pitchFamily="34" charset="0"/>
              </a:rPr>
              <a:t>text</a:t>
            </a:r>
            <a:r>
              <a:rPr lang="de-DE" sz="1400" dirty="0">
                <a:solidFill>
                  <a:srgbClr val="222222"/>
                </a:solidFill>
                <a:latin typeface="Arial" panose="020B0604020202020204" pitchFamily="34" charset="0"/>
              </a:rPr>
              <a:t> </a:t>
            </a:r>
            <a:r>
              <a:rPr lang="de-DE" sz="1400" dirty="0" err="1">
                <a:solidFill>
                  <a:srgbClr val="222222"/>
                </a:solidFill>
                <a:latin typeface="Arial" panose="020B0604020202020204" pitchFamily="34" charset="0"/>
              </a:rPr>
              <a:t>forensics</a:t>
            </a:r>
            <a:r>
              <a:rPr lang="de-DE" sz="1400" dirty="0">
                <a:solidFill>
                  <a:srgbClr val="222222"/>
                </a:solidFill>
                <a:latin typeface="Arial" panose="020B0604020202020204" pitchFamily="34" charset="0"/>
              </a:rPr>
              <a:t> </a:t>
            </a:r>
            <a:r>
              <a:rPr lang="de-DE" sz="1400" dirty="0" err="1">
                <a:solidFill>
                  <a:srgbClr val="222222"/>
                </a:solidFill>
                <a:latin typeface="Arial" panose="020B0604020202020204" pitchFamily="34" charset="0"/>
              </a:rPr>
              <a:t>and</a:t>
            </a:r>
            <a:r>
              <a:rPr lang="de-DE" sz="1400" dirty="0">
                <a:solidFill>
                  <a:srgbClr val="222222"/>
                </a:solidFill>
                <a:latin typeface="Arial" panose="020B0604020202020204" pitchFamily="34" charset="0"/>
              </a:rPr>
              <a:t> </a:t>
            </a:r>
            <a:r>
              <a:rPr lang="de-DE" sz="1400" dirty="0" err="1">
                <a:solidFill>
                  <a:srgbClr val="222222"/>
                </a:solidFill>
                <a:latin typeface="Arial" panose="020B0604020202020204" pitchFamily="34" charset="0"/>
              </a:rPr>
              <a:t>its</a:t>
            </a:r>
            <a:r>
              <a:rPr lang="de-DE" sz="1400" dirty="0">
                <a:solidFill>
                  <a:srgbClr val="222222"/>
                </a:solidFill>
                <a:latin typeface="Arial" panose="020B0604020202020204" pitchFamily="34" charset="0"/>
              </a:rPr>
              <a:t> </a:t>
            </a:r>
            <a:r>
              <a:rPr lang="de-DE" sz="1400" dirty="0" err="1">
                <a:solidFill>
                  <a:srgbClr val="222222"/>
                </a:solidFill>
                <a:latin typeface="Arial" panose="020B0604020202020204" pitchFamily="34" charset="0"/>
              </a:rPr>
              <a:t>evaluation</a:t>
            </a:r>
            <a:r>
              <a:rPr lang="de-DE" sz="1400" dirty="0">
                <a:solidFill>
                  <a:srgbClr val="222222"/>
                </a:solidFill>
                <a:latin typeface="Arial" panose="020B0604020202020204" pitchFamily="34" charset="0"/>
              </a:rPr>
              <a:t>." </a:t>
            </a:r>
            <a:r>
              <a:rPr lang="de-DE" sz="1400" i="1" dirty="0">
                <a:solidFill>
                  <a:srgbClr val="222222"/>
                </a:solidFill>
                <a:latin typeface="Arial" panose="020B0604020202020204" pitchFamily="34" charset="0"/>
              </a:rPr>
              <a:t>International Conference </a:t>
            </a:r>
            <a:r>
              <a:rPr lang="de-DE" sz="1400" i="1" dirty="0" err="1">
                <a:solidFill>
                  <a:srgbClr val="222222"/>
                </a:solidFill>
                <a:latin typeface="Arial" panose="020B0604020202020204" pitchFamily="34" charset="0"/>
              </a:rPr>
              <a:t>of</a:t>
            </a:r>
            <a:r>
              <a:rPr lang="de-DE" sz="1400" i="1" dirty="0">
                <a:solidFill>
                  <a:srgbClr val="222222"/>
                </a:solidFill>
                <a:latin typeface="Arial" panose="020B0604020202020204" pitchFamily="34" charset="0"/>
              </a:rPr>
              <a:t> </a:t>
            </a:r>
            <a:r>
              <a:rPr lang="de-DE" sz="1400" i="1" dirty="0" err="1">
                <a:solidFill>
                  <a:srgbClr val="222222"/>
                </a:solidFill>
                <a:latin typeface="Arial" panose="020B0604020202020204" pitchFamily="34" charset="0"/>
              </a:rPr>
              <a:t>the</a:t>
            </a:r>
            <a:r>
              <a:rPr lang="de-DE" sz="1400" i="1" dirty="0">
                <a:solidFill>
                  <a:srgbClr val="222222"/>
                </a:solidFill>
                <a:latin typeface="Arial" panose="020B0604020202020204" pitchFamily="34" charset="0"/>
              </a:rPr>
              <a:t> Cross-Language Evaluation Forum </a:t>
            </a:r>
            <a:r>
              <a:rPr lang="de-DE" sz="1400" i="1" dirty="0" err="1">
                <a:solidFill>
                  <a:srgbClr val="222222"/>
                </a:solidFill>
                <a:latin typeface="Arial" panose="020B0604020202020204" pitchFamily="34" charset="0"/>
              </a:rPr>
              <a:t>for</a:t>
            </a:r>
            <a:r>
              <a:rPr lang="de-DE" sz="1400" i="1" dirty="0">
                <a:solidFill>
                  <a:srgbClr val="222222"/>
                </a:solidFill>
                <a:latin typeface="Arial" panose="020B0604020202020204" pitchFamily="34" charset="0"/>
              </a:rPr>
              <a:t> European </a:t>
            </a:r>
            <a:r>
              <a:rPr lang="de-DE" sz="1400" i="1" dirty="0" err="1">
                <a:solidFill>
                  <a:srgbClr val="222222"/>
                </a:solidFill>
                <a:latin typeface="Arial" panose="020B0604020202020204" pitchFamily="34" charset="0"/>
              </a:rPr>
              <a:t>Languages</a:t>
            </a:r>
            <a:r>
              <a:rPr lang="de-DE" sz="1400" dirty="0">
                <a:solidFill>
                  <a:srgbClr val="222222"/>
                </a:solidFill>
                <a:latin typeface="Arial" panose="020B0604020202020204" pitchFamily="34" charset="0"/>
              </a:rPr>
              <a:t>. Springer, Berlin, Heidelberg, 2013.</a:t>
            </a:r>
            <a:endParaRPr lang="de-DE" sz="1400" dirty="0"/>
          </a:p>
        </p:txBody>
      </p:sp>
    </p:spTree>
    <p:extLst>
      <p:ext uri="{BB962C8B-B14F-4D97-AF65-F5344CB8AC3E}">
        <p14:creationId xmlns:p14="http://schemas.microsoft.com/office/powerpoint/2010/main" val="3291120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Text analytics – typical tasks?</a:t>
            </a:r>
          </a:p>
        </p:txBody>
      </p:sp>
      <p:sp>
        <p:nvSpPr>
          <p:cNvPr id="3" name="Inhaltsplatzhalter 2"/>
          <p:cNvSpPr>
            <a:spLocks noGrp="1"/>
          </p:cNvSpPr>
          <p:nvPr>
            <p:ph idx="1"/>
          </p:nvPr>
        </p:nvSpPr>
        <p:spPr/>
        <p:txBody>
          <a:bodyPr/>
          <a:lstStyle/>
          <a:p>
            <a:r>
              <a:rPr lang="en-US" dirty="0"/>
              <a:t>Language detection</a:t>
            </a:r>
          </a:p>
          <a:p>
            <a:r>
              <a:rPr lang="en-US" dirty="0"/>
              <a:t>Named entity extraction</a:t>
            </a:r>
          </a:p>
          <a:p>
            <a:r>
              <a:rPr lang="en-US" dirty="0"/>
              <a:t>Detecting themes, categories, topics</a:t>
            </a:r>
          </a:p>
          <a:p>
            <a:r>
              <a:rPr lang="en-US" dirty="0"/>
              <a:t>Detecting intentions</a:t>
            </a:r>
          </a:p>
          <a:p>
            <a:r>
              <a:rPr lang="en-US" dirty="0"/>
              <a:t>Sentiment analysis</a:t>
            </a:r>
          </a:p>
          <a:p>
            <a:r>
              <a:rPr lang="en-US" dirty="0"/>
              <a:t>Document summarization</a:t>
            </a:r>
          </a:p>
          <a:p>
            <a:r>
              <a:rPr lang="en-US" dirty="0"/>
              <a:t>Basis for translation </a:t>
            </a:r>
          </a:p>
        </p:txBody>
      </p:sp>
      <p:sp>
        <p:nvSpPr>
          <p:cNvPr id="4" name="Fußzeilenplatzhalter 3"/>
          <p:cNvSpPr>
            <a:spLocks noGrp="1"/>
          </p:cNvSpPr>
          <p:nvPr>
            <p:ph type="ftr" sz="quarter" idx="11"/>
          </p:nvPr>
        </p:nvSpPr>
        <p:spPr/>
        <p:txBody>
          <a:bodyPr/>
          <a:lstStyle/>
          <a:p>
            <a:r>
              <a:rPr lang="en-US"/>
              <a:t>Albrecht Schmidt &amp; Sven Mayer</a:t>
            </a:r>
          </a:p>
        </p:txBody>
      </p:sp>
      <p:sp>
        <p:nvSpPr>
          <p:cNvPr id="5" name="Foliennummernplatzhalter 4"/>
          <p:cNvSpPr>
            <a:spLocks noGrp="1"/>
          </p:cNvSpPr>
          <p:nvPr>
            <p:ph type="sldNum" sz="quarter" idx="12"/>
          </p:nvPr>
        </p:nvSpPr>
        <p:spPr/>
        <p:txBody>
          <a:bodyPr/>
          <a:lstStyle/>
          <a:p>
            <a:fld id="{7B44EF44-587D-4887-8889-18237A826722}" type="slidenum">
              <a:rPr lang="en-US" smtClean="0"/>
              <a:t>17</a:t>
            </a:fld>
            <a:endParaRPr lang="en-US"/>
          </a:p>
        </p:txBody>
      </p:sp>
    </p:spTree>
    <p:extLst>
      <p:ext uri="{BB962C8B-B14F-4D97-AF65-F5344CB8AC3E}">
        <p14:creationId xmlns:p14="http://schemas.microsoft.com/office/powerpoint/2010/main" val="1355902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Text analytics – Identification of the Language</a:t>
            </a:r>
          </a:p>
        </p:txBody>
      </p:sp>
      <p:sp>
        <p:nvSpPr>
          <p:cNvPr id="3" name="Inhaltsplatzhalter 2"/>
          <p:cNvSpPr>
            <a:spLocks noGrp="1"/>
          </p:cNvSpPr>
          <p:nvPr>
            <p:ph type="body" sz="quarter" idx="13"/>
          </p:nvPr>
        </p:nvSpPr>
        <p:spPr/>
        <p:txBody>
          <a:bodyPr>
            <a:normAutofit fontScale="92500" lnSpcReduction="20000"/>
          </a:bodyPr>
          <a:lstStyle/>
          <a:p>
            <a:r>
              <a:rPr lang="en-US" dirty="0"/>
              <a:t>Can tell what language the text is, e.g. English, German, Spanish,…</a:t>
            </a:r>
          </a:p>
          <a:p>
            <a:r>
              <a:rPr lang="en-US" dirty="0"/>
              <a:t>Relevant for understanding and translation </a:t>
            </a:r>
          </a:p>
          <a:p>
            <a:endParaRPr lang="en-US" dirty="0"/>
          </a:p>
          <a:p>
            <a:r>
              <a:rPr lang="en-US" dirty="0"/>
              <a:t>Example (Online) APIs: </a:t>
            </a:r>
          </a:p>
          <a:p>
            <a:pPr lvl="1"/>
            <a:r>
              <a:rPr lang="en-US" dirty="0">
                <a:hlinkClick r:id="rId3"/>
              </a:rPr>
              <a:t>https://console.bluemix.net/apidocs/language-translator</a:t>
            </a:r>
            <a:endParaRPr lang="en-US" dirty="0"/>
          </a:p>
          <a:p>
            <a:pPr lvl="1"/>
            <a:r>
              <a:rPr lang="en-US" dirty="0">
                <a:hlinkClick r:id="rId4"/>
              </a:rPr>
              <a:t>https://docs.microsoft.com/en-us/azure/cognitive-services/translator/</a:t>
            </a:r>
            <a:endParaRPr lang="en-US" dirty="0"/>
          </a:p>
          <a:p>
            <a:pPr lvl="1"/>
            <a:r>
              <a:rPr lang="en-US" dirty="0">
                <a:hlinkClick r:id="rId5"/>
              </a:rPr>
              <a:t>https://cloud.google.com/translate/docs/detecting-language</a:t>
            </a:r>
            <a:r>
              <a:rPr lang="en-US" dirty="0"/>
              <a:t> </a:t>
            </a:r>
          </a:p>
          <a:p>
            <a:pPr lvl="1"/>
            <a:r>
              <a:rPr lang="en-US" dirty="0">
                <a:hlinkClick r:id="rId6"/>
              </a:rPr>
              <a:t>https://pypi.org/project/langdetect/</a:t>
            </a:r>
            <a:r>
              <a:rPr lang="en-US" dirty="0"/>
              <a:t> </a:t>
            </a:r>
          </a:p>
          <a:p>
            <a:r>
              <a:rPr lang="en-US" dirty="0"/>
              <a:t>Language identification using NLTK, examples </a:t>
            </a:r>
          </a:p>
          <a:p>
            <a:pPr lvl="1"/>
            <a:r>
              <a:rPr lang="en-US" dirty="0">
                <a:hlinkClick r:id="rId7"/>
              </a:rPr>
              <a:t>https://avital.ca/notes/language-identification-using-nltk</a:t>
            </a:r>
            <a:r>
              <a:rPr lang="en-US" dirty="0"/>
              <a:t> </a:t>
            </a:r>
          </a:p>
          <a:p>
            <a:pPr lvl="1"/>
            <a:r>
              <a:rPr lang="en-US" dirty="0">
                <a:hlinkClick r:id="rId8"/>
              </a:rPr>
              <a:t>http://www.algorithm.co.il/blogs/programming/python/cheap-language-detection-nltk/</a:t>
            </a:r>
            <a:r>
              <a:rPr lang="en-US" dirty="0"/>
              <a:t> </a:t>
            </a:r>
          </a:p>
        </p:txBody>
      </p:sp>
      <p:sp>
        <p:nvSpPr>
          <p:cNvPr id="6" name="Text Placeholder 5">
            <a:extLst>
              <a:ext uri="{FF2B5EF4-FFF2-40B4-BE49-F238E27FC236}">
                <a16:creationId xmlns:a16="http://schemas.microsoft.com/office/drawing/2014/main" id="{1CA54354-4363-CB4E-A27B-0C884D6E15BA}"/>
              </a:ext>
            </a:extLst>
          </p:cNvPr>
          <p:cNvSpPr>
            <a:spLocks noGrp="1"/>
          </p:cNvSpPr>
          <p:nvPr>
            <p:ph type="body" sz="quarter" idx="15"/>
          </p:nvPr>
        </p:nvSpPr>
        <p:spPr/>
        <p:txBody>
          <a:bodyPr/>
          <a:lstStyle/>
          <a:p>
            <a:endParaRPr lang="en-US"/>
          </a:p>
        </p:txBody>
      </p:sp>
      <p:sp>
        <p:nvSpPr>
          <p:cNvPr id="7" name="Text Placeholder 6">
            <a:extLst>
              <a:ext uri="{FF2B5EF4-FFF2-40B4-BE49-F238E27FC236}">
                <a16:creationId xmlns:a16="http://schemas.microsoft.com/office/drawing/2014/main" id="{036B937F-C518-BC48-8B3A-2A2C41CE47E5}"/>
              </a:ext>
            </a:extLst>
          </p:cNvPr>
          <p:cNvSpPr>
            <a:spLocks noGrp="1"/>
          </p:cNvSpPr>
          <p:nvPr>
            <p:ph type="body" sz="quarter" idx="21"/>
          </p:nvPr>
        </p:nvSpPr>
        <p:spPr/>
        <p:txBody>
          <a:bodyPr/>
          <a:lstStyle/>
          <a:p>
            <a:endParaRPr lang="en-US"/>
          </a:p>
        </p:txBody>
      </p:sp>
      <p:sp>
        <p:nvSpPr>
          <p:cNvPr id="4" name="Fußzeilenplatzhalter 3"/>
          <p:cNvSpPr>
            <a:spLocks noGrp="1"/>
          </p:cNvSpPr>
          <p:nvPr>
            <p:ph type="ftr" sz="quarter" idx="23"/>
          </p:nvPr>
        </p:nvSpPr>
        <p:spPr/>
        <p:txBody>
          <a:bodyPr/>
          <a:lstStyle/>
          <a:p>
            <a:r>
              <a:rPr lang="en-US"/>
              <a:t>Albrecht Schmidt &amp; Sven Mayer</a:t>
            </a:r>
          </a:p>
        </p:txBody>
      </p:sp>
      <p:sp>
        <p:nvSpPr>
          <p:cNvPr id="5" name="Foliennummernplatzhalter 4"/>
          <p:cNvSpPr>
            <a:spLocks noGrp="1"/>
          </p:cNvSpPr>
          <p:nvPr>
            <p:ph type="sldNum" sz="quarter" idx="24"/>
          </p:nvPr>
        </p:nvSpPr>
        <p:spPr/>
        <p:txBody>
          <a:bodyPr/>
          <a:lstStyle/>
          <a:p>
            <a:fld id="{7B44EF44-587D-4887-8889-18237A826722}" type="slidenum">
              <a:rPr lang="en-US" smtClean="0"/>
              <a:t>18</a:t>
            </a:fld>
            <a:endParaRPr lang="en-US"/>
          </a:p>
        </p:txBody>
      </p:sp>
    </p:spTree>
    <p:extLst>
      <p:ext uri="{BB962C8B-B14F-4D97-AF65-F5344CB8AC3E}">
        <p14:creationId xmlns:p14="http://schemas.microsoft.com/office/powerpoint/2010/main" val="2998986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Identification of the Language</a:t>
            </a:r>
          </a:p>
        </p:txBody>
      </p:sp>
      <p:sp>
        <p:nvSpPr>
          <p:cNvPr id="6" name="Text Placeholder 5">
            <a:extLst>
              <a:ext uri="{FF2B5EF4-FFF2-40B4-BE49-F238E27FC236}">
                <a16:creationId xmlns:a16="http://schemas.microsoft.com/office/drawing/2014/main" id="{1CA54354-4363-CB4E-A27B-0C884D6E15BA}"/>
              </a:ext>
            </a:extLst>
          </p:cNvPr>
          <p:cNvSpPr>
            <a:spLocks noGrp="1"/>
          </p:cNvSpPr>
          <p:nvPr>
            <p:ph type="body" sz="quarter" idx="15"/>
          </p:nvPr>
        </p:nvSpPr>
        <p:spPr/>
        <p:txBody>
          <a:bodyPr/>
          <a:lstStyle/>
          <a:p>
            <a:r>
              <a:rPr lang="en-US" dirty="0"/>
              <a:t>https://pypi.org/project/langdetect/ </a:t>
            </a:r>
          </a:p>
          <a:p>
            <a:endParaRPr lang="en-US" dirty="0"/>
          </a:p>
        </p:txBody>
      </p:sp>
      <p:sp>
        <p:nvSpPr>
          <p:cNvPr id="7" name="Text Placeholder 6">
            <a:extLst>
              <a:ext uri="{FF2B5EF4-FFF2-40B4-BE49-F238E27FC236}">
                <a16:creationId xmlns:a16="http://schemas.microsoft.com/office/drawing/2014/main" id="{036B937F-C518-BC48-8B3A-2A2C41CE47E5}"/>
              </a:ext>
            </a:extLst>
          </p:cNvPr>
          <p:cNvSpPr>
            <a:spLocks noGrp="1"/>
          </p:cNvSpPr>
          <p:nvPr>
            <p:ph type="body" sz="quarter" idx="21"/>
          </p:nvPr>
        </p:nvSpPr>
        <p:spPr/>
        <p:txBody>
          <a:bodyPr/>
          <a:lstStyle/>
          <a:p>
            <a:endParaRPr lang="en-US"/>
          </a:p>
        </p:txBody>
      </p:sp>
      <p:sp>
        <p:nvSpPr>
          <p:cNvPr id="4" name="Fußzeilenplatzhalter 3"/>
          <p:cNvSpPr>
            <a:spLocks noGrp="1"/>
          </p:cNvSpPr>
          <p:nvPr>
            <p:ph type="ftr" sz="quarter" idx="23"/>
          </p:nvPr>
        </p:nvSpPr>
        <p:spPr/>
        <p:txBody>
          <a:bodyPr/>
          <a:lstStyle/>
          <a:p>
            <a:r>
              <a:rPr lang="en-US"/>
              <a:t>Albrecht Schmidt &amp; Sven Mayer</a:t>
            </a:r>
          </a:p>
        </p:txBody>
      </p:sp>
      <p:sp>
        <p:nvSpPr>
          <p:cNvPr id="5" name="Foliennummernplatzhalter 4"/>
          <p:cNvSpPr>
            <a:spLocks noGrp="1"/>
          </p:cNvSpPr>
          <p:nvPr>
            <p:ph type="sldNum" sz="quarter" idx="24"/>
          </p:nvPr>
        </p:nvSpPr>
        <p:spPr/>
        <p:txBody>
          <a:bodyPr/>
          <a:lstStyle/>
          <a:p>
            <a:fld id="{7B44EF44-587D-4887-8889-18237A826722}" type="slidenum">
              <a:rPr lang="en-US" smtClean="0"/>
              <a:t>19</a:t>
            </a:fld>
            <a:endParaRPr lang="en-US"/>
          </a:p>
        </p:txBody>
      </p:sp>
      <p:pic>
        <p:nvPicPr>
          <p:cNvPr id="9" name="Grafik 8"/>
          <p:cNvPicPr>
            <a:picLocks noChangeAspect="1"/>
          </p:cNvPicPr>
          <p:nvPr/>
        </p:nvPicPr>
        <p:blipFill>
          <a:blip r:embed="rId3"/>
          <a:stretch>
            <a:fillRect/>
          </a:stretch>
        </p:blipFill>
        <p:spPr>
          <a:xfrm>
            <a:off x="614045" y="1673623"/>
            <a:ext cx="6051550" cy="4179488"/>
          </a:xfrm>
          <a:prstGeom prst="rect">
            <a:avLst/>
          </a:prstGeom>
        </p:spPr>
      </p:pic>
    </p:spTree>
    <p:extLst>
      <p:ext uri="{BB962C8B-B14F-4D97-AF65-F5344CB8AC3E}">
        <p14:creationId xmlns:p14="http://schemas.microsoft.com/office/powerpoint/2010/main" val="1601270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Overview - NLP</a:t>
            </a:r>
          </a:p>
        </p:txBody>
      </p:sp>
      <p:sp>
        <p:nvSpPr>
          <p:cNvPr id="3" name="Inhaltsplatzhalter 2"/>
          <p:cNvSpPr>
            <a:spLocks noGrp="1"/>
          </p:cNvSpPr>
          <p:nvPr>
            <p:ph idx="1"/>
          </p:nvPr>
        </p:nvSpPr>
        <p:spPr/>
        <p:txBody>
          <a:bodyPr/>
          <a:lstStyle/>
          <a:p>
            <a:r>
              <a:rPr lang="en-US" dirty="0"/>
              <a:t>Definition and Motivation</a:t>
            </a:r>
          </a:p>
          <a:p>
            <a:r>
              <a:rPr lang="en-US" dirty="0"/>
              <a:t>Applications</a:t>
            </a:r>
          </a:p>
          <a:p>
            <a:r>
              <a:rPr lang="en-US" dirty="0"/>
              <a:t>Terms, basic concepts and algorithms</a:t>
            </a:r>
          </a:p>
          <a:p>
            <a:r>
              <a:rPr lang="en-US" dirty="0"/>
              <a:t>Milestones in the history of NLP</a:t>
            </a:r>
          </a:p>
          <a:p>
            <a:r>
              <a:rPr lang="en-US" dirty="0"/>
              <a:t>Text Analytics </a:t>
            </a:r>
          </a:p>
        </p:txBody>
      </p:sp>
      <p:sp>
        <p:nvSpPr>
          <p:cNvPr id="4" name="Fußzeilenplatzhalter 3"/>
          <p:cNvSpPr>
            <a:spLocks noGrp="1"/>
          </p:cNvSpPr>
          <p:nvPr>
            <p:ph type="ftr" sz="quarter" idx="11"/>
          </p:nvPr>
        </p:nvSpPr>
        <p:spPr/>
        <p:txBody>
          <a:bodyPr/>
          <a:lstStyle/>
          <a:p>
            <a:r>
              <a:rPr lang="en-US"/>
              <a:t>Albrecht Schmidt &amp; Sven Mayer</a:t>
            </a:r>
          </a:p>
        </p:txBody>
      </p:sp>
      <p:sp>
        <p:nvSpPr>
          <p:cNvPr id="5" name="Foliennummernplatzhalter 4"/>
          <p:cNvSpPr>
            <a:spLocks noGrp="1"/>
          </p:cNvSpPr>
          <p:nvPr>
            <p:ph type="sldNum" sz="quarter" idx="12"/>
          </p:nvPr>
        </p:nvSpPr>
        <p:spPr/>
        <p:txBody>
          <a:bodyPr/>
          <a:lstStyle/>
          <a:p>
            <a:fld id="{7B44EF44-587D-4887-8889-18237A826722}" type="slidenum">
              <a:rPr lang="en-US" smtClean="0"/>
              <a:t>2</a:t>
            </a:fld>
            <a:endParaRPr lang="en-US"/>
          </a:p>
        </p:txBody>
      </p:sp>
    </p:spTree>
    <p:extLst>
      <p:ext uri="{BB962C8B-B14F-4D97-AF65-F5344CB8AC3E}">
        <p14:creationId xmlns:p14="http://schemas.microsoft.com/office/powerpoint/2010/main" val="1317697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Text Analytics and Interaction</a:t>
            </a:r>
            <a:br>
              <a:rPr lang="en-US" dirty="0"/>
            </a:br>
            <a:r>
              <a:rPr lang="en-US" dirty="0"/>
              <a:t>Immersive Reader</a:t>
            </a:r>
          </a:p>
        </p:txBody>
      </p:sp>
      <p:sp>
        <p:nvSpPr>
          <p:cNvPr id="4" name="Textplatzhalter 3"/>
          <p:cNvSpPr>
            <a:spLocks noGrp="1"/>
          </p:cNvSpPr>
          <p:nvPr>
            <p:ph type="body" sz="quarter" idx="15"/>
          </p:nvPr>
        </p:nvSpPr>
        <p:spPr>
          <a:xfrm>
            <a:off x="695326" y="1089025"/>
            <a:ext cx="8824594" cy="503239"/>
          </a:xfrm>
        </p:spPr>
        <p:txBody>
          <a:bodyPr/>
          <a:lstStyle/>
          <a:p>
            <a:r>
              <a:rPr lang="de-DE" sz="1600" dirty="0"/>
              <a:t>https://docs.microsoft.com/en-us/azure/cognitive-services/immersive-reader/overview</a:t>
            </a:r>
          </a:p>
          <a:p>
            <a:endParaRPr lang="de-DE" sz="1600" dirty="0"/>
          </a:p>
        </p:txBody>
      </p:sp>
      <p:sp>
        <p:nvSpPr>
          <p:cNvPr id="5" name="Textplatzhalter 4"/>
          <p:cNvSpPr>
            <a:spLocks noGrp="1"/>
          </p:cNvSpPr>
          <p:nvPr>
            <p:ph type="body" sz="quarter" idx="21"/>
          </p:nvPr>
        </p:nvSpPr>
        <p:spPr/>
        <p:txBody>
          <a:bodyPr/>
          <a:lstStyle/>
          <a:p>
            <a:endParaRPr lang="de-DE"/>
          </a:p>
        </p:txBody>
      </p:sp>
      <p:sp>
        <p:nvSpPr>
          <p:cNvPr id="6" name="Fußzeilenplatzhalter 5"/>
          <p:cNvSpPr>
            <a:spLocks noGrp="1"/>
          </p:cNvSpPr>
          <p:nvPr>
            <p:ph type="ftr" sz="quarter" idx="23"/>
          </p:nvPr>
        </p:nvSpPr>
        <p:spPr/>
        <p:txBody>
          <a:bodyPr/>
          <a:lstStyle/>
          <a:p>
            <a:r>
              <a:rPr lang="de-DE"/>
              <a:t>Albrecht Schmidt &amp; Sven Mayer</a:t>
            </a:r>
            <a:endParaRPr lang="de-DE" dirty="0"/>
          </a:p>
        </p:txBody>
      </p:sp>
      <p:sp>
        <p:nvSpPr>
          <p:cNvPr id="7" name="Foliennummernplatzhalter 6"/>
          <p:cNvSpPr>
            <a:spLocks noGrp="1"/>
          </p:cNvSpPr>
          <p:nvPr>
            <p:ph type="sldNum" sz="quarter" idx="24"/>
          </p:nvPr>
        </p:nvSpPr>
        <p:spPr/>
        <p:txBody>
          <a:bodyPr/>
          <a:lstStyle/>
          <a:p>
            <a:fld id="{C564DEAC-083F-4EA1-9D67-84BB3A537A3E}" type="slidenum">
              <a:rPr lang="de-DE" smtClean="0"/>
              <a:pPr/>
              <a:t>20</a:t>
            </a:fld>
            <a:endParaRPr lang="de-DE" dirty="0"/>
          </a:p>
        </p:txBody>
      </p:sp>
      <p:pic>
        <p:nvPicPr>
          <p:cNvPr id="8" name="Grafik 7"/>
          <p:cNvPicPr>
            <a:picLocks noChangeAspect="1"/>
          </p:cNvPicPr>
          <p:nvPr/>
        </p:nvPicPr>
        <p:blipFill rotWithShape="1">
          <a:blip r:embed="rId3"/>
          <a:srcRect b="31194"/>
          <a:stretch/>
        </p:blipFill>
        <p:spPr>
          <a:xfrm>
            <a:off x="566159" y="1375146"/>
            <a:ext cx="6692526" cy="4477965"/>
          </a:xfrm>
          <a:prstGeom prst="rect">
            <a:avLst/>
          </a:prstGeom>
        </p:spPr>
      </p:pic>
      <p:pic>
        <p:nvPicPr>
          <p:cNvPr id="9" name="Grafik 8"/>
          <p:cNvPicPr>
            <a:picLocks noChangeAspect="1"/>
          </p:cNvPicPr>
          <p:nvPr/>
        </p:nvPicPr>
        <p:blipFill rotWithShape="1">
          <a:blip r:embed="rId3"/>
          <a:srcRect t="67040" b="3626"/>
          <a:stretch/>
        </p:blipFill>
        <p:spPr>
          <a:xfrm>
            <a:off x="4647439" y="1375146"/>
            <a:ext cx="7340866" cy="2094046"/>
          </a:xfrm>
          <a:prstGeom prst="rect">
            <a:avLst/>
          </a:prstGeom>
        </p:spPr>
      </p:pic>
    </p:spTree>
    <p:extLst>
      <p:ext uri="{BB962C8B-B14F-4D97-AF65-F5344CB8AC3E}">
        <p14:creationId xmlns:p14="http://schemas.microsoft.com/office/powerpoint/2010/main" val="3523534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Text analytics – Sentiment analysis</a:t>
            </a:r>
            <a:br>
              <a:rPr lang="en-US" dirty="0"/>
            </a:br>
            <a:r>
              <a:rPr lang="en-US" dirty="0"/>
              <a:t>Example – how to… classify reviews?</a:t>
            </a:r>
          </a:p>
        </p:txBody>
      </p:sp>
      <p:sp>
        <p:nvSpPr>
          <p:cNvPr id="7" name="Content Placeholder 6">
            <a:extLst>
              <a:ext uri="{FF2B5EF4-FFF2-40B4-BE49-F238E27FC236}">
                <a16:creationId xmlns:a16="http://schemas.microsoft.com/office/drawing/2014/main" id="{07C24952-80E1-E74B-BECA-72C3DE29AB90}"/>
              </a:ext>
            </a:extLst>
          </p:cNvPr>
          <p:cNvSpPr>
            <a:spLocks noGrp="1"/>
          </p:cNvSpPr>
          <p:nvPr>
            <p:ph idx="1"/>
          </p:nvPr>
        </p:nvSpPr>
        <p:spPr/>
        <p:txBody>
          <a:bodyPr/>
          <a:lstStyle/>
          <a:p>
            <a:endParaRPr lang="en-US"/>
          </a:p>
        </p:txBody>
      </p:sp>
      <p:sp>
        <p:nvSpPr>
          <p:cNvPr id="4" name="Fußzeilenplatzhalter 3"/>
          <p:cNvSpPr>
            <a:spLocks noGrp="1"/>
          </p:cNvSpPr>
          <p:nvPr>
            <p:ph type="ftr" sz="quarter" idx="11"/>
          </p:nvPr>
        </p:nvSpPr>
        <p:spPr/>
        <p:txBody>
          <a:bodyPr/>
          <a:lstStyle/>
          <a:p>
            <a:r>
              <a:rPr lang="en-US"/>
              <a:t>Albrecht Schmidt &amp; Sven Mayer</a:t>
            </a:r>
          </a:p>
        </p:txBody>
      </p:sp>
      <p:sp>
        <p:nvSpPr>
          <p:cNvPr id="5" name="Foliennummernplatzhalter 4"/>
          <p:cNvSpPr>
            <a:spLocks noGrp="1"/>
          </p:cNvSpPr>
          <p:nvPr>
            <p:ph type="sldNum" sz="quarter" idx="12"/>
          </p:nvPr>
        </p:nvSpPr>
        <p:spPr/>
        <p:txBody>
          <a:bodyPr/>
          <a:lstStyle/>
          <a:p>
            <a:fld id="{7B44EF44-587D-4887-8889-18237A826722}" type="slidenum">
              <a:rPr lang="en-US" smtClean="0"/>
              <a:t>21</a:t>
            </a:fld>
            <a:endParaRPr lang="en-US"/>
          </a:p>
        </p:txBody>
      </p:sp>
      <p:pic>
        <p:nvPicPr>
          <p:cNvPr id="3" name="Grafik 2"/>
          <p:cNvPicPr>
            <a:picLocks noChangeAspect="1"/>
          </p:cNvPicPr>
          <p:nvPr/>
        </p:nvPicPr>
        <p:blipFill rotWithShape="1">
          <a:blip r:embed="rId3"/>
          <a:srcRect t="19139"/>
          <a:stretch/>
        </p:blipFill>
        <p:spPr>
          <a:xfrm>
            <a:off x="127974" y="2908302"/>
            <a:ext cx="6234726" cy="1645618"/>
          </a:xfrm>
          <a:prstGeom prst="rect">
            <a:avLst/>
          </a:prstGeom>
          <a:ln>
            <a:noFill/>
          </a:ln>
          <a:effectLst>
            <a:outerShdw blurRad="292100" dist="139700" dir="2700000" algn="tl" rotWithShape="0">
              <a:srgbClr val="333333">
                <a:alpha val="65000"/>
              </a:srgbClr>
            </a:outerShdw>
          </a:effectLst>
        </p:spPr>
      </p:pic>
      <p:pic>
        <p:nvPicPr>
          <p:cNvPr id="9" name="Grafik 8"/>
          <p:cNvPicPr>
            <a:picLocks noChangeAspect="1"/>
          </p:cNvPicPr>
          <p:nvPr/>
        </p:nvPicPr>
        <p:blipFill>
          <a:blip r:embed="rId4"/>
          <a:stretch>
            <a:fillRect/>
          </a:stretch>
        </p:blipFill>
        <p:spPr>
          <a:xfrm>
            <a:off x="178774" y="4967773"/>
            <a:ext cx="7079276" cy="1041070"/>
          </a:xfrm>
          <a:prstGeom prst="rect">
            <a:avLst/>
          </a:prstGeom>
          <a:ln>
            <a:noFill/>
          </a:ln>
          <a:effectLst>
            <a:outerShdw blurRad="292100" dist="139700" dir="2700000" algn="tl" rotWithShape="0">
              <a:srgbClr val="333333">
                <a:alpha val="65000"/>
              </a:srgbClr>
            </a:outerShdw>
          </a:effectLst>
        </p:spPr>
      </p:pic>
      <p:pic>
        <p:nvPicPr>
          <p:cNvPr id="10" name="Grafik 9"/>
          <p:cNvPicPr>
            <a:picLocks noChangeAspect="1"/>
          </p:cNvPicPr>
          <p:nvPr/>
        </p:nvPicPr>
        <p:blipFill rotWithShape="1">
          <a:blip r:embed="rId5"/>
          <a:srcRect l="39077" b="25150"/>
          <a:stretch/>
        </p:blipFill>
        <p:spPr>
          <a:xfrm>
            <a:off x="6204368" y="2000250"/>
            <a:ext cx="2605841" cy="32902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8536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Text analytics – Sentiment analysis</a:t>
            </a:r>
          </a:p>
        </p:txBody>
      </p:sp>
      <p:sp>
        <p:nvSpPr>
          <p:cNvPr id="3" name="Inhaltsplatzhalter 2"/>
          <p:cNvSpPr>
            <a:spLocks noGrp="1"/>
          </p:cNvSpPr>
          <p:nvPr>
            <p:ph type="body" sz="quarter" idx="13"/>
          </p:nvPr>
        </p:nvSpPr>
        <p:spPr/>
        <p:txBody>
          <a:bodyPr>
            <a:normAutofit fontScale="92500" lnSpcReduction="10000"/>
          </a:bodyPr>
          <a:lstStyle/>
          <a:p>
            <a:r>
              <a:rPr lang="en-US" dirty="0"/>
              <a:t>In the sentiment analysis the algorithm determines if text is positive, neutral, or negative</a:t>
            </a:r>
          </a:p>
          <a:p>
            <a:r>
              <a:rPr lang="en-US" dirty="0"/>
              <a:t>Used to analyze reports, social media posts, customer reviews, forums, news items, communication, etc.</a:t>
            </a:r>
          </a:p>
          <a:p>
            <a:r>
              <a:rPr lang="en-US" dirty="0"/>
              <a:t>Typically a text is broken up in parts (e.g. sentences or phrases) and for each part the sentiment is estimated. The score for the parts is then combined to get an overall score</a:t>
            </a:r>
          </a:p>
          <a:p>
            <a:r>
              <a:rPr lang="en-US" dirty="0"/>
              <a:t>Sentiment library and rules</a:t>
            </a:r>
          </a:p>
          <a:p>
            <a:pPr lvl="1"/>
            <a:r>
              <a:rPr lang="en-US" dirty="0"/>
              <a:t>Sentiment library (collection of adjectives and phrases that are either positive or negative, e.g. good, brilliant, great, amazing)</a:t>
            </a:r>
          </a:p>
          <a:p>
            <a:pPr lvl="1"/>
            <a:r>
              <a:rPr lang="en-US" dirty="0"/>
              <a:t>Rules are used to assign a sentiment score based on the library and rules</a:t>
            </a:r>
          </a:p>
          <a:p>
            <a:r>
              <a:rPr lang="en-US" dirty="0"/>
              <a:t>Typical problems</a:t>
            </a:r>
          </a:p>
          <a:p>
            <a:pPr lvl="1"/>
            <a:r>
              <a:rPr lang="en-US" dirty="0"/>
              <a:t>“Not good”, “the cake wasn’t bad”, … </a:t>
            </a:r>
          </a:p>
          <a:p>
            <a:pPr lvl="1"/>
            <a:endParaRPr lang="en-US" dirty="0"/>
          </a:p>
        </p:txBody>
      </p:sp>
      <p:sp>
        <p:nvSpPr>
          <p:cNvPr id="6" name="Text Placeholder 5">
            <a:extLst>
              <a:ext uri="{FF2B5EF4-FFF2-40B4-BE49-F238E27FC236}">
                <a16:creationId xmlns:a16="http://schemas.microsoft.com/office/drawing/2014/main" id="{220DCF91-9BF6-B94F-9238-03608C81608A}"/>
              </a:ext>
            </a:extLst>
          </p:cNvPr>
          <p:cNvSpPr>
            <a:spLocks noGrp="1"/>
          </p:cNvSpPr>
          <p:nvPr>
            <p:ph type="body" sz="quarter" idx="15"/>
          </p:nvPr>
        </p:nvSpPr>
        <p:spPr/>
        <p:txBody>
          <a:bodyPr/>
          <a:lstStyle/>
          <a:p>
            <a:endParaRPr lang="en-US"/>
          </a:p>
        </p:txBody>
      </p:sp>
      <p:sp>
        <p:nvSpPr>
          <p:cNvPr id="7" name="Text Placeholder 6">
            <a:extLst>
              <a:ext uri="{FF2B5EF4-FFF2-40B4-BE49-F238E27FC236}">
                <a16:creationId xmlns:a16="http://schemas.microsoft.com/office/drawing/2014/main" id="{C19B8017-7C09-264E-8507-3903BB720CDA}"/>
              </a:ext>
            </a:extLst>
          </p:cNvPr>
          <p:cNvSpPr>
            <a:spLocks noGrp="1"/>
          </p:cNvSpPr>
          <p:nvPr>
            <p:ph type="body" sz="quarter" idx="21"/>
          </p:nvPr>
        </p:nvSpPr>
        <p:spPr/>
        <p:txBody>
          <a:bodyPr/>
          <a:lstStyle/>
          <a:p>
            <a:endParaRPr lang="en-US"/>
          </a:p>
        </p:txBody>
      </p:sp>
      <p:sp>
        <p:nvSpPr>
          <p:cNvPr id="4" name="Fußzeilenplatzhalter 3"/>
          <p:cNvSpPr>
            <a:spLocks noGrp="1"/>
          </p:cNvSpPr>
          <p:nvPr>
            <p:ph type="ftr" sz="quarter" idx="23"/>
          </p:nvPr>
        </p:nvSpPr>
        <p:spPr/>
        <p:txBody>
          <a:bodyPr/>
          <a:lstStyle/>
          <a:p>
            <a:r>
              <a:rPr lang="en-US"/>
              <a:t>Albrecht Schmidt &amp; Sven Mayer</a:t>
            </a:r>
          </a:p>
        </p:txBody>
      </p:sp>
      <p:sp>
        <p:nvSpPr>
          <p:cNvPr id="5" name="Foliennummernplatzhalter 4"/>
          <p:cNvSpPr>
            <a:spLocks noGrp="1"/>
          </p:cNvSpPr>
          <p:nvPr>
            <p:ph type="sldNum" sz="quarter" idx="24"/>
          </p:nvPr>
        </p:nvSpPr>
        <p:spPr/>
        <p:txBody>
          <a:bodyPr/>
          <a:lstStyle/>
          <a:p>
            <a:fld id="{7B44EF44-587D-4887-8889-18237A826722}" type="slidenum">
              <a:rPr lang="en-US" smtClean="0"/>
              <a:t>22</a:t>
            </a:fld>
            <a:endParaRPr lang="en-US"/>
          </a:p>
        </p:txBody>
      </p:sp>
    </p:spTree>
    <p:extLst>
      <p:ext uri="{BB962C8B-B14F-4D97-AF65-F5344CB8AC3E}">
        <p14:creationId xmlns:p14="http://schemas.microsoft.com/office/powerpoint/2010/main" val="1210260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a:t>Example: </a:t>
            </a:r>
            <a:r>
              <a:rPr lang="en-US" sz="2400" dirty="0">
                <a:hlinkClick r:id="rId3"/>
              </a:rPr>
              <a:t>https://text-processing.com/demo/sentiment/</a:t>
            </a:r>
            <a:r>
              <a:rPr lang="en-US" sz="2400" dirty="0"/>
              <a:t> </a:t>
            </a:r>
          </a:p>
        </p:txBody>
      </p:sp>
      <p:sp>
        <p:nvSpPr>
          <p:cNvPr id="3" name="Inhaltsplatzhalter 2"/>
          <p:cNvSpPr>
            <a:spLocks noGrp="1"/>
          </p:cNvSpPr>
          <p:nvPr>
            <p:ph type="body" sz="quarter" idx="13"/>
          </p:nvPr>
        </p:nvSpPr>
        <p:spPr/>
        <p:txBody>
          <a:bodyPr/>
          <a:lstStyle/>
          <a:p>
            <a:pPr marL="0" indent="0">
              <a:buNone/>
            </a:pPr>
            <a:r>
              <a:rPr lang="en-US" dirty="0"/>
              <a:t>The cake is good                          The cake is not bad</a:t>
            </a:r>
          </a:p>
          <a:p>
            <a:pPr marL="0" indent="0">
              <a:buNone/>
            </a:pPr>
            <a:r>
              <a:rPr lang="en-US" dirty="0">
                <a:sym typeface="Wingdings" panose="05000000000000000000" pitchFamily="2" charset="2"/>
              </a:rPr>
              <a:t> </a:t>
            </a:r>
            <a:r>
              <a:rPr lang="en-US" dirty="0" err="1">
                <a:sym typeface="Wingdings" panose="05000000000000000000" pitchFamily="2" charset="2"/>
              </a:rPr>
              <a:t>pos</a:t>
            </a:r>
            <a:r>
              <a:rPr lang="en-US" dirty="0">
                <a:sym typeface="Wingdings" panose="05000000000000000000" pitchFamily="2" charset="2"/>
              </a:rPr>
              <a:t>: 0.7                                       </a:t>
            </a:r>
            <a:r>
              <a:rPr lang="en-US" dirty="0" err="1">
                <a:sym typeface="Wingdings" panose="05000000000000000000" pitchFamily="2" charset="2"/>
              </a:rPr>
              <a:t>pos</a:t>
            </a:r>
            <a:r>
              <a:rPr lang="en-US" dirty="0">
                <a:sym typeface="Wingdings" panose="05000000000000000000" pitchFamily="2" charset="2"/>
              </a:rPr>
              <a:t>: 0.2</a:t>
            </a:r>
          </a:p>
          <a:p>
            <a:pPr marL="0" indent="0">
              <a:buNone/>
            </a:pPr>
            <a:r>
              <a:rPr lang="en-US" dirty="0">
                <a:sym typeface="Wingdings" panose="05000000000000000000" pitchFamily="2" charset="2"/>
              </a:rPr>
              <a:t> </a:t>
            </a:r>
            <a:r>
              <a:rPr lang="en-US" dirty="0" err="1">
                <a:sym typeface="Wingdings" panose="05000000000000000000" pitchFamily="2" charset="2"/>
              </a:rPr>
              <a:t>neg</a:t>
            </a:r>
            <a:r>
              <a:rPr lang="en-US" dirty="0">
                <a:sym typeface="Wingdings" panose="05000000000000000000" pitchFamily="2" charset="2"/>
              </a:rPr>
              <a:t>: 0.3                                       </a:t>
            </a:r>
            <a:r>
              <a:rPr lang="en-US" dirty="0" err="1">
                <a:sym typeface="Wingdings" panose="05000000000000000000" pitchFamily="2" charset="2"/>
              </a:rPr>
              <a:t>neg</a:t>
            </a:r>
            <a:r>
              <a:rPr lang="en-US" dirty="0">
                <a:sym typeface="Wingdings" panose="05000000000000000000" pitchFamily="2" charset="2"/>
              </a:rPr>
              <a:t>: 0.8</a:t>
            </a:r>
            <a:endParaRPr lang="en-US" dirty="0"/>
          </a:p>
          <a:p>
            <a:pPr marL="0" indent="0">
              <a:buNone/>
            </a:pPr>
            <a:endParaRPr lang="en-US" dirty="0"/>
          </a:p>
        </p:txBody>
      </p:sp>
      <p:sp>
        <p:nvSpPr>
          <p:cNvPr id="8" name="Text Placeholder 7">
            <a:extLst>
              <a:ext uri="{FF2B5EF4-FFF2-40B4-BE49-F238E27FC236}">
                <a16:creationId xmlns:a16="http://schemas.microsoft.com/office/drawing/2014/main" id="{D12B5CB5-8968-7E47-B2A9-23CA07E20240}"/>
              </a:ext>
            </a:extLst>
          </p:cNvPr>
          <p:cNvSpPr>
            <a:spLocks noGrp="1"/>
          </p:cNvSpPr>
          <p:nvPr>
            <p:ph type="body" sz="quarter" idx="15"/>
          </p:nvPr>
        </p:nvSpPr>
        <p:spPr/>
        <p:txBody>
          <a:bodyPr/>
          <a:lstStyle/>
          <a:p>
            <a:endParaRPr lang="en-US"/>
          </a:p>
        </p:txBody>
      </p:sp>
      <p:sp>
        <p:nvSpPr>
          <p:cNvPr id="9" name="Text Placeholder 8">
            <a:extLst>
              <a:ext uri="{FF2B5EF4-FFF2-40B4-BE49-F238E27FC236}">
                <a16:creationId xmlns:a16="http://schemas.microsoft.com/office/drawing/2014/main" id="{EF8C6EFC-D4C2-7C44-8C62-40DD04E44241}"/>
              </a:ext>
            </a:extLst>
          </p:cNvPr>
          <p:cNvSpPr>
            <a:spLocks noGrp="1"/>
          </p:cNvSpPr>
          <p:nvPr>
            <p:ph type="body" sz="quarter" idx="21"/>
          </p:nvPr>
        </p:nvSpPr>
        <p:spPr/>
        <p:txBody>
          <a:bodyPr/>
          <a:lstStyle/>
          <a:p>
            <a:endParaRPr lang="en-US"/>
          </a:p>
        </p:txBody>
      </p:sp>
      <p:sp>
        <p:nvSpPr>
          <p:cNvPr id="6" name="Fußzeilenplatzhalter 5"/>
          <p:cNvSpPr>
            <a:spLocks noGrp="1"/>
          </p:cNvSpPr>
          <p:nvPr>
            <p:ph type="ftr" sz="quarter" idx="23"/>
          </p:nvPr>
        </p:nvSpPr>
        <p:spPr/>
        <p:txBody>
          <a:bodyPr/>
          <a:lstStyle/>
          <a:p>
            <a:r>
              <a:rPr lang="en-US"/>
              <a:t>Albrecht Schmidt &amp; Sven Mayer</a:t>
            </a:r>
          </a:p>
        </p:txBody>
      </p:sp>
      <p:sp>
        <p:nvSpPr>
          <p:cNvPr id="7" name="Foliennummernplatzhalter 6"/>
          <p:cNvSpPr>
            <a:spLocks noGrp="1"/>
          </p:cNvSpPr>
          <p:nvPr>
            <p:ph type="sldNum" sz="quarter" idx="24"/>
          </p:nvPr>
        </p:nvSpPr>
        <p:spPr/>
        <p:txBody>
          <a:bodyPr/>
          <a:lstStyle/>
          <a:p>
            <a:fld id="{7B44EF44-587D-4887-8889-18237A826722}" type="slidenum">
              <a:rPr lang="en-US" smtClean="0"/>
              <a:t>23</a:t>
            </a:fld>
            <a:endParaRPr lang="en-US"/>
          </a:p>
        </p:txBody>
      </p:sp>
      <p:pic>
        <p:nvPicPr>
          <p:cNvPr id="4" name="Grafik 3"/>
          <p:cNvPicPr>
            <a:picLocks noChangeAspect="1"/>
          </p:cNvPicPr>
          <p:nvPr/>
        </p:nvPicPr>
        <p:blipFill>
          <a:blip r:embed="rId4"/>
          <a:stretch>
            <a:fillRect/>
          </a:stretch>
        </p:blipFill>
        <p:spPr>
          <a:xfrm>
            <a:off x="187794" y="2974608"/>
            <a:ext cx="4187514" cy="3013825"/>
          </a:xfrm>
          <a:prstGeom prst="rect">
            <a:avLst/>
          </a:prstGeom>
        </p:spPr>
      </p:pic>
      <p:pic>
        <p:nvPicPr>
          <p:cNvPr id="5" name="Grafik 4"/>
          <p:cNvPicPr>
            <a:picLocks noChangeAspect="1"/>
          </p:cNvPicPr>
          <p:nvPr/>
        </p:nvPicPr>
        <p:blipFill>
          <a:blip r:embed="rId5"/>
          <a:stretch>
            <a:fillRect/>
          </a:stretch>
        </p:blipFill>
        <p:spPr>
          <a:xfrm>
            <a:off x="4607083" y="2936033"/>
            <a:ext cx="4327368" cy="3090977"/>
          </a:xfrm>
          <a:prstGeom prst="rect">
            <a:avLst/>
          </a:prstGeom>
        </p:spPr>
      </p:pic>
    </p:spTree>
    <p:extLst>
      <p:ext uri="{BB962C8B-B14F-4D97-AF65-F5344CB8AC3E}">
        <p14:creationId xmlns:p14="http://schemas.microsoft.com/office/powerpoint/2010/main" val="3279202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Sentiment analysis</a:t>
            </a:r>
            <a:endParaRPr lang="de-DE" dirty="0"/>
          </a:p>
        </p:txBody>
      </p:sp>
      <p:sp>
        <p:nvSpPr>
          <p:cNvPr id="3" name="Textplatzhalter 2"/>
          <p:cNvSpPr>
            <a:spLocks noGrp="1"/>
          </p:cNvSpPr>
          <p:nvPr>
            <p:ph type="body" sz="quarter" idx="13"/>
          </p:nvPr>
        </p:nvSpPr>
        <p:spPr/>
        <p:txBody>
          <a:bodyPr/>
          <a:lstStyle/>
          <a:p>
            <a:endParaRPr lang="de-DE" dirty="0"/>
          </a:p>
        </p:txBody>
      </p:sp>
      <p:sp>
        <p:nvSpPr>
          <p:cNvPr id="4" name="Textplatzhalter 3"/>
          <p:cNvSpPr>
            <a:spLocks noGrp="1"/>
          </p:cNvSpPr>
          <p:nvPr>
            <p:ph type="body" sz="quarter" idx="15"/>
          </p:nvPr>
        </p:nvSpPr>
        <p:spPr/>
        <p:txBody>
          <a:bodyPr/>
          <a:lstStyle/>
          <a:p>
            <a:endParaRPr lang="de-DE"/>
          </a:p>
        </p:txBody>
      </p:sp>
      <p:sp>
        <p:nvSpPr>
          <p:cNvPr id="5" name="Textplatzhalter 4"/>
          <p:cNvSpPr>
            <a:spLocks noGrp="1"/>
          </p:cNvSpPr>
          <p:nvPr>
            <p:ph type="body" sz="quarter" idx="21"/>
          </p:nvPr>
        </p:nvSpPr>
        <p:spPr/>
        <p:txBody>
          <a:bodyPr/>
          <a:lstStyle/>
          <a:p>
            <a:endParaRPr lang="de-DE"/>
          </a:p>
        </p:txBody>
      </p:sp>
      <p:sp>
        <p:nvSpPr>
          <p:cNvPr id="6" name="Fußzeilenplatzhalter 5"/>
          <p:cNvSpPr>
            <a:spLocks noGrp="1"/>
          </p:cNvSpPr>
          <p:nvPr>
            <p:ph type="ftr" sz="quarter" idx="23"/>
          </p:nvPr>
        </p:nvSpPr>
        <p:spPr/>
        <p:txBody>
          <a:bodyPr/>
          <a:lstStyle/>
          <a:p>
            <a:r>
              <a:rPr lang="de-DE"/>
              <a:t>Albrecht Schmidt &amp; Sven Mayer</a:t>
            </a:r>
            <a:endParaRPr lang="de-DE" dirty="0"/>
          </a:p>
        </p:txBody>
      </p:sp>
      <p:sp>
        <p:nvSpPr>
          <p:cNvPr id="7" name="Foliennummernplatzhalter 6"/>
          <p:cNvSpPr>
            <a:spLocks noGrp="1"/>
          </p:cNvSpPr>
          <p:nvPr>
            <p:ph type="sldNum" sz="quarter" idx="24"/>
          </p:nvPr>
        </p:nvSpPr>
        <p:spPr/>
        <p:txBody>
          <a:bodyPr/>
          <a:lstStyle/>
          <a:p>
            <a:fld id="{C564DEAC-083F-4EA1-9D67-84BB3A537A3E}" type="slidenum">
              <a:rPr lang="de-DE" smtClean="0"/>
              <a:pPr/>
              <a:t>24</a:t>
            </a:fld>
            <a:endParaRPr lang="de-DE" dirty="0"/>
          </a:p>
        </p:txBody>
      </p:sp>
      <p:pic>
        <p:nvPicPr>
          <p:cNvPr id="8" name="Grafik 7"/>
          <p:cNvPicPr>
            <a:picLocks noChangeAspect="1"/>
          </p:cNvPicPr>
          <p:nvPr/>
        </p:nvPicPr>
        <p:blipFill>
          <a:blip r:embed="rId3"/>
          <a:stretch>
            <a:fillRect/>
          </a:stretch>
        </p:blipFill>
        <p:spPr>
          <a:xfrm>
            <a:off x="525780" y="1592264"/>
            <a:ext cx="8397374" cy="4506167"/>
          </a:xfrm>
          <a:prstGeom prst="rect">
            <a:avLst/>
          </a:prstGeom>
        </p:spPr>
      </p:pic>
    </p:spTree>
    <p:extLst>
      <p:ext uri="{BB962C8B-B14F-4D97-AF65-F5344CB8AC3E}">
        <p14:creationId xmlns:p14="http://schemas.microsoft.com/office/powerpoint/2010/main" val="872986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NLTK </a:t>
            </a:r>
            <a:r>
              <a:rPr lang="en-US" dirty="0" err="1"/>
              <a:t>vader</a:t>
            </a:r>
            <a:r>
              <a:rPr lang="en-US" dirty="0"/>
              <a:t> </a:t>
            </a:r>
            <a:br>
              <a:rPr lang="en-US" dirty="0"/>
            </a:br>
            <a:r>
              <a:rPr lang="en-US" sz="1800" dirty="0">
                <a:hlinkClick r:id="rId3"/>
              </a:rPr>
              <a:t>https://www.nltk.org/_modules/nltk/sentiment/vader.html</a:t>
            </a:r>
            <a:r>
              <a:rPr lang="en-US" sz="1800" dirty="0"/>
              <a:t> </a:t>
            </a:r>
          </a:p>
        </p:txBody>
      </p:sp>
      <p:sp>
        <p:nvSpPr>
          <p:cNvPr id="4" name="Text Placeholder 3">
            <a:extLst>
              <a:ext uri="{FF2B5EF4-FFF2-40B4-BE49-F238E27FC236}">
                <a16:creationId xmlns:a16="http://schemas.microsoft.com/office/drawing/2014/main" id="{1441DAD8-AEA0-E449-BAD2-0E3A663C1518}"/>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EDB0C951-0264-334C-9C7D-D05C62109960}"/>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7B820847-F8F0-F549-9CA0-B8566BC53A8A}"/>
              </a:ext>
            </a:extLst>
          </p:cNvPr>
          <p:cNvSpPr>
            <a:spLocks noGrp="1"/>
          </p:cNvSpPr>
          <p:nvPr>
            <p:ph type="body" sz="quarter" idx="21"/>
          </p:nvPr>
        </p:nvSpPr>
        <p:spPr/>
        <p:txBody>
          <a:bodyPr/>
          <a:lstStyle/>
          <a:p>
            <a:endParaRPr lang="en-US"/>
          </a:p>
        </p:txBody>
      </p:sp>
      <p:sp>
        <p:nvSpPr>
          <p:cNvPr id="10" name="Fußzeilenplatzhalter 9"/>
          <p:cNvSpPr>
            <a:spLocks noGrp="1"/>
          </p:cNvSpPr>
          <p:nvPr>
            <p:ph type="ftr" sz="quarter" idx="23"/>
          </p:nvPr>
        </p:nvSpPr>
        <p:spPr/>
        <p:txBody>
          <a:bodyPr/>
          <a:lstStyle/>
          <a:p>
            <a:r>
              <a:rPr lang="en-US"/>
              <a:t>Albrecht Schmidt &amp; Sven Mayer</a:t>
            </a:r>
          </a:p>
        </p:txBody>
      </p:sp>
      <p:sp>
        <p:nvSpPr>
          <p:cNvPr id="11" name="Foliennummernplatzhalter 10"/>
          <p:cNvSpPr>
            <a:spLocks noGrp="1"/>
          </p:cNvSpPr>
          <p:nvPr>
            <p:ph type="sldNum" sz="quarter" idx="24"/>
          </p:nvPr>
        </p:nvSpPr>
        <p:spPr/>
        <p:txBody>
          <a:bodyPr/>
          <a:lstStyle/>
          <a:p>
            <a:fld id="{7B44EF44-587D-4887-8889-18237A826722}" type="slidenum">
              <a:rPr lang="en-US" smtClean="0"/>
              <a:t>25</a:t>
            </a:fld>
            <a:endParaRPr lang="en-US"/>
          </a:p>
        </p:txBody>
      </p:sp>
      <p:pic>
        <p:nvPicPr>
          <p:cNvPr id="3" name="Grafik 2"/>
          <p:cNvPicPr>
            <a:picLocks noChangeAspect="1"/>
          </p:cNvPicPr>
          <p:nvPr/>
        </p:nvPicPr>
        <p:blipFill>
          <a:blip r:embed="rId4"/>
          <a:stretch>
            <a:fillRect/>
          </a:stretch>
        </p:blipFill>
        <p:spPr>
          <a:xfrm>
            <a:off x="530634" y="1286735"/>
            <a:ext cx="6536916" cy="2190204"/>
          </a:xfrm>
          <a:prstGeom prst="rect">
            <a:avLst/>
          </a:prstGeom>
        </p:spPr>
      </p:pic>
      <p:sp>
        <p:nvSpPr>
          <p:cNvPr id="12" name="Rechteck 11"/>
          <p:cNvSpPr/>
          <p:nvPr/>
        </p:nvSpPr>
        <p:spPr>
          <a:xfrm>
            <a:off x="723900" y="3629339"/>
            <a:ext cx="7918450" cy="2585323"/>
          </a:xfrm>
          <a:prstGeom prst="rect">
            <a:avLst/>
          </a:prstGeom>
        </p:spPr>
        <p:txBody>
          <a:bodyPr wrap="square">
            <a:spAutoFit/>
          </a:bodyPr>
          <a:lstStyle/>
          <a:p>
            <a:r>
              <a:rPr lang="en-US" dirty="0">
                <a:latin typeface="-apple-system"/>
              </a:rPr>
              <a:t>Sentiment ratings from 10 independent human raters […]. Over 9,000 token features were rated on a scale from "[–4] Extremely Negative" to "[4] Extremely Positive", with allowance for "[0] Neutral (or Neither, N/A)". We kept every lexical feature that had a non-zero mean rating, and whose standard deviation was less than 2.5 as determined by the aggregate of those ten independent raters. This left us with just over 7,500 lexical features […] For example, the word "okay" has a positive valence of 0.9, "good" is 1.9, and "great" is 3.1, whereas "horrible" is –2.5, the frowning emoticon :( is –2.2, and "sucks" and it's slang derivative "</a:t>
            </a:r>
            <a:r>
              <a:rPr lang="en-US" dirty="0" err="1">
                <a:latin typeface="-apple-system"/>
              </a:rPr>
              <a:t>sux</a:t>
            </a:r>
            <a:r>
              <a:rPr lang="en-US" dirty="0">
                <a:latin typeface="-apple-system"/>
              </a:rPr>
              <a:t>" are both –1.5.</a:t>
            </a:r>
            <a:endParaRPr lang="de-DE" dirty="0"/>
          </a:p>
        </p:txBody>
      </p:sp>
    </p:spTree>
    <p:extLst>
      <p:ext uri="{BB962C8B-B14F-4D97-AF65-F5344CB8AC3E}">
        <p14:creationId xmlns:p14="http://schemas.microsoft.com/office/powerpoint/2010/main" val="4172420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NLTK </a:t>
            </a:r>
            <a:r>
              <a:rPr lang="en-US" dirty="0" err="1"/>
              <a:t>vader</a:t>
            </a:r>
            <a:r>
              <a:rPr lang="en-US" dirty="0"/>
              <a:t> </a:t>
            </a:r>
            <a:br>
              <a:rPr lang="en-US" dirty="0"/>
            </a:br>
            <a:r>
              <a:rPr lang="en-US" sz="1800" dirty="0">
                <a:hlinkClick r:id="rId3"/>
              </a:rPr>
              <a:t>https://www.nltk.org/_modules/nltk/sentiment/vader.html</a:t>
            </a:r>
            <a:r>
              <a:rPr lang="en-US" sz="1800" dirty="0"/>
              <a:t> </a:t>
            </a:r>
          </a:p>
        </p:txBody>
      </p:sp>
      <p:sp>
        <p:nvSpPr>
          <p:cNvPr id="3" name="Text Placeholder 2">
            <a:extLst>
              <a:ext uri="{FF2B5EF4-FFF2-40B4-BE49-F238E27FC236}">
                <a16:creationId xmlns:a16="http://schemas.microsoft.com/office/drawing/2014/main" id="{0ADEFD94-A9AE-7B4F-8B30-BD3B62A16F40}"/>
              </a:ext>
            </a:extLst>
          </p:cNvPr>
          <p:cNvSpPr>
            <a:spLocks noGrp="1"/>
          </p:cNvSpPr>
          <p:nvPr>
            <p:ph type="body" sz="quarter" idx="13"/>
          </p:nvPr>
        </p:nvSpPr>
        <p:spPr/>
        <p:txBody>
          <a:bodyPr/>
          <a:lstStyle/>
          <a:p>
            <a:endParaRPr lang="en-US"/>
          </a:p>
        </p:txBody>
      </p:sp>
      <p:sp>
        <p:nvSpPr>
          <p:cNvPr id="12" name="Text Placeholder 11">
            <a:extLst>
              <a:ext uri="{FF2B5EF4-FFF2-40B4-BE49-F238E27FC236}">
                <a16:creationId xmlns:a16="http://schemas.microsoft.com/office/drawing/2014/main" id="{A8959AB9-412C-B746-A44B-1F35E0FBBED1}"/>
              </a:ext>
            </a:extLst>
          </p:cNvPr>
          <p:cNvSpPr>
            <a:spLocks noGrp="1"/>
          </p:cNvSpPr>
          <p:nvPr>
            <p:ph type="body" sz="quarter" idx="15"/>
          </p:nvPr>
        </p:nvSpPr>
        <p:spPr/>
        <p:txBody>
          <a:bodyPr/>
          <a:lstStyle/>
          <a:p>
            <a:endParaRPr lang="en-US"/>
          </a:p>
        </p:txBody>
      </p:sp>
      <p:sp>
        <p:nvSpPr>
          <p:cNvPr id="13" name="Text Placeholder 12">
            <a:extLst>
              <a:ext uri="{FF2B5EF4-FFF2-40B4-BE49-F238E27FC236}">
                <a16:creationId xmlns:a16="http://schemas.microsoft.com/office/drawing/2014/main" id="{96644B3D-8704-2549-A726-FF0376D6B28A}"/>
              </a:ext>
            </a:extLst>
          </p:cNvPr>
          <p:cNvSpPr>
            <a:spLocks noGrp="1"/>
          </p:cNvSpPr>
          <p:nvPr>
            <p:ph type="body" sz="quarter" idx="21"/>
          </p:nvPr>
        </p:nvSpPr>
        <p:spPr/>
        <p:txBody>
          <a:bodyPr/>
          <a:lstStyle/>
          <a:p>
            <a:endParaRPr lang="en-US"/>
          </a:p>
        </p:txBody>
      </p:sp>
      <p:sp>
        <p:nvSpPr>
          <p:cNvPr id="10" name="Fußzeilenplatzhalter 9"/>
          <p:cNvSpPr>
            <a:spLocks noGrp="1"/>
          </p:cNvSpPr>
          <p:nvPr>
            <p:ph type="ftr" sz="quarter" idx="23"/>
          </p:nvPr>
        </p:nvSpPr>
        <p:spPr/>
        <p:txBody>
          <a:bodyPr/>
          <a:lstStyle/>
          <a:p>
            <a:r>
              <a:rPr lang="en-US"/>
              <a:t>Albrecht Schmidt &amp; Sven Mayer</a:t>
            </a:r>
          </a:p>
        </p:txBody>
      </p:sp>
      <p:sp>
        <p:nvSpPr>
          <p:cNvPr id="11" name="Foliennummernplatzhalter 10"/>
          <p:cNvSpPr>
            <a:spLocks noGrp="1"/>
          </p:cNvSpPr>
          <p:nvPr>
            <p:ph type="sldNum" sz="quarter" idx="24"/>
          </p:nvPr>
        </p:nvSpPr>
        <p:spPr/>
        <p:txBody>
          <a:bodyPr/>
          <a:lstStyle/>
          <a:p>
            <a:fld id="{7B44EF44-587D-4887-8889-18237A826722}" type="slidenum">
              <a:rPr lang="en-US" smtClean="0"/>
              <a:t>26</a:t>
            </a:fld>
            <a:endParaRPr lang="en-US"/>
          </a:p>
        </p:txBody>
      </p:sp>
      <p:sp>
        <p:nvSpPr>
          <p:cNvPr id="4" name="Rectangle 1"/>
          <p:cNvSpPr>
            <a:spLocks noChangeArrowheads="1"/>
          </p:cNvSpPr>
          <p:nvPr/>
        </p:nvSpPr>
        <p:spPr bwMode="auto">
          <a:xfrm>
            <a:off x="171566" y="5890485"/>
            <a:ext cx="70847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dirty="0" err="1">
                <a:ln>
                  <a:noFill/>
                </a:ln>
                <a:solidFill>
                  <a:srgbClr val="4070A0"/>
                </a:solidFill>
                <a:effectLst/>
                <a:latin typeface="Arial Unicode MS"/>
              </a:rPr>
              <a:t>Hutto</a:t>
            </a:r>
            <a:r>
              <a:rPr kumimoji="0" lang="en-US" altLang="en-US" sz="1000" b="0" i="1" u="none" strike="noStrike" cap="none" normalizeH="0" baseline="0" dirty="0">
                <a:ln>
                  <a:noFill/>
                </a:ln>
                <a:solidFill>
                  <a:srgbClr val="4070A0"/>
                </a:solidFill>
                <a:effectLst/>
                <a:latin typeface="Arial Unicode MS"/>
              </a:rPr>
              <a:t>, C.J. &amp; Gilbert, E.E. (2014). VADER: A Parsimonious Rule-based Model for</a:t>
            </a:r>
            <a:r>
              <a:rPr kumimoji="0" lang="en-US" altLang="en-US" sz="1000" b="0" i="0" u="none" strike="noStrike" cap="none" normalizeH="0" baseline="0" dirty="0">
                <a:ln>
                  <a:noFill/>
                </a:ln>
                <a:solidFill>
                  <a:srgbClr val="000000"/>
                </a:solidFill>
                <a:effectLst/>
                <a:latin typeface="Arial Unicode MS"/>
              </a:rPr>
              <a:t> </a:t>
            </a:r>
            <a:r>
              <a:rPr kumimoji="0" lang="en-US" altLang="en-US" sz="1000" b="0" i="1" u="none" strike="noStrike" cap="none" normalizeH="0" baseline="0" dirty="0">
                <a:ln>
                  <a:noFill/>
                </a:ln>
                <a:solidFill>
                  <a:srgbClr val="4070A0"/>
                </a:solidFill>
                <a:effectLst/>
                <a:latin typeface="Arial Unicode MS"/>
              </a:rPr>
              <a:t>Sentiment Analysis of Social Media Text. Eighth International Conference on</a:t>
            </a:r>
            <a:r>
              <a:rPr kumimoji="0" lang="en-US" altLang="en-US" sz="1000" b="0" i="0" u="none" strike="noStrike" cap="none" normalizeH="0" baseline="0" dirty="0">
                <a:ln>
                  <a:noFill/>
                </a:ln>
                <a:solidFill>
                  <a:srgbClr val="000000"/>
                </a:solidFill>
                <a:effectLst/>
                <a:latin typeface="Arial Unicode MS"/>
              </a:rPr>
              <a:t> </a:t>
            </a:r>
            <a:r>
              <a:rPr kumimoji="0" lang="en-US" altLang="en-US" sz="1000" b="0" i="1" u="none" strike="noStrike" cap="none" normalizeH="0" baseline="0" dirty="0">
                <a:ln>
                  <a:noFill/>
                </a:ln>
                <a:solidFill>
                  <a:srgbClr val="4070A0"/>
                </a:solidFill>
                <a:effectLst/>
                <a:latin typeface="Arial Unicode MS"/>
              </a:rPr>
              <a:t>Weblogs and Social Media (ICWSM-14). Ann Arbor, MI, June 2014.</a:t>
            </a:r>
            <a:r>
              <a:rPr kumimoji="0" lang="en-US" altLang="en-US" sz="6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Grafik 4"/>
          <p:cNvPicPr>
            <a:picLocks noChangeAspect="1"/>
          </p:cNvPicPr>
          <p:nvPr/>
        </p:nvPicPr>
        <p:blipFill>
          <a:blip r:embed="rId4"/>
          <a:stretch>
            <a:fillRect/>
          </a:stretch>
        </p:blipFill>
        <p:spPr>
          <a:xfrm>
            <a:off x="7113062" y="110767"/>
            <a:ext cx="985856" cy="5560840"/>
          </a:xfrm>
          <a:prstGeom prst="rect">
            <a:avLst/>
          </a:prstGeom>
        </p:spPr>
      </p:pic>
      <p:pic>
        <p:nvPicPr>
          <p:cNvPr id="6" name="Grafik 5"/>
          <p:cNvPicPr>
            <a:picLocks noChangeAspect="1"/>
          </p:cNvPicPr>
          <p:nvPr/>
        </p:nvPicPr>
        <p:blipFill rotWithShape="1">
          <a:blip r:embed="rId5"/>
          <a:srcRect b="25882"/>
          <a:stretch/>
        </p:blipFill>
        <p:spPr>
          <a:xfrm>
            <a:off x="101600" y="1370027"/>
            <a:ext cx="3477336" cy="4301580"/>
          </a:xfrm>
          <a:prstGeom prst="rect">
            <a:avLst/>
          </a:prstGeom>
        </p:spPr>
      </p:pic>
      <p:pic>
        <p:nvPicPr>
          <p:cNvPr id="7" name="Grafik 6"/>
          <p:cNvPicPr>
            <a:picLocks noChangeAspect="1"/>
          </p:cNvPicPr>
          <p:nvPr/>
        </p:nvPicPr>
        <p:blipFill>
          <a:blip r:embed="rId6"/>
          <a:stretch>
            <a:fillRect/>
          </a:stretch>
        </p:blipFill>
        <p:spPr>
          <a:xfrm>
            <a:off x="3642573" y="1356427"/>
            <a:ext cx="2009279" cy="1991285"/>
          </a:xfrm>
          <a:prstGeom prst="rect">
            <a:avLst/>
          </a:prstGeom>
        </p:spPr>
      </p:pic>
      <p:pic>
        <p:nvPicPr>
          <p:cNvPr id="8" name="Grafik 7"/>
          <p:cNvPicPr>
            <a:picLocks noChangeAspect="1"/>
          </p:cNvPicPr>
          <p:nvPr/>
        </p:nvPicPr>
        <p:blipFill>
          <a:blip r:embed="rId7"/>
          <a:stretch>
            <a:fillRect/>
          </a:stretch>
        </p:blipFill>
        <p:spPr>
          <a:xfrm>
            <a:off x="3713933" y="3428091"/>
            <a:ext cx="3264132" cy="2243516"/>
          </a:xfrm>
          <a:prstGeom prst="rect">
            <a:avLst/>
          </a:prstGeom>
        </p:spPr>
      </p:pic>
      <p:sp>
        <p:nvSpPr>
          <p:cNvPr id="9" name="Rechteck 8"/>
          <p:cNvSpPr/>
          <p:nvPr/>
        </p:nvSpPr>
        <p:spPr>
          <a:xfrm>
            <a:off x="101600" y="5613486"/>
            <a:ext cx="7353429" cy="276999"/>
          </a:xfrm>
          <a:prstGeom prst="rect">
            <a:avLst/>
          </a:prstGeom>
        </p:spPr>
        <p:txBody>
          <a:bodyPr wrap="square">
            <a:spAutoFit/>
          </a:bodyPr>
          <a:lstStyle/>
          <a:p>
            <a:r>
              <a:rPr lang="en-US" sz="1200" dirty="0">
                <a:hlinkClick r:id="rId8"/>
              </a:rPr>
              <a:t>http://t-redactyl.io/blog/2017/04/using-vader-to-handle-sentiment-analysis-with-social-media-text.html</a:t>
            </a:r>
            <a:r>
              <a:rPr lang="en-US" sz="1200" dirty="0"/>
              <a:t> </a:t>
            </a:r>
          </a:p>
        </p:txBody>
      </p:sp>
    </p:spTree>
    <p:extLst>
      <p:ext uri="{BB962C8B-B14F-4D97-AF65-F5344CB8AC3E}">
        <p14:creationId xmlns:p14="http://schemas.microsoft.com/office/powerpoint/2010/main" val="1816820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7852" y="4601313"/>
            <a:ext cx="10801349" cy="952501"/>
          </a:xfrm>
        </p:spPr>
        <p:txBody>
          <a:bodyPr>
            <a:normAutofit/>
          </a:bodyPr>
          <a:lstStyle/>
          <a:p>
            <a:r>
              <a:rPr lang="en-US" sz="2400" b="0" dirty="0"/>
              <a:t>NLTK </a:t>
            </a:r>
            <a:r>
              <a:rPr lang="en-US" sz="2400" b="0" dirty="0" err="1"/>
              <a:t>vader</a:t>
            </a:r>
            <a:r>
              <a:rPr lang="en-US" sz="2400" b="0" dirty="0"/>
              <a:t>: </a:t>
            </a:r>
            <a:r>
              <a:rPr lang="en-US" sz="1400" b="0" dirty="0">
                <a:hlinkClick r:id="rId3"/>
              </a:rPr>
              <a:t>https://www.nltk.org/_modules/nltk/sentiment/vader.html</a:t>
            </a:r>
            <a:r>
              <a:rPr lang="en-US" sz="1400" b="0" dirty="0"/>
              <a:t> </a:t>
            </a:r>
          </a:p>
        </p:txBody>
      </p:sp>
      <p:sp>
        <p:nvSpPr>
          <p:cNvPr id="4" name="Rectangle 1"/>
          <p:cNvSpPr>
            <a:spLocks noChangeArrowheads="1"/>
          </p:cNvSpPr>
          <p:nvPr/>
        </p:nvSpPr>
        <p:spPr bwMode="auto">
          <a:xfrm>
            <a:off x="227852" y="5653377"/>
            <a:ext cx="699844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dirty="0" err="1">
                <a:ln>
                  <a:noFill/>
                </a:ln>
                <a:solidFill>
                  <a:srgbClr val="4070A0"/>
                </a:solidFill>
                <a:effectLst/>
                <a:latin typeface="Arial Unicode MS"/>
              </a:rPr>
              <a:t>Hutto</a:t>
            </a:r>
            <a:r>
              <a:rPr kumimoji="0" lang="en-US" altLang="en-US" sz="1000" b="0" i="1" u="none" strike="noStrike" cap="none" normalizeH="0" baseline="0" dirty="0">
                <a:ln>
                  <a:noFill/>
                </a:ln>
                <a:solidFill>
                  <a:srgbClr val="4070A0"/>
                </a:solidFill>
                <a:effectLst/>
                <a:latin typeface="Arial Unicode MS"/>
              </a:rPr>
              <a:t>, C.J. &amp; Gilbert, E.E. (2014). VADER: A Parsimonious Rule-based Model for</a:t>
            </a:r>
            <a:r>
              <a:rPr kumimoji="0" lang="en-US" altLang="en-US" sz="1000" b="0" i="0" u="none" strike="noStrike" cap="none" normalizeH="0" baseline="0" dirty="0">
                <a:ln>
                  <a:noFill/>
                </a:ln>
                <a:solidFill>
                  <a:srgbClr val="000000"/>
                </a:solidFill>
                <a:effectLst/>
                <a:latin typeface="Arial Unicode MS"/>
              </a:rPr>
              <a:t> </a:t>
            </a:r>
            <a:r>
              <a:rPr kumimoji="0" lang="en-US" altLang="en-US" sz="1000" b="0" i="1" u="none" strike="noStrike" cap="none" normalizeH="0" baseline="0" dirty="0">
                <a:ln>
                  <a:noFill/>
                </a:ln>
                <a:solidFill>
                  <a:srgbClr val="4070A0"/>
                </a:solidFill>
                <a:effectLst/>
                <a:latin typeface="Arial Unicode MS"/>
              </a:rPr>
              <a:t>Sentiment Analysis of Social Media Text. Eighth International Conference on</a:t>
            </a:r>
            <a:r>
              <a:rPr kumimoji="0" lang="en-US" altLang="en-US" sz="1000" b="0" i="0" u="none" strike="noStrike" cap="none" normalizeH="0" baseline="0" dirty="0">
                <a:ln>
                  <a:noFill/>
                </a:ln>
                <a:solidFill>
                  <a:srgbClr val="000000"/>
                </a:solidFill>
                <a:effectLst/>
                <a:latin typeface="Arial Unicode MS"/>
              </a:rPr>
              <a:t> </a:t>
            </a:r>
            <a:r>
              <a:rPr kumimoji="0" lang="en-US" altLang="en-US" sz="1000" b="0" i="1" u="none" strike="noStrike" cap="none" normalizeH="0" baseline="0" dirty="0">
                <a:ln>
                  <a:noFill/>
                </a:ln>
                <a:solidFill>
                  <a:srgbClr val="4070A0"/>
                </a:solidFill>
                <a:effectLst/>
                <a:latin typeface="Arial Unicode MS"/>
              </a:rPr>
              <a:t>Weblogs and Social Media (ICWSM-14). Ann Arbor, MI, June 2014.</a:t>
            </a:r>
            <a:r>
              <a:rPr kumimoji="0" lang="en-US" altLang="en-US" sz="6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Grafik 7"/>
          <p:cNvPicPr>
            <a:picLocks noChangeAspect="1"/>
          </p:cNvPicPr>
          <p:nvPr/>
        </p:nvPicPr>
        <p:blipFill>
          <a:blip r:embed="rId4"/>
          <a:stretch>
            <a:fillRect/>
          </a:stretch>
        </p:blipFill>
        <p:spPr>
          <a:xfrm>
            <a:off x="71988" y="33425"/>
            <a:ext cx="7547882" cy="5187839"/>
          </a:xfrm>
          <a:prstGeom prst="rect">
            <a:avLst/>
          </a:prstGeom>
        </p:spPr>
      </p:pic>
      <p:sp>
        <p:nvSpPr>
          <p:cNvPr id="9" name="Rechteck 8"/>
          <p:cNvSpPr/>
          <p:nvPr/>
        </p:nvSpPr>
        <p:spPr>
          <a:xfrm>
            <a:off x="163027" y="5945086"/>
            <a:ext cx="7799613" cy="276999"/>
          </a:xfrm>
          <a:prstGeom prst="rect">
            <a:avLst/>
          </a:prstGeom>
        </p:spPr>
        <p:txBody>
          <a:bodyPr wrap="square">
            <a:spAutoFit/>
          </a:bodyPr>
          <a:lstStyle/>
          <a:p>
            <a:r>
              <a:rPr lang="en-US" sz="1200" dirty="0">
                <a:hlinkClick r:id="rId5"/>
              </a:rPr>
              <a:t>http://t-redactyl.io/blog/2017/04/using-vader-to-handle-sentiment-analysis-with-social-media-text.html</a:t>
            </a:r>
            <a:r>
              <a:rPr lang="en-US" sz="1200" dirty="0"/>
              <a:t> </a:t>
            </a:r>
          </a:p>
        </p:txBody>
      </p:sp>
      <p:sp>
        <p:nvSpPr>
          <p:cNvPr id="10" name="Fußzeilenplatzhalter 9"/>
          <p:cNvSpPr>
            <a:spLocks noGrp="1"/>
          </p:cNvSpPr>
          <p:nvPr>
            <p:ph type="ftr" sz="quarter" idx="11"/>
          </p:nvPr>
        </p:nvSpPr>
        <p:spPr/>
        <p:txBody>
          <a:bodyPr/>
          <a:lstStyle/>
          <a:p>
            <a:r>
              <a:rPr lang="en-US"/>
              <a:t>Albrecht Schmidt &amp; Sven Mayer</a:t>
            </a:r>
          </a:p>
        </p:txBody>
      </p:sp>
      <p:sp>
        <p:nvSpPr>
          <p:cNvPr id="11" name="Foliennummernplatzhalter 10"/>
          <p:cNvSpPr>
            <a:spLocks noGrp="1"/>
          </p:cNvSpPr>
          <p:nvPr>
            <p:ph type="sldNum" sz="quarter" idx="12"/>
          </p:nvPr>
        </p:nvSpPr>
        <p:spPr/>
        <p:txBody>
          <a:bodyPr/>
          <a:lstStyle/>
          <a:p>
            <a:fld id="{7B44EF44-587D-4887-8889-18237A826722}" type="slidenum">
              <a:rPr lang="en-US" smtClean="0"/>
              <a:t>27</a:t>
            </a:fld>
            <a:endParaRPr lang="en-US"/>
          </a:p>
        </p:txBody>
      </p:sp>
      <p:pic>
        <p:nvPicPr>
          <p:cNvPr id="12" name="Grafik 11"/>
          <p:cNvPicPr>
            <a:picLocks noChangeAspect="1"/>
          </p:cNvPicPr>
          <p:nvPr/>
        </p:nvPicPr>
        <p:blipFill>
          <a:blip r:embed="rId6"/>
          <a:stretch>
            <a:fillRect/>
          </a:stretch>
        </p:blipFill>
        <p:spPr>
          <a:xfrm>
            <a:off x="7686675" y="33425"/>
            <a:ext cx="926667" cy="5226976"/>
          </a:xfrm>
          <a:prstGeom prst="rect">
            <a:avLst/>
          </a:prstGeom>
        </p:spPr>
      </p:pic>
    </p:spTree>
    <p:extLst>
      <p:ext uri="{BB962C8B-B14F-4D97-AF65-F5344CB8AC3E}">
        <p14:creationId xmlns:p14="http://schemas.microsoft.com/office/powerpoint/2010/main" val="1075256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Text analytics – Sentiment analysis</a:t>
            </a:r>
          </a:p>
        </p:txBody>
      </p:sp>
      <p:sp>
        <p:nvSpPr>
          <p:cNvPr id="3" name="Inhaltsplatzhalter 2"/>
          <p:cNvSpPr>
            <a:spLocks noGrp="1"/>
          </p:cNvSpPr>
          <p:nvPr>
            <p:ph type="body" sz="quarter" idx="13"/>
          </p:nvPr>
        </p:nvSpPr>
        <p:spPr/>
        <p:txBody>
          <a:bodyPr>
            <a:normAutofit/>
          </a:bodyPr>
          <a:lstStyle/>
          <a:p>
            <a:r>
              <a:rPr lang="en-US" dirty="0"/>
              <a:t>Sentiment Analysis with Python NLTK Text Classification (online example)</a:t>
            </a:r>
            <a:br>
              <a:rPr lang="en-US" dirty="0"/>
            </a:br>
            <a:r>
              <a:rPr lang="en-US" dirty="0">
                <a:hlinkClick r:id="rId3"/>
              </a:rPr>
              <a:t>https://text-processing.com/demo/sentiment/</a:t>
            </a:r>
            <a:r>
              <a:rPr lang="en-US" dirty="0"/>
              <a:t> </a:t>
            </a:r>
          </a:p>
          <a:p>
            <a:r>
              <a:rPr lang="en-US" dirty="0"/>
              <a:t>Twitter Sentiment Analysis using Python</a:t>
            </a:r>
            <a:br>
              <a:rPr lang="en-US" dirty="0"/>
            </a:br>
            <a:r>
              <a:rPr lang="en-US" dirty="0">
                <a:hlinkClick r:id="rId4"/>
              </a:rPr>
              <a:t>https://www.geeksforgeeks.org/twitter-sentiment-analysis-using-python/</a:t>
            </a:r>
            <a:r>
              <a:rPr lang="en-US" dirty="0"/>
              <a:t> </a:t>
            </a:r>
          </a:p>
          <a:p>
            <a:r>
              <a:rPr lang="en-US" dirty="0" err="1"/>
              <a:t>nltk.sentiment.sentiment_analyzer</a:t>
            </a:r>
            <a:r>
              <a:rPr lang="en-US" dirty="0"/>
              <a:t> module</a:t>
            </a:r>
            <a:br>
              <a:rPr lang="en-US" dirty="0"/>
            </a:br>
            <a:r>
              <a:rPr lang="en-US" dirty="0"/>
              <a:t>facilitate Sentiment Analysis tasks using NLTK features and classifiers</a:t>
            </a:r>
            <a:br>
              <a:rPr lang="en-US" dirty="0"/>
            </a:br>
            <a:r>
              <a:rPr lang="en-US" dirty="0">
                <a:hlinkClick r:id="rId5"/>
              </a:rPr>
              <a:t>https://www.nltk.org/api/nltk.sentiment.html</a:t>
            </a:r>
            <a:r>
              <a:rPr lang="en-US" dirty="0"/>
              <a:t> </a:t>
            </a:r>
          </a:p>
          <a:p>
            <a:r>
              <a:rPr lang="en-US" dirty="0">
                <a:hlinkClick r:id="rId6"/>
              </a:rPr>
              <a:t>https://www.kaggle.com/ngyptr/python-nltk-sentiment-analysis</a:t>
            </a:r>
            <a:r>
              <a:rPr lang="en-US" dirty="0"/>
              <a:t>  </a:t>
            </a:r>
          </a:p>
          <a:p>
            <a:endParaRPr lang="en-US" dirty="0"/>
          </a:p>
        </p:txBody>
      </p:sp>
      <p:sp>
        <p:nvSpPr>
          <p:cNvPr id="6" name="Text Placeholder 5">
            <a:extLst>
              <a:ext uri="{FF2B5EF4-FFF2-40B4-BE49-F238E27FC236}">
                <a16:creationId xmlns:a16="http://schemas.microsoft.com/office/drawing/2014/main" id="{03EBD75A-491A-934C-917C-6A5189C03039}"/>
              </a:ext>
            </a:extLst>
          </p:cNvPr>
          <p:cNvSpPr>
            <a:spLocks noGrp="1"/>
          </p:cNvSpPr>
          <p:nvPr>
            <p:ph type="body" sz="quarter" idx="15"/>
          </p:nvPr>
        </p:nvSpPr>
        <p:spPr/>
        <p:txBody>
          <a:bodyPr/>
          <a:lstStyle/>
          <a:p>
            <a:endParaRPr lang="en-US"/>
          </a:p>
        </p:txBody>
      </p:sp>
      <p:sp>
        <p:nvSpPr>
          <p:cNvPr id="7" name="Text Placeholder 6">
            <a:extLst>
              <a:ext uri="{FF2B5EF4-FFF2-40B4-BE49-F238E27FC236}">
                <a16:creationId xmlns:a16="http://schemas.microsoft.com/office/drawing/2014/main" id="{7AA46B1B-F912-FC48-AB38-4A75410BFE28}"/>
              </a:ext>
            </a:extLst>
          </p:cNvPr>
          <p:cNvSpPr>
            <a:spLocks noGrp="1"/>
          </p:cNvSpPr>
          <p:nvPr>
            <p:ph type="body" sz="quarter" idx="21"/>
          </p:nvPr>
        </p:nvSpPr>
        <p:spPr/>
        <p:txBody>
          <a:bodyPr/>
          <a:lstStyle/>
          <a:p>
            <a:endParaRPr lang="en-US"/>
          </a:p>
        </p:txBody>
      </p:sp>
      <p:sp>
        <p:nvSpPr>
          <p:cNvPr id="4" name="Fußzeilenplatzhalter 3"/>
          <p:cNvSpPr>
            <a:spLocks noGrp="1"/>
          </p:cNvSpPr>
          <p:nvPr>
            <p:ph type="ftr" sz="quarter" idx="23"/>
          </p:nvPr>
        </p:nvSpPr>
        <p:spPr/>
        <p:txBody>
          <a:bodyPr/>
          <a:lstStyle/>
          <a:p>
            <a:r>
              <a:rPr lang="en-US"/>
              <a:t>Albrecht Schmidt &amp; Sven Mayer</a:t>
            </a:r>
          </a:p>
        </p:txBody>
      </p:sp>
      <p:sp>
        <p:nvSpPr>
          <p:cNvPr id="5" name="Foliennummernplatzhalter 4"/>
          <p:cNvSpPr>
            <a:spLocks noGrp="1"/>
          </p:cNvSpPr>
          <p:nvPr>
            <p:ph type="sldNum" sz="quarter" idx="24"/>
          </p:nvPr>
        </p:nvSpPr>
        <p:spPr/>
        <p:txBody>
          <a:bodyPr/>
          <a:lstStyle/>
          <a:p>
            <a:fld id="{7B44EF44-587D-4887-8889-18237A826722}" type="slidenum">
              <a:rPr lang="en-US" smtClean="0"/>
              <a:t>28</a:t>
            </a:fld>
            <a:endParaRPr lang="en-US"/>
          </a:p>
        </p:txBody>
      </p:sp>
    </p:spTree>
    <p:extLst>
      <p:ext uri="{BB962C8B-B14F-4D97-AF65-F5344CB8AC3E}">
        <p14:creationId xmlns:p14="http://schemas.microsoft.com/office/powerpoint/2010/main" val="1953546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Text analytics – Summarization</a:t>
            </a:r>
          </a:p>
        </p:txBody>
      </p:sp>
      <p:sp>
        <p:nvSpPr>
          <p:cNvPr id="3" name="Inhaltsplatzhalter 2"/>
          <p:cNvSpPr>
            <a:spLocks noGrp="1"/>
          </p:cNvSpPr>
          <p:nvPr>
            <p:ph type="body" sz="quarter" idx="13"/>
          </p:nvPr>
        </p:nvSpPr>
        <p:spPr/>
        <p:txBody>
          <a:bodyPr>
            <a:normAutofit fontScale="77500" lnSpcReduction="20000"/>
          </a:bodyPr>
          <a:lstStyle/>
          <a:p>
            <a:r>
              <a:rPr lang="en-US" dirty="0"/>
              <a:t>For a given text a short version is created that keep a maximum of the content and should still relay the same message</a:t>
            </a:r>
          </a:p>
          <a:p>
            <a:r>
              <a:rPr lang="en-US" dirty="0"/>
              <a:t>Important, especially if dealing with a lot of text (reports, social media, communication)</a:t>
            </a:r>
          </a:p>
          <a:p>
            <a:r>
              <a:rPr lang="en-US" dirty="0"/>
              <a:t>Optimum: Reduce text in a way that only the relevant information remains</a:t>
            </a:r>
          </a:p>
          <a:p>
            <a:r>
              <a:rPr lang="en-US" dirty="0"/>
              <a:t>Applications: </a:t>
            </a:r>
          </a:p>
          <a:p>
            <a:pPr lvl="1"/>
            <a:r>
              <a:rPr lang="en-US" dirty="0"/>
              <a:t>Reduce reading time for human reader</a:t>
            </a:r>
          </a:p>
          <a:p>
            <a:pPr lvl="1"/>
            <a:r>
              <a:rPr lang="en-US" dirty="0"/>
              <a:t>Improve indexing of documents</a:t>
            </a:r>
          </a:p>
          <a:p>
            <a:pPr lvl="1"/>
            <a:r>
              <a:rPr lang="en-US" dirty="0"/>
              <a:t>Simplify overview of larger texts and collections</a:t>
            </a:r>
          </a:p>
          <a:p>
            <a:r>
              <a:rPr lang="en-US" dirty="0"/>
              <a:t>Manual text summarization is common</a:t>
            </a:r>
          </a:p>
          <a:p>
            <a:pPr lvl="1"/>
            <a:r>
              <a:rPr lang="en-US" dirty="0"/>
              <a:t>Headings in newspapers, synopses from a book, abstracts in papers, reviews of a film or book</a:t>
            </a:r>
          </a:p>
          <a:p>
            <a:endParaRPr lang="en-US" dirty="0"/>
          </a:p>
          <a:p>
            <a:r>
              <a:rPr lang="en-US" dirty="0"/>
              <a:t>See: </a:t>
            </a:r>
            <a:r>
              <a:rPr lang="en-US" dirty="0">
                <a:hlinkClick r:id="rId3"/>
              </a:rPr>
              <a:t>https://machinelearningmastery.com/gentle-introduction-text-summarization/</a:t>
            </a:r>
            <a:r>
              <a:rPr lang="en-US" dirty="0"/>
              <a:t> </a:t>
            </a:r>
          </a:p>
        </p:txBody>
      </p:sp>
      <p:sp>
        <p:nvSpPr>
          <p:cNvPr id="6" name="Text Placeholder 5">
            <a:extLst>
              <a:ext uri="{FF2B5EF4-FFF2-40B4-BE49-F238E27FC236}">
                <a16:creationId xmlns:a16="http://schemas.microsoft.com/office/drawing/2014/main" id="{F289F26A-6478-5440-93BA-B21255E8DAED}"/>
              </a:ext>
            </a:extLst>
          </p:cNvPr>
          <p:cNvSpPr>
            <a:spLocks noGrp="1"/>
          </p:cNvSpPr>
          <p:nvPr>
            <p:ph type="body" sz="quarter" idx="15"/>
          </p:nvPr>
        </p:nvSpPr>
        <p:spPr/>
        <p:txBody>
          <a:bodyPr/>
          <a:lstStyle/>
          <a:p>
            <a:endParaRPr lang="en-US"/>
          </a:p>
        </p:txBody>
      </p:sp>
      <p:sp>
        <p:nvSpPr>
          <p:cNvPr id="7" name="Text Placeholder 6">
            <a:extLst>
              <a:ext uri="{FF2B5EF4-FFF2-40B4-BE49-F238E27FC236}">
                <a16:creationId xmlns:a16="http://schemas.microsoft.com/office/drawing/2014/main" id="{1CB68046-0562-6741-BEF2-106EEFED2318}"/>
              </a:ext>
            </a:extLst>
          </p:cNvPr>
          <p:cNvSpPr>
            <a:spLocks noGrp="1"/>
          </p:cNvSpPr>
          <p:nvPr>
            <p:ph type="body" sz="quarter" idx="21"/>
          </p:nvPr>
        </p:nvSpPr>
        <p:spPr/>
        <p:txBody>
          <a:bodyPr/>
          <a:lstStyle/>
          <a:p>
            <a:endParaRPr lang="en-US"/>
          </a:p>
        </p:txBody>
      </p:sp>
      <p:sp>
        <p:nvSpPr>
          <p:cNvPr id="4" name="Fußzeilenplatzhalter 3"/>
          <p:cNvSpPr>
            <a:spLocks noGrp="1"/>
          </p:cNvSpPr>
          <p:nvPr>
            <p:ph type="ftr" sz="quarter" idx="23"/>
          </p:nvPr>
        </p:nvSpPr>
        <p:spPr/>
        <p:txBody>
          <a:bodyPr/>
          <a:lstStyle/>
          <a:p>
            <a:r>
              <a:rPr lang="en-US"/>
              <a:t>Albrecht Schmidt &amp; Sven Mayer</a:t>
            </a:r>
          </a:p>
        </p:txBody>
      </p:sp>
      <p:sp>
        <p:nvSpPr>
          <p:cNvPr id="5" name="Foliennummernplatzhalter 4"/>
          <p:cNvSpPr>
            <a:spLocks noGrp="1"/>
          </p:cNvSpPr>
          <p:nvPr>
            <p:ph type="sldNum" sz="quarter" idx="24"/>
          </p:nvPr>
        </p:nvSpPr>
        <p:spPr/>
        <p:txBody>
          <a:bodyPr/>
          <a:lstStyle/>
          <a:p>
            <a:fld id="{7B44EF44-587D-4887-8889-18237A826722}" type="slidenum">
              <a:rPr lang="en-US" smtClean="0"/>
              <a:t>29</a:t>
            </a:fld>
            <a:endParaRPr lang="en-US"/>
          </a:p>
        </p:txBody>
      </p:sp>
    </p:spTree>
    <p:extLst>
      <p:ext uri="{BB962C8B-B14F-4D97-AF65-F5344CB8AC3E}">
        <p14:creationId xmlns:p14="http://schemas.microsoft.com/office/powerpoint/2010/main" val="845623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Overview - NLP</a:t>
            </a:r>
          </a:p>
        </p:txBody>
      </p:sp>
      <p:sp>
        <p:nvSpPr>
          <p:cNvPr id="3" name="Inhaltsplatzhalter 2"/>
          <p:cNvSpPr>
            <a:spLocks noGrp="1"/>
          </p:cNvSpPr>
          <p:nvPr>
            <p:ph idx="1"/>
          </p:nvPr>
        </p:nvSpPr>
        <p:spPr/>
        <p:txBody>
          <a:bodyPr/>
          <a:lstStyle/>
          <a:p>
            <a:r>
              <a:rPr lang="en-US" dirty="0"/>
              <a:t>Definition and Motivation</a:t>
            </a:r>
          </a:p>
          <a:p>
            <a:r>
              <a:rPr lang="en-US" dirty="0"/>
              <a:t>Applications</a:t>
            </a:r>
          </a:p>
          <a:p>
            <a:r>
              <a:rPr lang="en-US" dirty="0"/>
              <a:t>Terms, basic concepts and algorithms</a:t>
            </a:r>
          </a:p>
          <a:p>
            <a:r>
              <a:rPr lang="en-US" b="1" dirty="0"/>
              <a:t>Milestones in the history of NLP</a:t>
            </a:r>
            <a:endParaRPr lang="en-US" dirty="0"/>
          </a:p>
          <a:p>
            <a:r>
              <a:rPr lang="en-US" dirty="0"/>
              <a:t>Text Analytics </a:t>
            </a:r>
          </a:p>
        </p:txBody>
      </p:sp>
      <p:sp>
        <p:nvSpPr>
          <p:cNvPr id="4" name="Fußzeilenplatzhalter 3"/>
          <p:cNvSpPr>
            <a:spLocks noGrp="1"/>
          </p:cNvSpPr>
          <p:nvPr>
            <p:ph type="ftr" sz="quarter" idx="11"/>
          </p:nvPr>
        </p:nvSpPr>
        <p:spPr/>
        <p:txBody>
          <a:bodyPr/>
          <a:lstStyle/>
          <a:p>
            <a:r>
              <a:rPr lang="en-US"/>
              <a:t>Albrecht Schmidt &amp; Sven Mayer</a:t>
            </a:r>
          </a:p>
        </p:txBody>
      </p:sp>
      <p:sp>
        <p:nvSpPr>
          <p:cNvPr id="5" name="Foliennummernplatzhalter 4"/>
          <p:cNvSpPr>
            <a:spLocks noGrp="1"/>
          </p:cNvSpPr>
          <p:nvPr>
            <p:ph type="sldNum" sz="quarter" idx="12"/>
          </p:nvPr>
        </p:nvSpPr>
        <p:spPr/>
        <p:txBody>
          <a:bodyPr/>
          <a:lstStyle/>
          <a:p>
            <a:fld id="{7B44EF44-587D-4887-8889-18237A826722}" type="slidenum">
              <a:rPr lang="en-US" smtClean="0"/>
              <a:t>3</a:t>
            </a:fld>
            <a:endParaRPr lang="en-US"/>
          </a:p>
        </p:txBody>
      </p:sp>
    </p:spTree>
    <p:extLst>
      <p:ext uri="{BB962C8B-B14F-4D97-AF65-F5344CB8AC3E}">
        <p14:creationId xmlns:p14="http://schemas.microsoft.com/office/powerpoint/2010/main" val="2997689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774736" y="1580574"/>
            <a:ext cx="7695078" cy="280854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en-US" dirty="0"/>
              <a:t>Text analytics – Summarization Example</a:t>
            </a:r>
          </a:p>
        </p:txBody>
      </p:sp>
      <p:sp>
        <p:nvSpPr>
          <p:cNvPr id="3" name="Inhaltsplatzhalter 2"/>
          <p:cNvSpPr>
            <a:spLocks noGrp="1"/>
          </p:cNvSpPr>
          <p:nvPr>
            <p:ph idx="1"/>
          </p:nvPr>
        </p:nvSpPr>
        <p:spPr>
          <a:xfrm>
            <a:off x="901665" y="4805680"/>
            <a:ext cx="7568148" cy="1236346"/>
          </a:xfrm>
        </p:spPr>
        <p:txBody>
          <a:bodyPr>
            <a:normAutofit fontScale="85000" lnSpcReduction="20000"/>
          </a:bodyPr>
          <a:lstStyle/>
          <a:p>
            <a:pPr marL="0" indent="0">
              <a:buNone/>
            </a:pPr>
            <a:r>
              <a:rPr lang="en-US" sz="2400" u="sng" dirty="0"/>
              <a:t>Task: </a:t>
            </a:r>
            <a:r>
              <a:rPr lang="en-US" sz="2400" dirty="0"/>
              <a:t>Summarize the above paragraph in 1 sentence. The sentence must not be longer than 10 words. </a:t>
            </a:r>
          </a:p>
          <a:p>
            <a:pPr marL="0" indent="0">
              <a:buNone/>
            </a:pPr>
            <a:endParaRPr lang="en-US" sz="1800" dirty="0"/>
          </a:p>
          <a:p>
            <a:pPr marL="0" indent="0">
              <a:buNone/>
            </a:pPr>
            <a:r>
              <a:rPr lang="en-US" sz="1700" dirty="0"/>
              <a:t>Example from </a:t>
            </a:r>
            <a:r>
              <a:rPr lang="en-US" sz="1700" dirty="0">
                <a:hlinkClick r:id="rId3"/>
              </a:rPr>
              <a:t>https://stackabuse.com/text-summarization-with-nltk-in-python/</a:t>
            </a:r>
            <a:r>
              <a:rPr lang="en-US" sz="1700" dirty="0"/>
              <a:t>  </a:t>
            </a:r>
          </a:p>
          <a:p>
            <a:endParaRPr lang="en-US" dirty="0"/>
          </a:p>
        </p:txBody>
      </p:sp>
      <p:sp>
        <p:nvSpPr>
          <p:cNvPr id="14" name="Fußzeilenplatzhalter 13"/>
          <p:cNvSpPr>
            <a:spLocks noGrp="1"/>
          </p:cNvSpPr>
          <p:nvPr>
            <p:ph type="ftr" sz="quarter" idx="11"/>
          </p:nvPr>
        </p:nvSpPr>
        <p:spPr/>
        <p:txBody>
          <a:bodyPr/>
          <a:lstStyle/>
          <a:p>
            <a:r>
              <a:rPr lang="en-US"/>
              <a:t>Albrecht Schmidt &amp; Sven Mayer</a:t>
            </a:r>
          </a:p>
        </p:txBody>
      </p:sp>
      <p:sp>
        <p:nvSpPr>
          <p:cNvPr id="15" name="Foliennummernplatzhalter 14"/>
          <p:cNvSpPr>
            <a:spLocks noGrp="1"/>
          </p:cNvSpPr>
          <p:nvPr>
            <p:ph type="sldNum" sz="quarter" idx="12"/>
          </p:nvPr>
        </p:nvSpPr>
        <p:spPr/>
        <p:txBody>
          <a:bodyPr/>
          <a:lstStyle/>
          <a:p>
            <a:fld id="{7B44EF44-587D-4887-8889-18237A826722}" type="slidenum">
              <a:rPr lang="en-US" smtClean="0"/>
              <a:t>30</a:t>
            </a:fld>
            <a:endParaRPr lang="en-US"/>
          </a:p>
        </p:txBody>
      </p:sp>
      <p:sp>
        <p:nvSpPr>
          <p:cNvPr id="4" name="Rechteck 3"/>
          <p:cNvSpPr/>
          <p:nvPr/>
        </p:nvSpPr>
        <p:spPr>
          <a:xfrm>
            <a:off x="901665" y="1690688"/>
            <a:ext cx="7889409" cy="2677656"/>
          </a:xfrm>
          <a:prstGeom prst="rect">
            <a:avLst/>
          </a:prstGeom>
        </p:spPr>
        <p:txBody>
          <a:bodyPr wrap="square">
            <a:spAutoFit/>
          </a:bodyPr>
          <a:lstStyle/>
          <a:p>
            <a:r>
              <a:rPr lang="en-US" sz="2800" i="1" dirty="0">
                <a:latin typeface="Nunito"/>
              </a:rPr>
              <a:t>“So, keep working. Keep striving. Never give up. Fall down seven times, get up eight. Ease is a greater threat to progress than hardship. Ease is a greater threat to progress than hardship. So, keep moving, keep growing, keep learning. See you at work.”</a:t>
            </a:r>
            <a:endParaRPr lang="de-DE" sz="2800" dirty="0"/>
          </a:p>
        </p:txBody>
      </p:sp>
    </p:spTree>
    <p:extLst>
      <p:ext uri="{BB962C8B-B14F-4D97-AF65-F5344CB8AC3E}">
        <p14:creationId xmlns:p14="http://schemas.microsoft.com/office/powerpoint/2010/main" val="1845123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Text analytics – Summarization</a:t>
            </a:r>
          </a:p>
        </p:txBody>
      </p:sp>
      <p:sp>
        <p:nvSpPr>
          <p:cNvPr id="3" name="Inhaltsplatzhalter 2"/>
          <p:cNvSpPr>
            <a:spLocks noGrp="1"/>
          </p:cNvSpPr>
          <p:nvPr>
            <p:ph idx="1"/>
          </p:nvPr>
        </p:nvSpPr>
        <p:spPr>
          <a:xfrm>
            <a:off x="695324" y="1378324"/>
            <a:ext cx="5222876" cy="3796926"/>
          </a:xfrm>
        </p:spPr>
        <p:txBody>
          <a:bodyPr>
            <a:normAutofit fontScale="85000" lnSpcReduction="10000"/>
          </a:bodyPr>
          <a:lstStyle/>
          <a:p>
            <a:r>
              <a:rPr lang="en-US" dirty="0"/>
              <a:t>Approaches:</a:t>
            </a:r>
          </a:p>
          <a:p>
            <a:pPr lvl="1"/>
            <a:r>
              <a:rPr lang="en-US" b="1" dirty="0"/>
              <a:t>Extraction</a:t>
            </a:r>
            <a:r>
              <a:rPr lang="en-US" dirty="0"/>
              <a:t>: “identifying important sections of the text and generating them verbatim; thus, they depend only on extraction of sentences from the original text”.</a:t>
            </a:r>
          </a:p>
          <a:p>
            <a:pPr lvl="1"/>
            <a:r>
              <a:rPr lang="en-US" b="1" dirty="0"/>
              <a:t>Abstraction</a:t>
            </a:r>
            <a:r>
              <a:rPr lang="en-US" dirty="0"/>
              <a:t>: “aim at producing important material in a new way. In other words, they interpret and examine the text using advanced natural language techniques in order to generate a new shorter text that conveys the most critical information from the original text.” </a:t>
            </a:r>
          </a:p>
          <a:p>
            <a:r>
              <a:rPr lang="en-US" dirty="0"/>
              <a:t>Extraction is easier in typically better than abstraction as it requires less semantic understanding</a:t>
            </a:r>
          </a:p>
          <a:p>
            <a:pPr lvl="1"/>
            <a:endParaRPr lang="en-US" dirty="0"/>
          </a:p>
          <a:p>
            <a:pPr marL="0" indent="0">
              <a:buNone/>
            </a:pPr>
            <a:endParaRPr lang="en-US" dirty="0"/>
          </a:p>
          <a:p>
            <a:endParaRPr lang="en-US" dirty="0"/>
          </a:p>
        </p:txBody>
      </p:sp>
      <p:pic>
        <p:nvPicPr>
          <p:cNvPr id="4" name="Grafik 3"/>
          <p:cNvPicPr>
            <a:picLocks noChangeAspect="1"/>
          </p:cNvPicPr>
          <p:nvPr/>
        </p:nvPicPr>
        <p:blipFill>
          <a:blip r:embed="rId3"/>
          <a:stretch>
            <a:fillRect/>
          </a:stretch>
        </p:blipFill>
        <p:spPr>
          <a:xfrm>
            <a:off x="5966297" y="1378324"/>
            <a:ext cx="3123255" cy="3039409"/>
          </a:xfrm>
          <a:prstGeom prst="rect">
            <a:avLst/>
          </a:prstGeom>
          <a:ln>
            <a:noFill/>
          </a:ln>
          <a:effectLst>
            <a:outerShdw blurRad="292100" dist="139700" dir="2700000" algn="tl" rotWithShape="0">
              <a:srgbClr val="333333">
                <a:alpha val="65000"/>
              </a:srgbClr>
            </a:outerShdw>
          </a:effectLst>
        </p:spPr>
      </p:pic>
      <p:sp>
        <p:nvSpPr>
          <p:cNvPr id="6" name="Rechteck 5"/>
          <p:cNvSpPr/>
          <p:nvPr/>
        </p:nvSpPr>
        <p:spPr>
          <a:xfrm>
            <a:off x="513977" y="5486519"/>
            <a:ext cx="4667623" cy="523220"/>
          </a:xfrm>
          <a:prstGeom prst="rect">
            <a:avLst/>
          </a:prstGeom>
        </p:spPr>
        <p:txBody>
          <a:bodyPr wrap="square">
            <a:spAutoFit/>
          </a:bodyPr>
          <a:lstStyle/>
          <a:p>
            <a:r>
              <a:rPr lang="en-US" sz="1400" dirty="0"/>
              <a:t>Mehdi </a:t>
            </a:r>
            <a:r>
              <a:rPr lang="en-US" sz="1400" dirty="0" err="1"/>
              <a:t>Allahyari</a:t>
            </a:r>
            <a:r>
              <a:rPr lang="en-US" sz="1400" dirty="0"/>
              <a:t> et al. Text Summarization Techniques: A Brief Survey. 2017. arXiv:1707.02268 [cs.CL]</a:t>
            </a:r>
          </a:p>
        </p:txBody>
      </p:sp>
      <p:sp>
        <p:nvSpPr>
          <p:cNvPr id="9" name="Fußzeilenplatzhalter 8"/>
          <p:cNvSpPr>
            <a:spLocks noGrp="1"/>
          </p:cNvSpPr>
          <p:nvPr>
            <p:ph type="ftr" sz="quarter" idx="11"/>
          </p:nvPr>
        </p:nvSpPr>
        <p:spPr/>
        <p:txBody>
          <a:bodyPr/>
          <a:lstStyle/>
          <a:p>
            <a:r>
              <a:rPr lang="en-US"/>
              <a:t>Albrecht Schmidt &amp; Sven Mayer</a:t>
            </a:r>
          </a:p>
        </p:txBody>
      </p:sp>
      <p:sp>
        <p:nvSpPr>
          <p:cNvPr id="10" name="Foliennummernplatzhalter 9"/>
          <p:cNvSpPr>
            <a:spLocks noGrp="1"/>
          </p:cNvSpPr>
          <p:nvPr>
            <p:ph type="sldNum" sz="quarter" idx="12"/>
          </p:nvPr>
        </p:nvSpPr>
        <p:spPr/>
        <p:txBody>
          <a:bodyPr/>
          <a:lstStyle/>
          <a:p>
            <a:fld id="{7B44EF44-587D-4887-8889-18237A826722}" type="slidenum">
              <a:rPr lang="en-US" smtClean="0"/>
              <a:t>31</a:t>
            </a:fld>
            <a:endParaRPr lang="en-US"/>
          </a:p>
        </p:txBody>
      </p:sp>
    </p:spTree>
    <p:extLst>
      <p:ext uri="{BB962C8B-B14F-4D97-AF65-F5344CB8AC3E}">
        <p14:creationId xmlns:p14="http://schemas.microsoft.com/office/powerpoint/2010/main" val="1285708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Text analytics – Summarization Example</a:t>
            </a:r>
          </a:p>
        </p:txBody>
      </p:sp>
      <p:sp>
        <p:nvSpPr>
          <p:cNvPr id="3" name="Inhaltsplatzhalter 2"/>
          <p:cNvSpPr>
            <a:spLocks noGrp="1"/>
          </p:cNvSpPr>
          <p:nvPr>
            <p:ph idx="1"/>
          </p:nvPr>
        </p:nvSpPr>
        <p:spPr>
          <a:xfrm>
            <a:off x="636493" y="5979072"/>
            <a:ext cx="10515600" cy="339351"/>
          </a:xfrm>
        </p:spPr>
        <p:txBody>
          <a:bodyPr>
            <a:noAutofit/>
          </a:bodyPr>
          <a:lstStyle/>
          <a:p>
            <a:pPr marL="0" indent="0">
              <a:buNone/>
            </a:pPr>
            <a:r>
              <a:rPr lang="en-US" sz="1200" dirty="0"/>
              <a:t>Example from </a:t>
            </a:r>
            <a:r>
              <a:rPr lang="en-US" sz="1200" dirty="0">
                <a:hlinkClick r:id="rId3"/>
              </a:rPr>
              <a:t>https://stackabuse.com/text-summarization-with-nltk-in-python/</a:t>
            </a:r>
            <a:r>
              <a:rPr lang="en-US" sz="1200" dirty="0"/>
              <a:t>  </a:t>
            </a:r>
          </a:p>
          <a:p>
            <a:endParaRPr lang="en-US" sz="1600" dirty="0"/>
          </a:p>
        </p:txBody>
      </p:sp>
      <p:pic>
        <p:nvPicPr>
          <p:cNvPr id="6" name="Grafik 5"/>
          <p:cNvPicPr>
            <a:picLocks noChangeAspect="1"/>
          </p:cNvPicPr>
          <p:nvPr/>
        </p:nvPicPr>
        <p:blipFill>
          <a:blip r:embed="rId4"/>
          <a:stretch>
            <a:fillRect/>
          </a:stretch>
        </p:blipFill>
        <p:spPr>
          <a:xfrm>
            <a:off x="636493" y="2870527"/>
            <a:ext cx="5256307" cy="3006918"/>
          </a:xfrm>
          <a:prstGeom prst="rect">
            <a:avLst/>
          </a:prstGeom>
        </p:spPr>
      </p:pic>
      <p:sp>
        <p:nvSpPr>
          <p:cNvPr id="11" name="Rechteck 10"/>
          <p:cNvSpPr/>
          <p:nvPr/>
        </p:nvSpPr>
        <p:spPr>
          <a:xfrm>
            <a:off x="566643" y="2501195"/>
            <a:ext cx="4455066" cy="369332"/>
          </a:xfrm>
          <a:prstGeom prst="rect">
            <a:avLst/>
          </a:prstGeom>
        </p:spPr>
        <p:txBody>
          <a:bodyPr wrap="none">
            <a:spAutoFit/>
          </a:bodyPr>
          <a:lstStyle/>
          <a:p>
            <a:r>
              <a:rPr lang="en-US" dirty="0"/>
              <a:t>Step 1: Convert Paragraphs to Sentences</a:t>
            </a:r>
          </a:p>
        </p:txBody>
      </p:sp>
      <p:sp>
        <p:nvSpPr>
          <p:cNvPr id="14" name="Fußzeilenplatzhalter 13"/>
          <p:cNvSpPr>
            <a:spLocks noGrp="1"/>
          </p:cNvSpPr>
          <p:nvPr>
            <p:ph type="ftr" sz="quarter" idx="11"/>
          </p:nvPr>
        </p:nvSpPr>
        <p:spPr/>
        <p:txBody>
          <a:bodyPr/>
          <a:lstStyle/>
          <a:p>
            <a:r>
              <a:rPr lang="en-US"/>
              <a:t>Albrecht Schmidt &amp; Sven Mayer</a:t>
            </a:r>
          </a:p>
        </p:txBody>
      </p:sp>
      <p:sp>
        <p:nvSpPr>
          <p:cNvPr id="15" name="Foliennummernplatzhalter 14"/>
          <p:cNvSpPr>
            <a:spLocks noGrp="1"/>
          </p:cNvSpPr>
          <p:nvPr>
            <p:ph type="sldNum" sz="quarter" idx="12"/>
          </p:nvPr>
        </p:nvSpPr>
        <p:spPr/>
        <p:txBody>
          <a:bodyPr/>
          <a:lstStyle/>
          <a:p>
            <a:fld id="{7B44EF44-587D-4887-8889-18237A826722}" type="slidenum">
              <a:rPr lang="en-US" smtClean="0"/>
              <a:t>32</a:t>
            </a:fld>
            <a:endParaRPr lang="en-US"/>
          </a:p>
        </p:txBody>
      </p:sp>
      <p:pic>
        <p:nvPicPr>
          <p:cNvPr id="16" name="Grafik 15"/>
          <p:cNvPicPr>
            <a:picLocks noChangeAspect="1"/>
          </p:cNvPicPr>
          <p:nvPr/>
        </p:nvPicPr>
        <p:blipFill>
          <a:blip r:embed="rId5"/>
          <a:stretch>
            <a:fillRect/>
          </a:stretch>
        </p:blipFill>
        <p:spPr>
          <a:xfrm>
            <a:off x="566643" y="1166902"/>
            <a:ext cx="6532657" cy="10364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6620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Text analytics – Summarization Example</a:t>
            </a:r>
          </a:p>
        </p:txBody>
      </p:sp>
      <p:sp>
        <p:nvSpPr>
          <p:cNvPr id="3" name="Inhaltsplatzhalter 2"/>
          <p:cNvSpPr>
            <a:spLocks noGrp="1"/>
          </p:cNvSpPr>
          <p:nvPr>
            <p:ph idx="1"/>
          </p:nvPr>
        </p:nvSpPr>
        <p:spPr>
          <a:xfrm>
            <a:off x="636493" y="5979072"/>
            <a:ext cx="10515600" cy="339351"/>
          </a:xfrm>
        </p:spPr>
        <p:txBody>
          <a:bodyPr>
            <a:noAutofit/>
          </a:bodyPr>
          <a:lstStyle/>
          <a:p>
            <a:pPr marL="0" indent="0">
              <a:buNone/>
            </a:pPr>
            <a:r>
              <a:rPr lang="en-US" sz="1200" dirty="0"/>
              <a:t>Example from </a:t>
            </a:r>
            <a:r>
              <a:rPr lang="en-US" sz="1200" dirty="0">
                <a:hlinkClick r:id="rId3"/>
              </a:rPr>
              <a:t>https://stackabuse.com/text-summarization-with-nltk-in-python/</a:t>
            </a:r>
            <a:r>
              <a:rPr lang="en-US" sz="1200" dirty="0"/>
              <a:t>  </a:t>
            </a:r>
          </a:p>
          <a:p>
            <a:endParaRPr lang="en-US" sz="1600" dirty="0"/>
          </a:p>
        </p:txBody>
      </p:sp>
      <p:pic>
        <p:nvPicPr>
          <p:cNvPr id="6" name="Grafik 5"/>
          <p:cNvPicPr>
            <a:picLocks noChangeAspect="1"/>
          </p:cNvPicPr>
          <p:nvPr/>
        </p:nvPicPr>
        <p:blipFill>
          <a:blip r:embed="rId4"/>
          <a:stretch>
            <a:fillRect/>
          </a:stretch>
        </p:blipFill>
        <p:spPr>
          <a:xfrm>
            <a:off x="636493" y="2870527"/>
            <a:ext cx="3624357" cy="2073346"/>
          </a:xfrm>
          <a:prstGeom prst="rect">
            <a:avLst/>
          </a:prstGeom>
        </p:spPr>
      </p:pic>
      <p:sp>
        <p:nvSpPr>
          <p:cNvPr id="11" name="Rechteck 10"/>
          <p:cNvSpPr/>
          <p:nvPr/>
        </p:nvSpPr>
        <p:spPr>
          <a:xfrm>
            <a:off x="566643" y="2501195"/>
            <a:ext cx="3498073" cy="307777"/>
          </a:xfrm>
          <a:prstGeom prst="rect">
            <a:avLst/>
          </a:prstGeom>
        </p:spPr>
        <p:txBody>
          <a:bodyPr wrap="none">
            <a:spAutoFit/>
          </a:bodyPr>
          <a:lstStyle/>
          <a:p>
            <a:r>
              <a:rPr lang="en-US" sz="1400" dirty="0"/>
              <a:t>Step 1: Convert Paragraphs to Sentences</a:t>
            </a:r>
          </a:p>
        </p:txBody>
      </p:sp>
      <p:sp>
        <p:nvSpPr>
          <p:cNvPr id="14" name="Fußzeilenplatzhalter 13"/>
          <p:cNvSpPr>
            <a:spLocks noGrp="1"/>
          </p:cNvSpPr>
          <p:nvPr>
            <p:ph type="ftr" sz="quarter" idx="11"/>
          </p:nvPr>
        </p:nvSpPr>
        <p:spPr/>
        <p:txBody>
          <a:bodyPr/>
          <a:lstStyle/>
          <a:p>
            <a:r>
              <a:rPr lang="en-US"/>
              <a:t>Albrecht Schmidt &amp; Sven Mayer</a:t>
            </a:r>
          </a:p>
        </p:txBody>
      </p:sp>
      <p:sp>
        <p:nvSpPr>
          <p:cNvPr id="15" name="Foliennummernplatzhalter 14"/>
          <p:cNvSpPr>
            <a:spLocks noGrp="1"/>
          </p:cNvSpPr>
          <p:nvPr>
            <p:ph type="sldNum" sz="quarter" idx="12"/>
          </p:nvPr>
        </p:nvSpPr>
        <p:spPr/>
        <p:txBody>
          <a:bodyPr/>
          <a:lstStyle/>
          <a:p>
            <a:fld id="{7B44EF44-587D-4887-8889-18237A826722}" type="slidenum">
              <a:rPr lang="en-US" smtClean="0"/>
              <a:t>33</a:t>
            </a:fld>
            <a:endParaRPr lang="en-US"/>
          </a:p>
        </p:txBody>
      </p:sp>
      <p:pic>
        <p:nvPicPr>
          <p:cNvPr id="9" name="Grafik 8"/>
          <p:cNvPicPr>
            <a:picLocks noChangeAspect="1"/>
          </p:cNvPicPr>
          <p:nvPr/>
        </p:nvPicPr>
        <p:blipFill>
          <a:blip r:embed="rId5"/>
          <a:stretch>
            <a:fillRect/>
          </a:stretch>
        </p:blipFill>
        <p:spPr>
          <a:xfrm>
            <a:off x="4978399" y="2748500"/>
            <a:ext cx="4307193" cy="3017299"/>
          </a:xfrm>
          <a:prstGeom prst="rect">
            <a:avLst/>
          </a:prstGeom>
        </p:spPr>
      </p:pic>
      <p:sp>
        <p:nvSpPr>
          <p:cNvPr id="10" name="Rechteck 9"/>
          <p:cNvSpPr/>
          <p:nvPr/>
        </p:nvSpPr>
        <p:spPr>
          <a:xfrm>
            <a:off x="4978400" y="2470417"/>
            <a:ext cx="2937727" cy="369332"/>
          </a:xfrm>
          <a:prstGeom prst="rect">
            <a:avLst/>
          </a:prstGeom>
        </p:spPr>
        <p:txBody>
          <a:bodyPr wrap="none">
            <a:spAutoFit/>
          </a:bodyPr>
          <a:lstStyle/>
          <a:p>
            <a:r>
              <a:rPr lang="en-US" dirty="0"/>
              <a:t>Step 2: Text Preprocessing</a:t>
            </a:r>
          </a:p>
        </p:txBody>
      </p:sp>
      <p:pic>
        <p:nvPicPr>
          <p:cNvPr id="12" name="Grafik 11"/>
          <p:cNvPicPr>
            <a:picLocks noChangeAspect="1"/>
          </p:cNvPicPr>
          <p:nvPr/>
        </p:nvPicPr>
        <p:blipFill>
          <a:blip r:embed="rId6"/>
          <a:stretch>
            <a:fillRect/>
          </a:stretch>
        </p:blipFill>
        <p:spPr>
          <a:xfrm>
            <a:off x="566643" y="1166902"/>
            <a:ext cx="6532657" cy="10364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1429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Text analytics – Summarization Example</a:t>
            </a:r>
          </a:p>
        </p:txBody>
      </p:sp>
      <p:sp>
        <p:nvSpPr>
          <p:cNvPr id="3" name="Inhaltsplatzhalter 2"/>
          <p:cNvSpPr>
            <a:spLocks noGrp="1"/>
          </p:cNvSpPr>
          <p:nvPr>
            <p:ph idx="1"/>
          </p:nvPr>
        </p:nvSpPr>
        <p:spPr>
          <a:xfrm>
            <a:off x="636493" y="5979072"/>
            <a:ext cx="10515600" cy="339351"/>
          </a:xfrm>
        </p:spPr>
        <p:txBody>
          <a:bodyPr>
            <a:noAutofit/>
          </a:bodyPr>
          <a:lstStyle/>
          <a:p>
            <a:pPr marL="0" indent="0">
              <a:buNone/>
            </a:pPr>
            <a:r>
              <a:rPr lang="en-US" sz="1200" dirty="0"/>
              <a:t>Example from </a:t>
            </a:r>
            <a:r>
              <a:rPr lang="en-US" sz="1200" dirty="0">
                <a:hlinkClick r:id="rId3"/>
              </a:rPr>
              <a:t>https://stackabuse.com/text-summarization-with-nltk-in-python/</a:t>
            </a:r>
            <a:r>
              <a:rPr lang="en-US" sz="1200" dirty="0"/>
              <a:t>  </a:t>
            </a:r>
          </a:p>
          <a:p>
            <a:endParaRPr lang="en-US" sz="1600" dirty="0"/>
          </a:p>
        </p:txBody>
      </p:sp>
      <p:pic>
        <p:nvPicPr>
          <p:cNvPr id="5" name="Grafik 4"/>
          <p:cNvPicPr>
            <a:picLocks noChangeAspect="1"/>
          </p:cNvPicPr>
          <p:nvPr/>
        </p:nvPicPr>
        <p:blipFill>
          <a:blip r:embed="rId4"/>
          <a:stretch>
            <a:fillRect/>
          </a:stretch>
        </p:blipFill>
        <p:spPr>
          <a:xfrm>
            <a:off x="566643" y="1166902"/>
            <a:ext cx="6532657" cy="1036485"/>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a:blip r:embed="rId5"/>
          <a:stretch>
            <a:fillRect/>
          </a:stretch>
        </p:blipFill>
        <p:spPr>
          <a:xfrm>
            <a:off x="636493" y="2895927"/>
            <a:ext cx="2748057" cy="1572051"/>
          </a:xfrm>
          <a:prstGeom prst="rect">
            <a:avLst/>
          </a:prstGeom>
        </p:spPr>
      </p:pic>
      <p:sp>
        <p:nvSpPr>
          <p:cNvPr id="11" name="Rechteck 10"/>
          <p:cNvSpPr/>
          <p:nvPr/>
        </p:nvSpPr>
        <p:spPr>
          <a:xfrm>
            <a:off x="566643" y="2501195"/>
            <a:ext cx="3026791" cy="276999"/>
          </a:xfrm>
          <a:prstGeom prst="rect">
            <a:avLst/>
          </a:prstGeom>
        </p:spPr>
        <p:txBody>
          <a:bodyPr wrap="none">
            <a:spAutoFit/>
          </a:bodyPr>
          <a:lstStyle/>
          <a:p>
            <a:r>
              <a:rPr lang="en-US" sz="1200" dirty="0"/>
              <a:t>Step 1: Convert Paragraphs to Sentences</a:t>
            </a:r>
          </a:p>
        </p:txBody>
      </p:sp>
      <p:sp>
        <p:nvSpPr>
          <p:cNvPr id="14" name="Fußzeilenplatzhalter 13"/>
          <p:cNvSpPr>
            <a:spLocks noGrp="1"/>
          </p:cNvSpPr>
          <p:nvPr>
            <p:ph type="ftr" sz="quarter" idx="11"/>
          </p:nvPr>
        </p:nvSpPr>
        <p:spPr/>
        <p:txBody>
          <a:bodyPr/>
          <a:lstStyle/>
          <a:p>
            <a:r>
              <a:rPr lang="en-US"/>
              <a:t>Albrecht Schmidt &amp; Sven Mayer</a:t>
            </a:r>
          </a:p>
        </p:txBody>
      </p:sp>
      <p:sp>
        <p:nvSpPr>
          <p:cNvPr id="15" name="Foliennummernplatzhalter 14"/>
          <p:cNvSpPr>
            <a:spLocks noGrp="1"/>
          </p:cNvSpPr>
          <p:nvPr>
            <p:ph type="sldNum" sz="quarter" idx="12"/>
          </p:nvPr>
        </p:nvSpPr>
        <p:spPr/>
        <p:txBody>
          <a:bodyPr/>
          <a:lstStyle/>
          <a:p>
            <a:fld id="{7B44EF44-587D-4887-8889-18237A826722}" type="slidenum">
              <a:rPr lang="en-US" smtClean="0"/>
              <a:t>34</a:t>
            </a:fld>
            <a:endParaRPr lang="en-US"/>
          </a:p>
        </p:txBody>
      </p:sp>
      <p:pic>
        <p:nvPicPr>
          <p:cNvPr id="9" name="Grafik 8"/>
          <p:cNvPicPr>
            <a:picLocks noChangeAspect="1"/>
          </p:cNvPicPr>
          <p:nvPr/>
        </p:nvPicPr>
        <p:blipFill>
          <a:blip r:embed="rId6"/>
          <a:stretch>
            <a:fillRect/>
          </a:stretch>
        </p:blipFill>
        <p:spPr>
          <a:xfrm>
            <a:off x="3876368" y="2778194"/>
            <a:ext cx="2867332" cy="2008640"/>
          </a:xfrm>
          <a:prstGeom prst="rect">
            <a:avLst/>
          </a:prstGeom>
        </p:spPr>
      </p:pic>
      <p:sp>
        <p:nvSpPr>
          <p:cNvPr id="10" name="Rechteck 9"/>
          <p:cNvSpPr/>
          <p:nvPr/>
        </p:nvSpPr>
        <p:spPr>
          <a:xfrm>
            <a:off x="3876368" y="2501195"/>
            <a:ext cx="2017925" cy="276999"/>
          </a:xfrm>
          <a:prstGeom prst="rect">
            <a:avLst/>
          </a:prstGeom>
        </p:spPr>
        <p:txBody>
          <a:bodyPr wrap="none">
            <a:spAutoFit/>
          </a:bodyPr>
          <a:lstStyle/>
          <a:p>
            <a:r>
              <a:rPr lang="en-US" sz="1200" dirty="0"/>
              <a:t>Step 2: Text Preprocessing</a:t>
            </a:r>
          </a:p>
        </p:txBody>
      </p:sp>
      <p:pic>
        <p:nvPicPr>
          <p:cNvPr id="12" name="Grafik 11"/>
          <p:cNvPicPr>
            <a:picLocks noChangeAspect="1"/>
          </p:cNvPicPr>
          <p:nvPr/>
        </p:nvPicPr>
        <p:blipFill>
          <a:blip r:embed="rId7"/>
          <a:stretch>
            <a:fillRect/>
          </a:stretch>
        </p:blipFill>
        <p:spPr>
          <a:xfrm>
            <a:off x="7346086" y="1617251"/>
            <a:ext cx="933155" cy="4605750"/>
          </a:xfrm>
          <a:prstGeom prst="rect">
            <a:avLst/>
          </a:prstGeom>
        </p:spPr>
      </p:pic>
      <p:sp>
        <p:nvSpPr>
          <p:cNvPr id="13" name="Rechteck 12"/>
          <p:cNvSpPr/>
          <p:nvPr/>
        </p:nvSpPr>
        <p:spPr>
          <a:xfrm>
            <a:off x="7283450" y="1247919"/>
            <a:ext cx="1706621" cy="369332"/>
          </a:xfrm>
          <a:prstGeom prst="rect">
            <a:avLst/>
          </a:prstGeom>
        </p:spPr>
        <p:txBody>
          <a:bodyPr wrap="none">
            <a:spAutoFit/>
          </a:bodyPr>
          <a:lstStyle/>
          <a:p>
            <a:r>
              <a:rPr lang="en-US" dirty="0"/>
              <a:t>Step 3. Tokens</a:t>
            </a:r>
          </a:p>
        </p:txBody>
      </p:sp>
    </p:spTree>
    <p:extLst>
      <p:ext uri="{BB962C8B-B14F-4D97-AF65-F5344CB8AC3E}">
        <p14:creationId xmlns:p14="http://schemas.microsoft.com/office/powerpoint/2010/main" val="2407703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Text analytics – Summarization Example</a:t>
            </a:r>
          </a:p>
        </p:txBody>
      </p:sp>
      <p:sp>
        <p:nvSpPr>
          <p:cNvPr id="3" name="Inhaltsplatzhalter 2"/>
          <p:cNvSpPr>
            <a:spLocks noGrp="1"/>
          </p:cNvSpPr>
          <p:nvPr>
            <p:ph idx="1"/>
          </p:nvPr>
        </p:nvSpPr>
        <p:spPr>
          <a:xfrm>
            <a:off x="636493" y="5979072"/>
            <a:ext cx="10515600" cy="339351"/>
          </a:xfrm>
        </p:spPr>
        <p:txBody>
          <a:bodyPr>
            <a:noAutofit/>
          </a:bodyPr>
          <a:lstStyle/>
          <a:p>
            <a:pPr marL="0" indent="0">
              <a:buNone/>
            </a:pPr>
            <a:r>
              <a:rPr lang="en-US" sz="1200" dirty="0"/>
              <a:t>Example from </a:t>
            </a:r>
            <a:r>
              <a:rPr lang="en-US" sz="1200" dirty="0">
                <a:hlinkClick r:id="rId3"/>
              </a:rPr>
              <a:t>https://stackabuse.com/text-summarization-with-nltk-in-python/</a:t>
            </a:r>
            <a:r>
              <a:rPr lang="en-US" sz="1200" dirty="0"/>
              <a:t>  </a:t>
            </a:r>
          </a:p>
          <a:p>
            <a:endParaRPr lang="en-US" sz="1600" dirty="0"/>
          </a:p>
        </p:txBody>
      </p:sp>
      <p:sp>
        <p:nvSpPr>
          <p:cNvPr id="11" name="Rechteck 10"/>
          <p:cNvSpPr/>
          <p:nvPr/>
        </p:nvSpPr>
        <p:spPr>
          <a:xfrm>
            <a:off x="2689225" y="1158808"/>
            <a:ext cx="3401893" cy="276999"/>
          </a:xfrm>
          <a:prstGeom prst="rect">
            <a:avLst/>
          </a:prstGeom>
        </p:spPr>
        <p:txBody>
          <a:bodyPr wrap="none">
            <a:spAutoFit/>
          </a:bodyPr>
          <a:lstStyle/>
          <a:p>
            <a:r>
              <a:rPr lang="en-US" sz="1200" dirty="0"/>
              <a:t>Step 4: Find weighted frequency of occurrence </a:t>
            </a:r>
          </a:p>
        </p:txBody>
      </p:sp>
      <p:sp>
        <p:nvSpPr>
          <p:cNvPr id="14" name="Fußzeilenplatzhalter 13"/>
          <p:cNvSpPr>
            <a:spLocks noGrp="1"/>
          </p:cNvSpPr>
          <p:nvPr>
            <p:ph type="ftr" sz="quarter" idx="11"/>
          </p:nvPr>
        </p:nvSpPr>
        <p:spPr/>
        <p:txBody>
          <a:bodyPr/>
          <a:lstStyle/>
          <a:p>
            <a:r>
              <a:rPr lang="en-US"/>
              <a:t>Albrecht Schmidt &amp; Sven Mayer</a:t>
            </a:r>
          </a:p>
        </p:txBody>
      </p:sp>
      <p:sp>
        <p:nvSpPr>
          <p:cNvPr id="15" name="Foliennummernplatzhalter 14"/>
          <p:cNvSpPr>
            <a:spLocks noGrp="1"/>
          </p:cNvSpPr>
          <p:nvPr>
            <p:ph type="sldNum" sz="quarter" idx="12"/>
          </p:nvPr>
        </p:nvSpPr>
        <p:spPr/>
        <p:txBody>
          <a:bodyPr/>
          <a:lstStyle/>
          <a:p>
            <a:fld id="{7B44EF44-587D-4887-8889-18237A826722}" type="slidenum">
              <a:rPr lang="en-US" smtClean="0"/>
              <a:t>35</a:t>
            </a:fld>
            <a:endParaRPr lang="en-US"/>
          </a:p>
        </p:txBody>
      </p:sp>
      <p:pic>
        <p:nvPicPr>
          <p:cNvPr id="12" name="Grafik 11"/>
          <p:cNvPicPr>
            <a:picLocks noChangeAspect="1"/>
          </p:cNvPicPr>
          <p:nvPr/>
        </p:nvPicPr>
        <p:blipFill>
          <a:blip r:embed="rId4"/>
          <a:stretch>
            <a:fillRect/>
          </a:stretch>
        </p:blipFill>
        <p:spPr>
          <a:xfrm>
            <a:off x="695325" y="1378724"/>
            <a:ext cx="933155" cy="4605750"/>
          </a:xfrm>
          <a:prstGeom prst="rect">
            <a:avLst/>
          </a:prstGeom>
        </p:spPr>
      </p:pic>
      <p:sp>
        <p:nvSpPr>
          <p:cNvPr id="13" name="Rechteck 12"/>
          <p:cNvSpPr/>
          <p:nvPr/>
        </p:nvSpPr>
        <p:spPr>
          <a:xfrm>
            <a:off x="695325" y="1206424"/>
            <a:ext cx="1132041" cy="261610"/>
          </a:xfrm>
          <a:prstGeom prst="rect">
            <a:avLst/>
          </a:prstGeom>
        </p:spPr>
        <p:txBody>
          <a:bodyPr wrap="none">
            <a:spAutoFit/>
          </a:bodyPr>
          <a:lstStyle/>
          <a:p>
            <a:r>
              <a:rPr lang="en-US" sz="1100" dirty="0"/>
              <a:t>Step 3. Tokens</a:t>
            </a:r>
          </a:p>
        </p:txBody>
      </p:sp>
      <p:pic>
        <p:nvPicPr>
          <p:cNvPr id="16" name="Grafik 15"/>
          <p:cNvPicPr>
            <a:picLocks noChangeAspect="1"/>
          </p:cNvPicPr>
          <p:nvPr/>
        </p:nvPicPr>
        <p:blipFill>
          <a:blip r:embed="rId5"/>
          <a:stretch>
            <a:fillRect/>
          </a:stretch>
        </p:blipFill>
        <p:spPr>
          <a:xfrm>
            <a:off x="2740025" y="1502367"/>
            <a:ext cx="3133725" cy="4411554"/>
          </a:xfrm>
          <a:prstGeom prst="rect">
            <a:avLst/>
          </a:prstGeom>
        </p:spPr>
      </p:pic>
    </p:spTree>
    <p:extLst>
      <p:ext uri="{BB962C8B-B14F-4D97-AF65-F5344CB8AC3E}">
        <p14:creationId xmlns:p14="http://schemas.microsoft.com/office/powerpoint/2010/main" val="467255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Text analytics – Summarization Example</a:t>
            </a:r>
          </a:p>
        </p:txBody>
      </p:sp>
      <p:sp>
        <p:nvSpPr>
          <p:cNvPr id="3" name="Inhaltsplatzhalter 2"/>
          <p:cNvSpPr>
            <a:spLocks noGrp="1"/>
          </p:cNvSpPr>
          <p:nvPr>
            <p:ph idx="1"/>
          </p:nvPr>
        </p:nvSpPr>
        <p:spPr>
          <a:xfrm>
            <a:off x="636493" y="5979072"/>
            <a:ext cx="10515600" cy="339351"/>
          </a:xfrm>
        </p:spPr>
        <p:txBody>
          <a:bodyPr>
            <a:noAutofit/>
          </a:bodyPr>
          <a:lstStyle/>
          <a:p>
            <a:pPr marL="0" indent="0">
              <a:buNone/>
            </a:pPr>
            <a:r>
              <a:rPr lang="en-US" sz="1200" dirty="0"/>
              <a:t>Example from </a:t>
            </a:r>
            <a:r>
              <a:rPr lang="en-US" sz="1200" dirty="0">
                <a:hlinkClick r:id="rId3"/>
              </a:rPr>
              <a:t>https://stackabuse.com/text-summarization-with-nltk-in-python/</a:t>
            </a:r>
            <a:r>
              <a:rPr lang="en-US" sz="1200" dirty="0"/>
              <a:t>  </a:t>
            </a:r>
          </a:p>
          <a:p>
            <a:endParaRPr lang="en-US" sz="1600" dirty="0"/>
          </a:p>
        </p:txBody>
      </p:sp>
      <p:sp>
        <p:nvSpPr>
          <p:cNvPr id="11" name="Rechteck 10"/>
          <p:cNvSpPr/>
          <p:nvPr/>
        </p:nvSpPr>
        <p:spPr>
          <a:xfrm>
            <a:off x="695325" y="1156492"/>
            <a:ext cx="3401893" cy="276999"/>
          </a:xfrm>
          <a:prstGeom prst="rect">
            <a:avLst/>
          </a:prstGeom>
        </p:spPr>
        <p:txBody>
          <a:bodyPr wrap="none">
            <a:spAutoFit/>
          </a:bodyPr>
          <a:lstStyle/>
          <a:p>
            <a:r>
              <a:rPr lang="en-US" sz="1200" dirty="0"/>
              <a:t>Step 4: Find weighted frequency of occurrence </a:t>
            </a:r>
          </a:p>
        </p:txBody>
      </p:sp>
      <p:sp>
        <p:nvSpPr>
          <p:cNvPr id="14" name="Fußzeilenplatzhalter 13"/>
          <p:cNvSpPr>
            <a:spLocks noGrp="1"/>
          </p:cNvSpPr>
          <p:nvPr>
            <p:ph type="ftr" sz="quarter" idx="11"/>
          </p:nvPr>
        </p:nvSpPr>
        <p:spPr/>
        <p:txBody>
          <a:bodyPr/>
          <a:lstStyle/>
          <a:p>
            <a:r>
              <a:rPr lang="en-US"/>
              <a:t>Albrecht Schmidt &amp; Sven Mayer</a:t>
            </a:r>
          </a:p>
        </p:txBody>
      </p:sp>
      <p:sp>
        <p:nvSpPr>
          <p:cNvPr id="15" name="Foliennummernplatzhalter 14"/>
          <p:cNvSpPr>
            <a:spLocks noGrp="1"/>
          </p:cNvSpPr>
          <p:nvPr>
            <p:ph type="sldNum" sz="quarter" idx="12"/>
          </p:nvPr>
        </p:nvSpPr>
        <p:spPr/>
        <p:txBody>
          <a:bodyPr/>
          <a:lstStyle/>
          <a:p>
            <a:fld id="{7B44EF44-587D-4887-8889-18237A826722}" type="slidenum">
              <a:rPr lang="en-US" smtClean="0"/>
              <a:t>36</a:t>
            </a:fld>
            <a:endParaRPr lang="en-US"/>
          </a:p>
        </p:txBody>
      </p:sp>
      <p:pic>
        <p:nvPicPr>
          <p:cNvPr id="16" name="Grafik 15"/>
          <p:cNvPicPr>
            <a:picLocks noChangeAspect="1"/>
          </p:cNvPicPr>
          <p:nvPr/>
        </p:nvPicPr>
        <p:blipFill>
          <a:blip r:embed="rId4"/>
          <a:stretch>
            <a:fillRect/>
          </a:stretch>
        </p:blipFill>
        <p:spPr>
          <a:xfrm>
            <a:off x="746125" y="1500051"/>
            <a:ext cx="3133725" cy="4411554"/>
          </a:xfrm>
          <a:prstGeom prst="rect">
            <a:avLst/>
          </a:prstGeom>
        </p:spPr>
      </p:pic>
      <p:sp>
        <p:nvSpPr>
          <p:cNvPr id="10" name="Rechteck 9"/>
          <p:cNvSpPr/>
          <p:nvPr/>
        </p:nvSpPr>
        <p:spPr>
          <a:xfrm>
            <a:off x="4097218" y="2961837"/>
            <a:ext cx="4563365" cy="276999"/>
          </a:xfrm>
          <a:prstGeom prst="rect">
            <a:avLst/>
          </a:prstGeom>
        </p:spPr>
        <p:txBody>
          <a:bodyPr wrap="none">
            <a:spAutoFit/>
          </a:bodyPr>
          <a:lstStyle/>
          <a:p>
            <a:r>
              <a:rPr lang="en-US" sz="1200" dirty="0"/>
              <a:t>5. Replace Words by Weighted Frequency in Original Sentences</a:t>
            </a:r>
          </a:p>
        </p:txBody>
      </p:sp>
      <p:pic>
        <p:nvPicPr>
          <p:cNvPr id="17" name="Grafik 16"/>
          <p:cNvPicPr>
            <a:picLocks noChangeAspect="1"/>
          </p:cNvPicPr>
          <p:nvPr/>
        </p:nvPicPr>
        <p:blipFill>
          <a:blip r:embed="rId5"/>
          <a:stretch>
            <a:fillRect/>
          </a:stretch>
        </p:blipFill>
        <p:spPr>
          <a:xfrm>
            <a:off x="4097218" y="3364484"/>
            <a:ext cx="4786432" cy="2220108"/>
          </a:xfrm>
          <a:prstGeom prst="rect">
            <a:avLst/>
          </a:prstGeom>
        </p:spPr>
      </p:pic>
      <p:pic>
        <p:nvPicPr>
          <p:cNvPr id="18" name="Grafik 17"/>
          <p:cNvPicPr>
            <a:picLocks noChangeAspect="1"/>
          </p:cNvPicPr>
          <p:nvPr/>
        </p:nvPicPr>
        <p:blipFill>
          <a:blip r:embed="rId6"/>
          <a:stretch>
            <a:fillRect/>
          </a:stretch>
        </p:blipFill>
        <p:spPr>
          <a:xfrm>
            <a:off x="4141680" y="1433491"/>
            <a:ext cx="4697507" cy="7453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6241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Text analytics – Summarization Example</a:t>
            </a:r>
          </a:p>
        </p:txBody>
      </p:sp>
      <p:sp>
        <p:nvSpPr>
          <p:cNvPr id="3" name="Inhaltsplatzhalter 2"/>
          <p:cNvSpPr>
            <a:spLocks noGrp="1"/>
          </p:cNvSpPr>
          <p:nvPr>
            <p:ph idx="1"/>
          </p:nvPr>
        </p:nvSpPr>
        <p:spPr>
          <a:xfrm>
            <a:off x="636493" y="5979072"/>
            <a:ext cx="10515600" cy="339351"/>
          </a:xfrm>
        </p:spPr>
        <p:txBody>
          <a:bodyPr>
            <a:noAutofit/>
          </a:bodyPr>
          <a:lstStyle/>
          <a:p>
            <a:pPr marL="0" indent="0">
              <a:buNone/>
            </a:pPr>
            <a:r>
              <a:rPr lang="en-US" sz="1200" dirty="0"/>
              <a:t>Example from </a:t>
            </a:r>
            <a:r>
              <a:rPr lang="en-US" sz="1200" dirty="0">
                <a:hlinkClick r:id="rId3"/>
              </a:rPr>
              <a:t>https://stackabuse.com/text-summarization-with-nltk-in-python/</a:t>
            </a:r>
            <a:r>
              <a:rPr lang="en-US" sz="1200" dirty="0"/>
              <a:t>  </a:t>
            </a:r>
          </a:p>
          <a:p>
            <a:endParaRPr lang="en-US" sz="1600" dirty="0"/>
          </a:p>
        </p:txBody>
      </p:sp>
      <p:sp>
        <p:nvSpPr>
          <p:cNvPr id="14" name="Fußzeilenplatzhalter 13"/>
          <p:cNvSpPr>
            <a:spLocks noGrp="1"/>
          </p:cNvSpPr>
          <p:nvPr>
            <p:ph type="ftr" sz="quarter" idx="11"/>
          </p:nvPr>
        </p:nvSpPr>
        <p:spPr/>
        <p:txBody>
          <a:bodyPr/>
          <a:lstStyle/>
          <a:p>
            <a:r>
              <a:rPr lang="en-US"/>
              <a:t>Albrecht Schmidt &amp; Sven Mayer</a:t>
            </a:r>
          </a:p>
        </p:txBody>
      </p:sp>
      <p:sp>
        <p:nvSpPr>
          <p:cNvPr id="15" name="Foliennummernplatzhalter 14"/>
          <p:cNvSpPr>
            <a:spLocks noGrp="1"/>
          </p:cNvSpPr>
          <p:nvPr>
            <p:ph type="sldNum" sz="quarter" idx="12"/>
          </p:nvPr>
        </p:nvSpPr>
        <p:spPr/>
        <p:txBody>
          <a:bodyPr/>
          <a:lstStyle/>
          <a:p>
            <a:fld id="{7B44EF44-587D-4887-8889-18237A826722}" type="slidenum">
              <a:rPr lang="en-US" smtClean="0"/>
              <a:t>37</a:t>
            </a:fld>
            <a:endParaRPr lang="en-US"/>
          </a:p>
        </p:txBody>
      </p:sp>
      <p:sp>
        <p:nvSpPr>
          <p:cNvPr id="10" name="Rechteck 9"/>
          <p:cNvSpPr/>
          <p:nvPr/>
        </p:nvSpPr>
        <p:spPr>
          <a:xfrm>
            <a:off x="731743" y="2384539"/>
            <a:ext cx="4563365" cy="276999"/>
          </a:xfrm>
          <a:prstGeom prst="rect">
            <a:avLst/>
          </a:prstGeom>
        </p:spPr>
        <p:txBody>
          <a:bodyPr wrap="none">
            <a:spAutoFit/>
          </a:bodyPr>
          <a:lstStyle/>
          <a:p>
            <a:r>
              <a:rPr lang="en-US" sz="1200" dirty="0"/>
              <a:t>5. Replace Words by Weighted Frequency in Original Sentences</a:t>
            </a:r>
          </a:p>
        </p:txBody>
      </p:sp>
      <p:pic>
        <p:nvPicPr>
          <p:cNvPr id="17" name="Grafik 16"/>
          <p:cNvPicPr>
            <a:picLocks noChangeAspect="1"/>
          </p:cNvPicPr>
          <p:nvPr/>
        </p:nvPicPr>
        <p:blipFill>
          <a:blip r:embed="rId4"/>
          <a:stretch>
            <a:fillRect/>
          </a:stretch>
        </p:blipFill>
        <p:spPr>
          <a:xfrm>
            <a:off x="790575" y="2752101"/>
            <a:ext cx="4092575" cy="1898274"/>
          </a:xfrm>
          <a:prstGeom prst="rect">
            <a:avLst/>
          </a:prstGeom>
        </p:spPr>
      </p:pic>
      <p:pic>
        <p:nvPicPr>
          <p:cNvPr id="12" name="Grafik 11"/>
          <p:cNvPicPr>
            <a:picLocks noChangeAspect="1"/>
          </p:cNvPicPr>
          <p:nvPr/>
        </p:nvPicPr>
        <p:blipFill>
          <a:blip r:embed="rId5"/>
          <a:stretch>
            <a:fillRect/>
          </a:stretch>
        </p:blipFill>
        <p:spPr>
          <a:xfrm>
            <a:off x="661893" y="1166902"/>
            <a:ext cx="6532657" cy="1036485"/>
          </a:xfrm>
          <a:prstGeom prst="rect">
            <a:avLst/>
          </a:prstGeom>
          <a:ln>
            <a:noFill/>
          </a:ln>
          <a:effectLst>
            <a:outerShdw blurRad="292100" dist="139700" dir="2700000" algn="tl" rotWithShape="0">
              <a:srgbClr val="333333">
                <a:alpha val="65000"/>
              </a:srgbClr>
            </a:outerShdw>
          </a:effectLst>
        </p:spPr>
      </p:pic>
      <p:pic>
        <p:nvPicPr>
          <p:cNvPr id="13" name="Grafik 12"/>
          <p:cNvPicPr>
            <a:picLocks noChangeAspect="1"/>
          </p:cNvPicPr>
          <p:nvPr/>
        </p:nvPicPr>
        <p:blipFill rotWithShape="1">
          <a:blip r:embed="rId6"/>
          <a:srcRect b="68875"/>
          <a:stretch/>
        </p:blipFill>
        <p:spPr>
          <a:xfrm>
            <a:off x="616408" y="4956079"/>
            <a:ext cx="5985596" cy="583894"/>
          </a:xfrm>
          <a:prstGeom prst="rect">
            <a:avLst/>
          </a:prstGeom>
        </p:spPr>
      </p:pic>
      <p:pic>
        <p:nvPicPr>
          <p:cNvPr id="19" name="Grafik 18"/>
          <p:cNvPicPr>
            <a:picLocks noChangeAspect="1"/>
          </p:cNvPicPr>
          <p:nvPr/>
        </p:nvPicPr>
        <p:blipFill rotWithShape="1">
          <a:blip r:embed="rId6"/>
          <a:srcRect t="75069"/>
          <a:stretch/>
        </p:blipFill>
        <p:spPr>
          <a:xfrm>
            <a:off x="616408" y="5428832"/>
            <a:ext cx="5985596" cy="467690"/>
          </a:xfrm>
          <a:prstGeom prst="rect">
            <a:avLst/>
          </a:prstGeom>
        </p:spPr>
      </p:pic>
      <p:sp>
        <p:nvSpPr>
          <p:cNvPr id="20" name="Rechteck 19"/>
          <p:cNvSpPr/>
          <p:nvPr/>
        </p:nvSpPr>
        <p:spPr>
          <a:xfrm>
            <a:off x="731743" y="4711445"/>
            <a:ext cx="1154483" cy="338554"/>
          </a:xfrm>
          <a:prstGeom prst="rect">
            <a:avLst/>
          </a:prstGeom>
        </p:spPr>
        <p:txBody>
          <a:bodyPr wrap="none">
            <a:spAutoFit/>
          </a:bodyPr>
          <a:lstStyle/>
          <a:p>
            <a:r>
              <a:rPr lang="en-US" sz="1600" dirty="0"/>
              <a:t>6. Results </a:t>
            </a:r>
          </a:p>
        </p:txBody>
      </p:sp>
    </p:spTree>
    <p:extLst>
      <p:ext uri="{BB962C8B-B14F-4D97-AF65-F5344CB8AC3E}">
        <p14:creationId xmlns:p14="http://schemas.microsoft.com/office/powerpoint/2010/main" val="1316724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Text analytics – Summarization</a:t>
            </a:r>
          </a:p>
        </p:txBody>
      </p:sp>
      <p:sp>
        <p:nvSpPr>
          <p:cNvPr id="3" name="Inhaltsplatzhalter 2"/>
          <p:cNvSpPr>
            <a:spLocks noGrp="1"/>
          </p:cNvSpPr>
          <p:nvPr>
            <p:ph type="body" sz="quarter" idx="13"/>
          </p:nvPr>
        </p:nvSpPr>
        <p:spPr/>
        <p:txBody>
          <a:bodyPr>
            <a:normAutofit lnSpcReduction="10000"/>
          </a:bodyPr>
          <a:lstStyle/>
          <a:p>
            <a:r>
              <a:rPr lang="en-US" dirty="0"/>
              <a:t>Explanation:</a:t>
            </a:r>
            <a:br>
              <a:rPr lang="en-US" dirty="0"/>
            </a:br>
            <a:r>
              <a:rPr lang="en-US" dirty="0">
                <a:hlinkClick r:id="rId3"/>
              </a:rPr>
              <a:t>https://rare-technologies.com/text-summarization-in-python-extractive-vs-abstractive-techniques-revisited/</a:t>
            </a:r>
            <a:r>
              <a:rPr lang="en-US" dirty="0"/>
              <a:t> </a:t>
            </a:r>
          </a:p>
          <a:p>
            <a:endParaRPr lang="en-US" dirty="0"/>
          </a:p>
          <a:p>
            <a:r>
              <a:rPr lang="en-US" dirty="0"/>
              <a:t>Example: </a:t>
            </a:r>
            <a:br>
              <a:rPr lang="en-US" dirty="0"/>
            </a:br>
            <a:r>
              <a:rPr lang="en-US" dirty="0">
                <a:hlinkClick r:id="rId4"/>
              </a:rPr>
              <a:t>https://stackabuse.com/text-summarization-with-nltk-in-python/</a:t>
            </a:r>
            <a:br>
              <a:rPr lang="en-US" dirty="0"/>
            </a:br>
            <a:r>
              <a:rPr lang="en-US" dirty="0">
                <a:hlinkClick r:id="rId5"/>
              </a:rPr>
              <a:t>https://medium.com/jatana/unsupervised-text-summarization-using-sentence-embeddings-adb15ce83db1</a:t>
            </a:r>
            <a:r>
              <a:rPr lang="en-US" dirty="0"/>
              <a:t>  </a:t>
            </a:r>
          </a:p>
          <a:p>
            <a:endParaRPr lang="en-US" dirty="0"/>
          </a:p>
          <a:p>
            <a:r>
              <a:rPr lang="en-US" dirty="0"/>
              <a:t>Libraries and Tools</a:t>
            </a:r>
          </a:p>
          <a:p>
            <a:pPr lvl="1"/>
            <a:r>
              <a:rPr lang="en-US" dirty="0"/>
              <a:t>“</a:t>
            </a:r>
            <a:r>
              <a:rPr lang="en-US" dirty="0" err="1"/>
              <a:t>PyTeaser</a:t>
            </a:r>
            <a:r>
              <a:rPr lang="en-US" dirty="0"/>
              <a:t> takes any news article and extract a brief summary from it. It's based on the original Scala project.”</a:t>
            </a:r>
            <a:br>
              <a:rPr lang="en-US" dirty="0"/>
            </a:br>
            <a:r>
              <a:rPr lang="en-US" dirty="0">
                <a:hlinkClick r:id="rId6"/>
              </a:rPr>
              <a:t>https://github.com/xiaoxu193/PyTeaser</a:t>
            </a:r>
            <a:r>
              <a:rPr lang="en-US" dirty="0"/>
              <a:t> </a:t>
            </a:r>
          </a:p>
        </p:txBody>
      </p:sp>
      <p:sp>
        <p:nvSpPr>
          <p:cNvPr id="10" name="Text Placeholder 9">
            <a:extLst>
              <a:ext uri="{FF2B5EF4-FFF2-40B4-BE49-F238E27FC236}">
                <a16:creationId xmlns:a16="http://schemas.microsoft.com/office/drawing/2014/main" id="{D94EAA6E-8306-574F-B10A-17A9AED0E192}"/>
              </a:ext>
            </a:extLst>
          </p:cNvPr>
          <p:cNvSpPr>
            <a:spLocks noGrp="1"/>
          </p:cNvSpPr>
          <p:nvPr>
            <p:ph type="body" sz="quarter" idx="15"/>
          </p:nvPr>
        </p:nvSpPr>
        <p:spPr/>
        <p:txBody>
          <a:bodyPr/>
          <a:lstStyle/>
          <a:p>
            <a:endParaRPr lang="en-US"/>
          </a:p>
        </p:txBody>
      </p:sp>
      <p:sp>
        <p:nvSpPr>
          <p:cNvPr id="11" name="Text Placeholder 10">
            <a:extLst>
              <a:ext uri="{FF2B5EF4-FFF2-40B4-BE49-F238E27FC236}">
                <a16:creationId xmlns:a16="http://schemas.microsoft.com/office/drawing/2014/main" id="{75E16DCD-69D4-B34B-9CB9-6B8722DD8C61}"/>
              </a:ext>
            </a:extLst>
          </p:cNvPr>
          <p:cNvSpPr>
            <a:spLocks noGrp="1"/>
          </p:cNvSpPr>
          <p:nvPr>
            <p:ph type="body" sz="quarter" idx="21"/>
          </p:nvPr>
        </p:nvSpPr>
        <p:spPr/>
        <p:txBody>
          <a:bodyPr/>
          <a:lstStyle/>
          <a:p>
            <a:endParaRPr lang="en-US"/>
          </a:p>
        </p:txBody>
      </p:sp>
      <p:sp>
        <p:nvSpPr>
          <p:cNvPr id="5" name="Fußzeilenplatzhalter 4"/>
          <p:cNvSpPr>
            <a:spLocks noGrp="1"/>
          </p:cNvSpPr>
          <p:nvPr>
            <p:ph type="ftr" sz="quarter" idx="23"/>
          </p:nvPr>
        </p:nvSpPr>
        <p:spPr/>
        <p:txBody>
          <a:bodyPr/>
          <a:lstStyle/>
          <a:p>
            <a:r>
              <a:rPr lang="en-US"/>
              <a:t>Albrecht Schmidt &amp; Sven Mayer</a:t>
            </a:r>
          </a:p>
        </p:txBody>
      </p:sp>
      <p:sp>
        <p:nvSpPr>
          <p:cNvPr id="6" name="Foliennummernplatzhalter 5"/>
          <p:cNvSpPr>
            <a:spLocks noGrp="1"/>
          </p:cNvSpPr>
          <p:nvPr>
            <p:ph type="sldNum" sz="quarter" idx="24"/>
          </p:nvPr>
        </p:nvSpPr>
        <p:spPr/>
        <p:txBody>
          <a:bodyPr/>
          <a:lstStyle/>
          <a:p>
            <a:fld id="{7B44EF44-587D-4887-8889-18237A826722}" type="slidenum">
              <a:rPr lang="en-US" smtClean="0"/>
              <a:pPr/>
              <a:t>38</a:t>
            </a:fld>
            <a:endParaRPr lang="en-US"/>
          </a:p>
        </p:txBody>
      </p:sp>
    </p:spTree>
    <p:extLst>
      <p:ext uri="{BB962C8B-B14F-4D97-AF65-F5344CB8AC3E}">
        <p14:creationId xmlns:p14="http://schemas.microsoft.com/office/powerpoint/2010/main" val="1355973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Breakout Group</a:t>
            </a:r>
            <a:br>
              <a:rPr lang="en-US" dirty="0"/>
            </a:br>
            <a:r>
              <a:rPr lang="en-US" dirty="0"/>
              <a:t>Responsive Design for Text</a:t>
            </a:r>
          </a:p>
        </p:txBody>
      </p:sp>
      <p:sp>
        <p:nvSpPr>
          <p:cNvPr id="3" name="Inhaltsplatzhalter 2"/>
          <p:cNvSpPr>
            <a:spLocks noGrp="1"/>
          </p:cNvSpPr>
          <p:nvPr>
            <p:ph type="body" sz="quarter" idx="13"/>
          </p:nvPr>
        </p:nvSpPr>
        <p:spPr/>
        <p:txBody>
          <a:bodyPr/>
          <a:lstStyle/>
          <a:p>
            <a:r>
              <a:rPr lang="en-US" dirty="0"/>
              <a:t>Example: Email client that summarizes text when resized</a:t>
            </a:r>
          </a:p>
        </p:txBody>
      </p:sp>
      <p:sp>
        <p:nvSpPr>
          <p:cNvPr id="6" name="Text Placeholder 5">
            <a:extLst>
              <a:ext uri="{FF2B5EF4-FFF2-40B4-BE49-F238E27FC236}">
                <a16:creationId xmlns:a16="http://schemas.microsoft.com/office/drawing/2014/main" id="{05A00EC7-9B91-8040-9D94-E18836621D18}"/>
              </a:ext>
            </a:extLst>
          </p:cNvPr>
          <p:cNvSpPr>
            <a:spLocks noGrp="1"/>
          </p:cNvSpPr>
          <p:nvPr>
            <p:ph type="body" sz="quarter" idx="15"/>
          </p:nvPr>
        </p:nvSpPr>
        <p:spPr/>
        <p:txBody>
          <a:bodyPr/>
          <a:lstStyle/>
          <a:p>
            <a:endParaRPr lang="en-US"/>
          </a:p>
        </p:txBody>
      </p:sp>
      <p:sp>
        <p:nvSpPr>
          <p:cNvPr id="7" name="Text Placeholder 6">
            <a:extLst>
              <a:ext uri="{FF2B5EF4-FFF2-40B4-BE49-F238E27FC236}">
                <a16:creationId xmlns:a16="http://schemas.microsoft.com/office/drawing/2014/main" id="{E76633F2-2071-E043-BA51-E2C2CCB630D3}"/>
              </a:ext>
            </a:extLst>
          </p:cNvPr>
          <p:cNvSpPr>
            <a:spLocks noGrp="1"/>
          </p:cNvSpPr>
          <p:nvPr>
            <p:ph type="body" sz="quarter" idx="21"/>
          </p:nvPr>
        </p:nvSpPr>
        <p:spPr/>
        <p:txBody>
          <a:bodyPr/>
          <a:lstStyle/>
          <a:p>
            <a:endParaRPr lang="en-US"/>
          </a:p>
        </p:txBody>
      </p:sp>
      <p:sp>
        <p:nvSpPr>
          <p:cNvPr id="4" name="Fußzeilenplatzhalter 3"/>
          <p:cNvSpPr>
            <a:spLocks noGrp="1"/>
          </p:cNvSpPr>
          <p:nvPr>
            <p:ph type="ftr" sz="quarter" idx="23"/>
          </p:nvPr>
        </p:nvSpPr>
        <p:spPr/>
        <p:txBody>
          <a:bodyPr/>
          <a:lstStyle/>
          <a:p>
            <a:r>
              <a:rPr lang="en-US"/>
              <a:t>Albrecht Schmidt &amp; Sven Mayer</a:t>
            </a:r>
          </a:p>
        </p:txBody>
      </p:sp>
      <p:sp>
        <p:nvSpPr>
          <p:cNvPr id="5" name="Foliennummernplatzhalter 4"/>
          <p:cNvSpPr>
            <a:spLocks noGrp="1"/>
          </p:cNvSpPr>
          <p:nvPr>
            <p:ph type="sldNum" sz="quarter" idx="24"/>
          </p:nvPr>
        </p:nvSpPr>
        <p:spPr/>
        <p:txBody>
          <a:bodyPr/>
          <a:lstStyle/>
          <a:p>
            <a:fld id="{7B44EF44-587D-4887-8889-18237A826722}" type="slidenum">
              <a:rPr lang="en-US" smtClean="0"/>
              <a:t>39</a:t>
            </a:fld>
            <a:endParaRPr lang="en-US"/>
          </a:p>
        </p:txBody>
      </p:sp>
    </p:spTree>
    <p:extLst>
      <p:ext uri="{BB962C8B-B14F-4D97-AF65-F5344CB8AC3E}">
        <p14:creationId xmlns:p14="http://schemas.microsoft.com/office/powerpoint/2010/main" val="1298835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ELIZA by Joseph Weizenbaum</a:t>
            </a:r>
            <a:endParaRPr lang="de-DE" dirty="0"/>
          </a:p>
        </p:txBody>
      </p:sp>
      <p:sp>
        <p:nvSpPr>
          <p:cNvPr id="12" name="Inhaltsplatzhalter 11"/>
          <p:cNvSpPr>
            <a:spLocks noGrp="1"/>
          </p:cNvSpPr>
          <p:nvPr>
            <p:ph idx="1"/>
          </p:nvPr>
        </p:nvSpPr>
        <p:spPr/>
        <p:txBody>
          <a:bodyPr/>
          <a:lstStyle/>
          <a:p>
            <a:endParaRPr lang="de-DE" dirty="0"/>
          </a:p>
        </p:txBody>
      </p:sp>
      <p:sp>
        <p:nvSpPr>
          <p:cNvPr id="4" name="Fußzeilenplatzhalter 3"/>
          <p:cNvSpPr>
            <a:spLocks noGrp="1"/>
          </p:cNvSpPr>
          <p:nvPr>
            <p:ph type="ftr" sz="quarter" idx="11"/>
          </p:nvPr>
        </p:nvSpPr>
        <p:spPr/>
        <p:txBody>
          <a:bodyPr/>
          <a:lstStyle/>
          <a:p>
            <a:r>
              <a:rPr lang="en-US"/>
              <a:t>Albrecht Schmidt &amp; Sven Mayer</a:t>
            </a:r>
          </a:p>
        </p:txBody>
      </p:sp>
      <p:sp>
        <p:nvSpPr>
          <p:cNvPr id="5" name="Foliennummernplatzhalter 4"/>
          <p:cNvSpPr>
            <a:spLocks noGrp="1"/>
          </p:cNvSpPr>
          <p:nvPr>
            <p:ph type="sldNum" sz="quarter" idx="12"/>
          </p:nvPr>
        </p:nvSpPr>
        <p:spPr/>
        <p:txBody>
          <a:bodyPr/>
          <a:lstStyle/>
          <a:p>
            <a:fld id="{7B44EF44-587D-4887-8889-18237A826722}" type="slidenum">
              <a:rPr lang="en-US" smtClean="0"/>
              <a:pPr/>
              <a:t>4</a:t>
            </a:fld>
            <a:endParaRPr lang="en-US"/>
          </a:p>
        </p:txBody>
      </p:sp>
      <p:sp>
        <p:nvSpPr>
          <p:cNvPr id="6" name="Rechteck 5"/>
          <p:cNvSpPr/>
          <p:nvPr/>
        </p:nvSpPr>
        <p:spPr>
          <a:xfrm>
            <a:off x="838200" y="5324093"/>
            <a:ext cx="7092950" cy="646331"/>
          </a:xfrm>
          <a:prstGeom prst="rect">
            <a:avLst/>
          </a:prstGeom>
        </p:spPr>
        <p:txBody>
          <a:bodyPr wrap="square">
            <a:spAutoFit/>
          </a:bodyPr>
          <a:lstStyle/>
          <a:p>
            <a:r>
              <a:rPr lang="en-US" sz="1200" i="1" dirty="0" err="1">
                <a:solidFill>
                  <a:srgbClr val="222222"/>
                </a:solidFill>
                <a:latin typeface="Arial" panose="020B0604020202020204" pitchFamily="34" charset="0"/>
              </a:rPr>
              <a:t>Weizenbaum</a:t>
            </a:r>
            <a:r>
              <a:rPr lang="en-US" sz="1200" i="1" dirty="0">
                <a:solidFill>
                  <a:srgbClr val="222222"/>
                </a:solidFill>
                <a:latin typeface="Arial" panose="020B0604020202020204" pitchFamily="34" charset="0"/>
              </a:rPr>
              <a:t>, Joseph. "ELIZA---a computer program for the study of natural language communication between man and machine." Communications of the ACM 9.1 (1966): 36-45.</a:t>
            </a:r>
            <a:br>
              <a:rPr lang="en-US" sz="1200" i="1" dirty="0">
                <a:solidFill>
                  <a:srgbClr val="222222"/>
                </a:solidFill>
                <a:latin typeface="Arial" panose="020B0604020202020204" pitchFamily="34" charset="0"/>
              </a:rPr>
            </a:br>
            <a:r>
              <a:rPr lang="de-DE" sz="1200" dirty="0">
                <a:hlinkClick r:id="rId3"/>
              </a:rPr>
              <a:t>https://cse.buffalo.edu/~rapaport/572/S02/weizenbaum.eliza.1966.pdf</a:t>
            </a:r>
            <a:endParaRPr lang="de-DE" sz="1200" i="1" dirty="0"/>
          </a:p>
        </p:txBody>
      </p:sp>
      <p:pic>
        <p:nvPicPr>
          <p:cNvPr id="8" name="Grafik 7"/>
          <p:cNvPicPr>
            <a:picLocks noChangeAspect="1"/>
          </p:cNvPicPr>
          <p:nvPr/>
        </p:nvPicPr>
        <p:blipFill>
          <a:blip r:embed="rId4"/>
          <a:stretch>
            <a:fillRect/>
          </a:stretch>
        </p:blipFill>
        <p:spPr>
          <a:xfrm>
            <a:off x="666057" y="1270848"/>
            <a:ext cx="7448550" cy="3997004"/>
          </a:xfrm>
          <a:prstGeom prst="rect">
            <a:avLst/>
          </a:prstGeom>
        </p:spPr>
      </p:pic>
      <p:pic>
        <p:nvPicPr>
          <p:cNvPr id="9" name="Grafik 8"/>
          <p:cNvPicPr>
            <a:picLocks noChangeAspect="1"/>
          </p:cNvPicPr>
          <p:nvPr/>
        </p:nvPicPr>
        <p:blipFill rotWithShape="1">
          <a:blip r:embed="rId5"/>
          <a:srcRect r="9327"/>
          <a:stretch/>
        </p:blipFill>
        <p:spPr>
          <a:xfrm>
            <a:off x="819958" y="1445663"/>
            <a:ext cx="7111192" cy="1823687"/>
          </a:xfrm>
          <a:prstGeom prst="rect">
            <a:avLst/>
          </a:prstGeom>
        </p:spPr>
      </p:pic>
      <p:sp>
        <p:nvSpPr>
          <p:cNvPr id="10" name="Rechteck 9"/>
          <p:cNvSpPr/>
          <p:nvPr/>
        </p:nvSpPr>
        <p:spPr>
          <a:xfrm rot="16200000">
            <a:off x="-1732245" y="3134479"/>
            <a:ext cx="3989747" cy="276999"/>
          </a:xfrm>
          <a:prstGeom prst="rect">
            <a:avLst/>
          </a:prstGeom>
        </p:spPr>
        <p:txBody>
          <a:bodyPr wrap="none">
            <a:spAutoFit/>
          </a:bodyPr>
          <a:lstStyle/>
          <a:p>
            <a:r>
              <a:rPr lang="de-DE" sz="1200" dirty="0">
                <a:hlinkClick r:id="rId6"/>
              </a:rPr>
              <a:t>https://katzlberger.ai/2018/08/31/eliza-der-erste-chatbot/</a:t>
            </a:r>
            <a:endParaRPr lang="de-DE" sz="1200" dirty="0"/>
          </a:p>
        </p:txBody>
      </p:sp>
    </p:spTree>
    <p:extLst>
      <p:ext uri="{BB962C8B-B14F-4D97-AF65-F5344CB8AC3E}">
        <p14:creationId xmlns:p14="http://schemas.microsoft.com/office/powerpoint/2010/main" val="2471493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t>Recap</a:t>
            </a:r>
            <a:br>
              <a:rPr lang="en-US" dirty="0"/>
            </a:br>
            <a:r>
              <a:rPr lang="en-US" dirty="0"/>
              <a:t> … do you remember what we did last time?</a:t>
            </a:r>
            <a:r>
              <a:rPr lang="de-DE" dirty="0"/>
              <a:t> </a:t>
            </a:r>
          </a:p>
        </p:txBody>
      </p:sp>
      <p:sp>
        <p:nvSpPr>
          <p:cNvPr id="3" name="Inhaltsplatzhalter 2"/>
          <p:cNvSpPr>
            <a:spLocks noGrp="1"/>
          </p:cNvSpPr>
          <p:nvPr>
            <p:ph type="body" sz="quarter" idx="13"/>
          </p:nvPr>
        </p:nvSpPr>
        <p:spPr/>
        <p:txBody>
          <a:bodyPr>
            <a:normAutofit/>
          </a:bodyPr>
          <a:lstStyle/>
          <a:p>
            <a:r>
              <a:rPr lang="en-US" dirty="0"/>
              <a:t>Tokenization</a:t>
            </a:r>
          </a:p>
          <a:p>
            <a:r>
              <a:rPr lang="en-US" dirty="0"/>
              <a:t>Stop Words Removal</a:t>
            </a:r>
          </a:p>
          <a:p>
            <a:r>
              <a:rPr lang="en-US" dirty="0"/>
              <a:t>Text normalization</a:t>
            </a:r>
          </a:p>
          <a:p>
            <a:r>
              <a:rPr lang="en-US" dirty="0"/>
              <a:t>Stemming / Porter Stemmer</a:t>
            </a:r>
          </a:p>
          <a:p>
            <a:r>
              <a:rPr lang="en-US" dirty="0"/>
              <a:t>Lemmatization</a:t>
            </a:r>
          </a:p>
          <a:p>
            <a:r>
              <a:rPr lang="en-US" dirty="0"/>
              <a:t>Part-Of-Speech Tagging</a:t>
            </a:r>
          </a:p>
          <a:p>
            <a:r>
              <a:rPr lang="en-US" dirty="0"/>
              <a:t>Named Entity Disambiguation</a:t>
            </a:r>
          </a:p>
          <a:p>
            <a:r>
              <a:rPr lang="en-US" dirty="0"/>
              <a:t>Named Entity Extraction</a:t>
            </a:r>
          </a:p>
          <a:p>
            <a:r>
              <a:rPr lang="en-US" dirty="0"/>
              <a:t>Bag of Words </a:t>
            </a:r>
          </a:p>
          <a:p>
            <a:r>
              <a:rPr lang="en-US" dirty="0"/>
              <a:t>Corpus, Corpora</a:t>
            </a:r>
          </a:p>
        </p:txBody>
      </p:sp>
      <p:sp>
        <p:nvSpPr>
          <p:cNvPr id="6" name="Text Placeholder 5">
            <a:extLst>
              <a:ext uri="{FF2B5EF4-FFF2-40B4-BE49-F238E27FC236}">
                <a16:creationId xmlns:a16="http://schemas.microsoft.com/office/drawing/2014/main" id="{1E122430-1753-4844-99AB-85A702E30E94}"/>
              </a:ext>
            </a:extLst>
          </p:cNvPr>
          <p:cNvSpPr>
            <a:spLocks noGrp="1"/>
          </p:cNvSpPr>
          <p:nvPr>
            <p:ph type="body" sz="quarter" idx="15"/>
          </p:nvPr>
        </p:nvSpPr>
        <p:spPr/>
        <p:txBody>
          <a:bodyPr/>
          <a:lstStyle/>
          <a:p>
            <a:endParaRPr lang="en-US"/>
          </a:p>
        </p:txBody>
      </p:sp>
      <p:sp>
        <p:nvSpPr>
          <p:cNvPr id="7" name="Text Placeholder 6">
            <a:extLst>
              <a:ext uri="{FF2B5EF4-FFF2-40B4-BE49-F238E27FC236}">
                <a16:creationId xmlns:a16="http://schemas.microsoft.com/office/drawing/2014/main" id="{992CA6B9-61D2-7D4C-AD9B-6D76156499B2}"/>
              </a:ext>
            </a:extLst>
          </p:cNvPr>
          <p:cNvSpPr>
            <a:spLocks noGrp="1"/>
          </p:cNvSpPr>
          <p:nvPr>
            <p:ph type="body" sz="quarter" idx="21"/>
          </p:nvPr>
        </p:nvSpPr>
        <p:spPr/>
        <p:txBody>
          <a:bodyPr/>
          <a:lstStyle/>
          <a:p>
            <a:endParaRPr lang="en-US"/>
          </a:p>
        </p:txBody>
      </p:sp>
      <p:sp>
        <p:nvSpPr>
          <p:cNvPr id="4" name="Fußzeilenplatzhalter 3"/>
          <p:cNvSpPr>
            <a:spLocks noGrp="1"/>
          </p:cNvSpPr>
          <p:nvPr>
            <p:ph type="ftr" sz="quarter" idx="23"/>
          </p:nvPr>
        </p:nvSpPr>
        <p:spPr/>
        <p:txBody>
          <a:bodyPr/>
          <a:lstStyle/>
          <a:p>
            <a:r>
              <a:rPr lang="en-US"/>
              <a:t>Albrecht Schmidt &amp; Sven Mayer</a:t>
            </a:r>
          </a:p>
        </p:txBody>
      </p:sp>
      <p:sp>
        <p:nvSpPr>
          <p:cNvPr id="5" name="Foliennummernplatzhalter 4"/>
          <p:cNvSpPr>
            <a:spLocks noGrp="1"/>
          </p:cNvSpPr>
          <p:nvPr>
            <p:ph type="sldNum" sz="quarter" idx="24"/>
          </p:nvPr>
        </p:nvSpPr>
        <p:spPr/>
        <p:txBody>
          <a:bodyPr/>
          <a:lstStyle/>
          <a:p>
            <a:fld id="{7B44EF44-587D-4887-8889-18237A826722}" type="slidenum">
              <a:rPr lang="en-US" smtClean="0"/>
              <a:t>40</a:t>
            </a:fld>
            <a:endParaRPr lang="en-US"/>
          </a:p>
        </p:txBody>
      </p:sp>
    </p:spTree>
    <p:extLst>
      <p:ext uri="{BB962C8B-B14F-4D97-AF65-F5344CB8AC3E}">
        <p14:creationId xmlns:p14="http://schemas.microsoft.com/office/powerpoint/2010/main" val="2845174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ELIZA by Joseph Weizenbaum (1966)</a:t>
            </a:r>
            <a:endParaRPr lang="de-DE" dirty="0"/>
          </a:p>
        </p:txBody>
      </p:sp>
      <p:sp>
        <p:nvSpPr>
          <p:cNvPr id="3" name="Inhaltsplatzhalter 2"/>
          <p:cNvSpPr>
            <a:spLocks noGrp="1"/>
          </p:cNvSpPr>
          <p:nvPr>
            <p:ph idx="1"/>
          </p:nvPr>
        </p:nvSpPr>
        <p:spPr>
          <a:xfrm>
            <a:off x="695326" y="1592263"/>
            <a:ext cx="7956550" cy="4155769"/>
          </a:xfrm>
        </p:spPr>
        <p:txBody>
          <a:bodyPr>
            <a:normAutofit fontScale="92500"/>
          </a:bodyPr>
          <a:lstStyle/>
          <a:p>
            <a:r>
              <a:rPr lang="en-US" dirty="0"/>
              <a:t>“ELIZA is a program […] which makes certain kinds of natural language conversation between man and computer possible. Input sentences are analyzed on the basis of decomposition rules which are triggered by key words appearing in the input text. Responses are generated by reassembly rules associated with selected decomposition rules. The fundamental technical problems with which ELIZA is concerned are: </a:t>
            </a:r>
          </a:p>
          <a:p>
            <a:r>
              <a:rPr lang="en-US" dirty="0"/>
              <a:t>the identification of key words, </a:t>
            </a:r>
          </a:p>
          <a:p>
            <a:r>
              <a:rPr lang="en-US" dirty="0"/>
              <a:t>the discovery of minimal context, </a:t>
            </a:r>
          </a:p>
          <a:p>
            <a:r>
              <a:rPr lang="en-US" dirty="0"/>
              <a:t>the choice of appropriate transformations, </a:t>
            </a:r>
          </a:p>
          <a:p>
            <a:r>
              <a:rPr lang="en-US" dirty="0"/>
              <a:t>generation of responses in the absence of keywords, and </a:t>
            </a:r>
          </a:p>
          <a:p>
            <a:r>
              <a:rPr lang="en-US" dirty="0"/>
              <a:t>the provision of an ending capacity for ELIZA "scripts".”</a:t>
            </a:r>
            <a:endParaRPr lang="de-DE" dirty="0"/>
          </a:p>
        </p:txBody>
      </p:sp>
      <p:sp>
        <p:nvSpPr>
          <p:cNvPr id="4" name="Fußzeilenplatzhalter 3"/>
          <p:cNvSpPr>
            <a:spLocks noGrp="1"/>
          </p:cNvSpPr>
          <p:nvPr>
            <p:ph type="ftr" sz="quarter" idx="11"/>
          </p:nvPr>
        </p:nvSpPr>
        <p:spPr/>
        <p:txBody>
          <a:bodyPr/>
          <a:lstStyle/>
          <a:p>
            <a:r>
              <a:rPr lang="en-US"/>
              <a:t>Albrecht Schmidt &amp; Sven Mayer</a:t>
            </a:r>
          </a:p>
        </p:txBody>
      </p:sp>
      <p:sp>
        <p:nvSpPr>
          <p:cNvPr id="5" name="Foliennummernplatzhalter 4"/>
          <p:cNvSpPr>
            <a:spLocks noGrp="1"/>
          </p:cNvSpPr>
          <p:nvPr>
            <p:ph type="sldNum" sz="quarter" idx="12"/>
          </p:nvPr>
        </p:nvSpPr>
        <p:spPr/>
        <p:txBody>
          <a:bodyPr/>
          <a:lstStyle/>
          <a:p>
            <a:fld id="{7B44EF44-587D-4887-8889-18237A826722}" type="slidenum">
              <a:rPr lang="en-US" smtClean="0"/>
              <a:pPr/>
              <a:t>5</a:t>
            </a:fld>
            <a:endParaRPr lang="en-US"/>
          </a:p>
        </p:txBody>
      </p:sp>
      <p:sp>
        <p:nvSpPr>
          <p:cNvPr id="11" name="Rechteck 10"/>
          <p:cNvSpPr/>
          <p:nvPr/>
        </p:nvSpPr>
        <p:spPr>
          <a:xfrm>
            <a:off x="781050" y="5748032"/>
            <a:ext cx="7870826" cy="461665"/>
          </a:xfrm>
          <a:prstGeom prst="rect">
            <a:avLst/>
          </a:prstGeom>
        </p:spPr>
        <p:txBody>
          <a:bodyPr wrap="square">
            <a:spAutoFit/>
          </a:bodyPr>
          <a:lstStyle/>
          <a:p>
            <a:r>
              <a:rPr lang="en-US" sz="1200" i="1" dirty="0" err="1">
                <a:solidFill>
                  <a:srgbClr val="222222"/>
                </a:solidFill>
                <a:latin typeface="Arial" panose="020B0604020202020204" pitchFamily="34" charset="0"/>
              </a:rPr>
              <a:t>Weizenbaum</a:t>
            </a:r>
            <a:r>
              <a:rPr lang="en-US" sz="1200" i="1" dirty="0">
                <a:solidFill>
                  <a:srgbClr val="222222"/>
                </a:solidFill>
                <a:latin typeface="Arial" panose="020B0604020202020204" pitchFamily="34" charset="0"/>
              </a:rPr>
              <a:t>, Joseph. "ELIZA---a computer program for the study of natural language communication between man and machine." Communications of the ACM 9.1 (1966): 36-45. </a:t>
            </a:r>
            <a:r>
              <a:rPr lang="de-DE" sz="1200" dirty="0">
                <a:hlinkClick r:id="rId3"/>
              </a:rPr>
              <a:t>https://doi.org/10.1145/365153.365168</a:t>
            </a:r>
            <a:r>
              <a:rPr lang="de-DE" sz="1200" dirty="0"/>
              <a:t> </a:t>
            </a:r>
            <a:endParaRPr lang="de-DE" sz="1200" i="1" dirty="0"/>
          </a:p>
        </p:txBody>
      </p:sp>
    </p:spTree>
    <p:extLst>
      <p:ext uri="{BB962C8B-B14F-4D97-AF65-F5344CB8AC3E}">
        <p14:creationId xmlns:p14="http://schemas.microsoft.com/office/powerpoint/2010/main" val="3149600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Eliza</a:t>
            </a:r>
          </a:p>
        </p:txBody>
      </p:sp>
      <p:sp>
        <p:nvSpPr>
          <p:cNvPr id="3" name="Inhaltsplatzhalter 2"/>
          <p:cNvSpPr>
            <a:spLocks noGrp="1"/>
          </p:cNvSpPr>
          <p:nvPr>
            <p:ph idx="1"/>
          </p:nvPr>
        </p:nvSpPr>
        <p:spPr>
          <a:xfrm>
            <a:off x="695326" y="1592264"/>
            <a:ext cx="7956550" cy="1160561"/>
          </a:xfrm>
        </p:spPr>
        <p:txBody>
          <a:bodyPr>
            <a:normAutofit fontScale="92500" lnSpcReduction="20000"/>
          </a:bodyPr>
          <a:lstStyle/>
          <a:p>
            <a:r>
              <a:rPr lang="de-DE" dirty="0"/>
              <a:t>Try Eliza out at: </a:t>
            </a:r>
            <a:r>
              <a:rPr lang="de-DE" dirty="0">
                <a:hlinkClick r:id="rId3"/>
              </a:rPr>
              <a:t>http://psych.fullerton.edu/mbirnbaum/psych101/Eliza.htm</a:t>
            </a:r>
            <a:endParaRPr lang="de-DE" dirty="0"/>
          </a:p>
          <a:p>
            <a:r>
              <a:rPr lang="de-DE" dirty="0"/>
              <a:t>Source </a:t>
            </a:r>
            <a:r>
              <a:rPr lang="de-DE" dirty="0" err="1"/>
              <a:t>code</a:t>
            </a:r>
            <a:r>
              <a:rPr lang="de-DE" dirty="0"/>
              <a:t> in Python:</a:t>
            </a:r>
            <a:br>
              <a:rPr lang="de-DE" dirty="0"/>
            </a:br>
            <a:r>
              <a:rPr lang="de-DE" dirty="0">
                <a:hlinkClick r:id="rId4"/>
              </a:rPr>
              <a:t>https://github.com/wadetb/eliza</a:t>
            </a:r>
            <a:r>
              <a:rPr lang="de-DE" dirty="0"/>
              <a:t> </a:t>
            </a:r>
          </a:p>
        </p:txBody>
      </p:sp>
      <p:sp>
        <p:nvSpPr>
          <p:cNvPr id="4" name="Fußzeilenplatzhalter 3"/>
          <p:cNvSpPr>
            <a:spLocks noGrp="1"/>
          </p:cNvSpPr>
          <p:nvPr>
            <p:ph type="ftr" sz="quarter" idx="11"/>
          </p:nvPr>
        </p:nvSpPr>
        <p:spPr/>
        <p:txBody>
          <a:bodyPr/>
          <a:lstStyle/>
          <a:p>
            <a:r>
              <a:rPr lang="en-US"/>
              <a:t>Albrecht Schmidt &amp; Sven Mayer</a:t>
            </a:r>
          </a:p>
        </p:txBody>
      </p:sp>
      <p:sp>
        <p:nvSpPr>
          <p:cNvPr id="5" name="Foliennummernplatzhalter 4"/>
          <p:cNvSpPr>
            <a:spLocks noGrp="1"/>
          </p:cNvSpPr>
          <p:nvPr>
            <p:ph type="sldNum" sz="quarter" idx="12"/>
          </p:nvPr>
        </p:nvSpPr>
        <p:spPr/>
        <p:txBody>
          <a:bodyPr/>
          <a:lstStyle/>
          <a:p>
            <a:fld id="{7B44EF44-587D-4887-8889-18237A826722}" type="slidenum">
              <a:rPr lang="en-US" smtClean="0"/>
              <a:t>6</a:t>
            </a:fld>
            <a:endParaRPr lang="en-US"/>
          </a:p>
        </p:txBody>
      </p:sp>
      <p:pic>
        <p:nvPicPr>
          <p:cNvPr id="6" name="Grafik 5"/>
          <p:cNvPicPr>
            <a:picLocks noChangeAspect="1"/>
          </p:cNvPicPr>
          <p:nvPr/>
        </p:nvPicPr>
        <p:blipFill rotWithShape="1">
          <a:blip r:embed="rId5"/>
          <a:srcRect t="38490"/>
          <a:stretch/>
        </p:blipFill>
        <p:spPr>
          <a:xfrm>
            <a:off x="4710112" y="2481867"/>
            <a:ext cx="3965507" cy="3536950"/>
          </a:xfrm>
          <a:prstGeom prst="rect">
            <a:avLst/>
          </a:prstGeom>
        </p:spPr>
      </p:pic>
      <p:pic>
        <p:nvPicPr>
          <p:cNvPr id="7" name="Grafik 6"/>
          <p:cNvPicPr>
            <a:picLocks noChangeAspect="1"/>
          </p:cNvPicPr>
          <p:nvPr/>
        </p:nvPicPr>
        <p:blipFill rotWithShape="1">
          <a:blip r:embed="rId5"/>
          <a:srcRect b="62956"/>
          <a:stretch/>
        </p:blipFill>
        <p:spPr>
          <a:xfrm>
            <a:off x="754064" y="3930439"/>
            <a:ext cx="3887787" cy="2088378"/>
          </a:xfrm>
          <a:prstGeom prst="rect">
            <a:avLst/>
          </a:prstGeom>
        </p:spPr>
      </p:pic>
    </p:spTree>
    <p:extLst>
      <p:ext uri="{BB962C8B-B14F-4D97-AF65-F5344CB8AC3E}">
        <p14:creationId xmlns:p14="http://schemas.microsoft.com/office/powerpoint/2010/main" val="2575557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Breakout</a:t>
            </a:r>
            <a:r>
              <a:rPr lang="de-DE" dirty="0"/>
              <a:t> </a:t>
            </a:r>
            <a:r>
              <a:rPr lang="de-DE" dirty="0" err="1"/>
              <a:t>session</a:t>
            </a:r>
            <a:endParaRPr lang="de-DE" dirty="0"/>
          </a:p>
        </p:txBody>
      </p:sp>
      <p:sp>
        <p:nvSpPr>
          <p:cNvPr id="3" name="Inhaltsplatzhalter 2"/>
          <p:cNvSpPr>
            <a:spLocks noGrp="1"/>
          </p:cNvSpPr>
          <p:nvPr>
            <p:ph idx="1"/>
          </p:nvPr>
        </p:nvSpPr>
        <p:spPr/>
        <p:txBody>
          <a:bodyPr/>
          <a:lstStyle/>
          <a:p>
            <a:r>
              <a:rPr lang="en-US" dirty="0">
                <a:hlinkClick r:id="rId3"/>
              </a:rPr>
              <a:t>http://psych.fullerton.edu/mbirnbaum/psych101/Eliza.htm</a:t>
            </a:r>
            <a:endParaRPr lang="en-US" dirty="0"/>
          </a:p>
          <a:p>
            <a:endParaRPr lang="en-US" dirty="0"/>
          </a:p>
          <a:p>
            <a:r>
              <a:rPr lang="en-US" dirty="0"/>
              <a:t>Explore two directions</a:t>
            </a:r>
          </a:p>
          <a:p>
            <a:pPr lvl="1"/>
            <a:r>
              <a:rPr lang="en-US" dirty="0"/>
              <a:t>Assume a conversation with a friend or therapeutic session</a:t>
            </a:r>
          </a:p>
          <a:p>
            <a:pPr lvl="2"/>
            <a:r>
              <a:rPr lang="en-US" dirty="0"/>
              <a:t>Start with: “How can I be more happy?”</a:t>
            </a:r>
          </a:p>
          <a:p>
            <a:pPr lvl="1"/>
            <a:r>
              <a:rPr lang="en-US" dirty="0"/>
              <a:t>Assume you have to answer questions about how many people live in European Capitals?</a:t>
            </a:r>
          </a:p>
          <a:p>
            <a:pPr lvl="1"/>
            <a:endParaRPr lang="en-US" dirty="0"/>
          </a:p>
          <a:p>
            <a:r>
              <a:rPr lang="en-US" dirty="0"/>
              <a:t>What reactions do you see?</a:t>
            </a:r>
          </a:p>
        </p:txBody>
      </p:sp>
      <p:sp>
        <p:nvSpPr>
          <p:cNvPr id="4" name="Fußzeilenplatzhalter 3"/>
          <p:cNvSpPr>
            <a:spLocks noGrp="1"/>
          </p:cNvSpPr>
          <p:nvPr>
            <p:ph type="ftr" sz="quarter" idx="11"/>
          </p:nvPr>
        </p:nvSpPr>
        <p:spPr/>
        <p:txBody>
          <a:bodyPr/>
          <a:lstStyle/>
          <a:p>
            <a:r>
              <a:rPr lang="en-US"/>
              <a:t>Albrecht Schmidt &amp; Sven Mayer</a:t>
            </a:r>
          </a:p>
        </p:txBody>
      </p:sp>
      <p:sp>
        <p:nvSpPr>
          <p:cNvPr id="5" name="Foliennummernplatzhalter 4"/>
          <p:cNvSpPr>
            <a:spLocks noGrp="1"/>
          </p:cNvSpPr>
          <p:nvPr>
            <p:ph type="sldNum" sz="quarter" idx="12"/>
          </p:nvPr>
        </p:nvSpPr>
        <p:spPr/>
        <p:txBody>
          <a:bodyPr/>
          <a:lstStyle/>
          <a:p>
            <a:fld id="{7B44EF44-587D-4887-8889-18237A826722}" type="slidenum">
              <a:rPr lang="en-US" smtClean="0"/>
              <a:t>7</a:t>
            </a:fld>
            <a:endParaRPr lang="en-US"/>
          </a:p>
        </p:txBody>
      </p:sp>
    </p:spTree>
    <p:extLst>
      <p:ext uri="{BB962C8B-B14F-4D97-AF65-F5344CB8AC3E}">
        <p14:creationId xmlns:p14="http://schemas.microsoft.com/office/powerpoint/2010/main" val="1435475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BD2AA-8B76-D147-BEC8-657678465663}"/>
              </a:ext>
            </a:extLst>
          </p:cNvPr>
          <p:cNvSpPr>
            <a:spLocks noGrp="1"/>
          </p:cNvSpPr>
          <p:nvPr>
            <p:ph type="title"/>
          </p:nvPr>
        </p:nvSpPr>
        <p:spPr/>
        <p:txBody>
          <a:bodyPr/>
          <a:lstStyle/>
          <a:p>
            <a:r>
              <a:rPr lang="en-US" dirty="0"/>
              <a:t>Task:</a:t>
            </a:r>
            <a:br>
              <a:rPr lang="en-US" dirty="0"/>
            </a:br>
            <a:r>
              <a:rPr lang="en-US" dirty="0"/>
              <a:t>How to implement a chatbot for Alexa?</a:t>
            </a:r>
          </a:p>
        </p:txBody>
      </p:sp>
      <p:sp>
        <p:nvSpPr>
          <p:cNvPr id="8" name="Text Placeholder 7">
            <a:extLst>
              <a:ext uri="{FF2B5EF4-FFF2-40B4-BE49-F238E27FC236}">
                <a16:creationId xmlns:a16="http://schemas.microsoft.com/office/drawing/2014/main" id="{BC5D80FA-41CE-3E4B-B1F6-436EC7387B50}"/>
              </a:ext>
            </a:extLst>
          </p:cNvPr>
          <p:cNvSpPr>
            <a:spLocks noGrp="1"/>
          </p:cNvSpPr>
          <p:nvPr>
            <p:ph type="body" sz="quarter" idx="13"/>
          </p:nvPr>
        </p:nvSpPr>
        <p:spPr/>
        <p:txBody>
          <a:bodyPr/>
          <a:lstStyle/>
          <a:p>
            <a:endParaRPr lang="en-US"/>
          </a:p>
        </p:txBody>
      </p:sp>
      <p:sp>
        <p:nvSpPr>
          <p:cNvPr id="9" name="Text Placeholder 8">
            <a:extLst>
              <a:ext uri="{FF2B5EF4-FFF2-40B4-BE49-F238E27FC236}">
                <a16:creationId xmlns:a16="http://schemas.microsoft.com/office/drawing/2014/main" id="{CB2664DF-9A98-2C4F-A460-B4CC11DDE119}"/>
              </a:ext>
            </a:extLst>
          </p:cNvPr>
          <p:cNvSpPr>
            <a:spLocks noGrp="1"/>
          </p:cNvSpPr>
          <p:nvPr>
            <p:ph type="body" sz="quarter" idx="15"/>
          </p:nvPr>
        </p:nvSpPr>
        <p:spPr/>
        <p:txBody>
          <a:bodyPr/>
          <a:lstStyle/>
          <a:p>
            <a:endParaRPr lang="en-US"/>
          </a:p>
        </p:txBody>
      </p:sp>
      <p:sp>
        <p:nvSpPr>
          <p:cNvPr id="10" name="Text Placeholder 9">
            <a:extLst>
              <a:ext uri="{FF2B5EF4-FFF2-40B4-BE49-F238E27FC236}">
                <a16:creationId xmlns:a16="http://schemas.microsoft.com/office/drawing/2014/main" id="{8BEF684C-57A8-CC44-8A4E-73555B1ADAA4}"/>
              </a:ext>
            </a:extLst>
          </p:cNvPr>
          <p:cNvSpPr>
            <a:spLocks noGrp="1"/>
          </p:cNvSpPr>
          <p:nvPr>
            <p:ph type="body" sz="quarter" idx="21"/>
          </p:nvPr>
        </p:nvSpPr>
        <p:spPr/>
        <p:txBody>
          <a:bodyPr/>
          <a:lstStyle/>
          <a:p>
            <a:endParaRPr lang="en-US"/>
          </a:p>
        </p:txBody>
      </p:sp>
      <p:sp>
        <p:nvSpPr>
          <p:cNvPr id="4" name="Footer Placeholder 3">
            <a:extLst>
              <a:ext uri="{FF2B5EF4-FFF2-40B4-BE49-F238E27FC236}">
                <a16:creationId xmlns:a16="http://schemas.microsoft.com/office/drawing/2014/main" id="{A79E20F8-3C7F-4947-853B-E8E4CF9696F8}"/>
              </a:ext>
            </a:extLst>
          </p:cNvPr>
          <p:cNvSpPr>
            <a:spLocks noGrp="1"/>
          </p:cNvSpPr>
          <p:nvPr>
            <p:ph type="ftr" sz="quarter" idx="23"/>
          </p:nvPr>
        </p:nvSpPr>
        <p:spPr/>
        <p:txBody>
          <a:bodyPr/>
          <a:lstStyle/>
          <a:p>
            <a:r>
              <a:rPr lang="en-US"/>
              <a:t>Albrecht Schmidt &amp; Sven Mayer</a:t>
            </a:r>
          </a:p>
        </p:txBody>
      </p:sp>
      <p:sp>
        <p:nvSpPr>
          <p:cNvPr id="5" name="Slide Number Placeholder 4">
            <a:extLst>
              <a:ext uri="{FF2B5EF4-FFF2-40B4-BE49-F238E27FC236}">
                <a16:creationId xmlns:a16="http://schemas.microsoft.com/office/drawing/2014/main" id="{E6BCA0CD-3001-CF4D-86EC-5251D6349FBF}"/>
              </a:ext>
            </a:extLst>
          </p:cNvPr>
          <p:cNvSpPr>
            <a:spLocks noGrp="1"/>
          </p:cNvSpPr>
          <p:nvPr>
            <p:ph type="sldNum" sz="quarter" idx="24"/>
          </p:nvPr>
        </p:nvSpPr>
        <p:spPr/>
        <p:txBody>
          <a:bodyPr/>
          <a:lstStyle/>
          <a:p>
            <a:fld id="{7B44EF44-587D-4887-8889-18237A826722}" type="slidenum">
              <a:rPr lang="en-US" smtClean="0"/>
              <a:t>8</a:t>
            </a:fld>
            <a:endParaRPr lang="en-US"/>
          </a:p>
        </p:txBody>
      </p:sp>
    </p:spTree>
    <p:extLst>
      <p:ext uri="{BB962C8B-B14F-4D97-AF65-F5344CB8AC3E}">
        <p14:creationId xmlns:p14="http://schemas.microsoft.com/office/powerpoint/2010/main" val="2338520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NLP timeline </a:t>
            </a:r>
            <a:br>
              <a:rPr lang="en-US" dirty="0"/>
            </a:br>
            <a:r>
              <a:rPr lang="en-US" dirty="0"/>
              <a:t>three different types of approaches</a:t>
            </a:r>
            <a:endParaRPr lang="de-DE" dirty="0"/>
          </a:p>
        </p:txBody>
      </p:sp>
      <p:sp>
        <p:nvSpPr>
          <p:cNvPr id="11" name="Textplatzhalter 10"/>
          <p:cNvSpPr>
            <a:spLocks noGrp="1"/>
          </p:cNvSpPr>
          <p:nvPr>
            <p:ph idx="1"/>
          </p:nvPr>
        </p:nvSpPr>
        <p:spPr/>
        <p:txBody>
          <a:bodyPr/>
          <a:lstStyle/>
          <a:p>
            <a:r>
              <a:rPr lang="de-DE" dirty="0" err="1"/>
              <a:t>Since</a:t>
            </a:r>
            <a:r>
              <a:rPr lang="de-DE" dirty="0"/>
              <a:t> 1950s (</a:t>
            </a:r>
            <a:r>
              <a:rPr lang="de-DE" dirty="0" err="1"/>
              <a:t>early</a:t>
            </a:r>
            <a:r>
              <a:rPr lang="de-DE" dirty="0"/>
              <a:t> </a:t>
            </a:r>
            <a:r>
              <a:rPr lang="de-DE" dirty="0" err="1"/>
              <a:t>days</a:t>
            </a:r>
            <a:r>
              <a:rPr lang="de-DE" dirty="0"/>
              <a:t> </a:t>
            </a:r>
            <a:r>
              <a:rPr lang="de-DE" dirty="0" err="1"/>
              <a:t>of</a:t>
            </a:r>
            <a:r>
              <a:rPr lang="de-DE" dirty="0"/>
              <a:t> NLP): </a:t>
            </a:r>
            <a:br>
              <a:rPr lang="de-DE" dirty="0"/>
            </a:br>
            <a:r>
              <a:rPr lang="de-DE" dirty="0">
                <a:sym typeface="Wingdings" panose="05000000000000000000" pitchFamily="2" charset="2"/>
              </a:rPr>
              <a:t> </a:t>
            </a:r>
            <a:r>
              <a:rPr lang="de-DE" b="1" dirty="0" err="1"/>
              <a:t>Rule-based</a:t>
            </a:r>
            <a:r>
              <a:rPr lang="de-DE" b="1" dirty="0"/>
              <a:t> </a:t>
            </a:r>
            <a:r>
              <a:rPr lang="de-DE" b="1" dirty="0" err="1"/>
              <a:t>Approaches</a:t>
            </a:r>
            <a:endParaRPr lang="de-DE" b="1" dirty="0"/>
          </a:p>
          <a:p>
            <a:r>
              <a:rPr lang="de-DE" dirty="0" err="1"/>
              <a:t>Since</a:t>
            </a:r>
            <a:r>
              <a:rPr lang="de-DE" dirty="0"/>
              <a:t> 1980s (</a:t>
            </a:r>
            <a:r>
              <a:rPr lang="de-DE" dirty="0" err="1"/>
              <a:t>statistical</a:t>
            </a:r>
            <a:r>
              <a:rPr lang="de-DE" dirty="0"/>
              <a:t> </a:t>
            </a:r>
            <a:r>
              <a:rPr lang="de-DE" dirty="0" err="1"/>
              <a:t>approaches</a:t>
            </a:r>
            <a:r>
              <a:rPr lang="de-DE" dirty="0"/>
              <a:t>): </a:t>
            </a:r>
            <a:br>
              <a:rPr lang="de-DE" dirty="0"/>
            </a:br>
            <a:r>
              <a:rPr lang="de-DE" dirty="0">
                <a:sym typeface="Wingdings" panose="05000000000000000000" pitchFamily="2" charset="2"/>
              </a:rPr>
              <a:t> </a:t>
            </a:r>
            <a:r>
              <a:rPr lang="de-DE" b="1" dirty="0" err="1"/>
              <a:t>Machine</a:t>
            </a:r>
            <a:r>
              <a:rPr lang="de-DE" b="1" dirty="0"/>
              <a:t> Learning </a:t>
            </a:r>
            <a:r>
              <a:rPr lang="de-DE" b="1" dirty="0" err="1"/>
              <a:t>Approaches</a:t>
            </a:r>
            <a:endParaRPr lang="de-DE" dirty="0"/>
          </a:p>
          <a:p>
            <a:r>
              <a:rPr lang="de-DE" dirty="0" err="1"/>
              <a:t>Since</a:t>
            </a:r>
            <a:r>
              <a:rPr lang="de-DE" dirty="0"/>
              <a:t> 2010s (</a:t>
            </a:r>
            <a:r>
              <a:rPr lang="de-DE" dirty="0" err="1"/>
              <a:t>advances</a:t>
            </a:r>
            <a:r>
              <a:rPr lang="de-DE" dirty="0"/>
              <a:t> in </a:t>
            </a:r>
            <a:r>
              <a:rPr lang="de-DE" dirty="0" err="1"/>
              <a:t>neural</a:t>
            </a:r>
            <a:r>
              <a:rPr lang="de-DE" dirty="0"/>
              <a:t> </a:t>
            </a:r>
            <a:r>
              <a:rPr lang="de-DE" dirty="0" err="1"/>
              <a:t>networks</a:t>
            </a:r>
            <a:r>
              <a:rPr lang="de-DE" dirty="0"/>
              <a:t>):</a:t>
            </a:r>
            <a:br>
              <a:rPr lang="de-DE" dirty="0"/>
            </a:br>
            <a:r>
              <a:rPr lang="de-DE" dirty="0">
                <a:sym typeface="Wingdings" panose="05000000000000000000" pitchFamily="2" charset="2"/>
              </a:rPr>
              <a:t></a:t>
            </a:r>
            <a:r>
              <a:rPr lang="de-DE" b="1" dirty="0">
                <a:sym typeface="Wingdings" panose="05000000000000000000" pitchFamily="2" charset="2"/>
              </a:rPr>
              <a:t> </a:t>
            </a:r>
            <a:r>
              <a:rPr lang="de-DE" b="1" dirty="0" err="1">
                <a:sym typeface="Wingdings" panose="05000000000000000000" pitchFamily="2" charset="2"/>
              </a:rPr>
              <a:t>Deep</a:t>
            </a:r>
            <a:r>
              <a:rPr lang="de-DE" b="1" dirty="0">
                <a:sym typeface="Wingdings" panose="05000000000000000000" pitchFamily="2" charset="2"/>
              </a:rPr>
              <a:t> Learning </a:t>
            </a:r>
            <a:r>
              <a:rPr lang="de-DE" b="1" dirty="0" err="1">
                <a:sym typeface="Wingdings" panose="05000000000000000000" pitchFamily="2" charset="2"/>
              </a:rPr>
              <a:t>Approaches</a:t>
            </a:r>
            <a:endParaRPr lang="de-DE" b="1" dirty="0"/>
          </a:p>
        </p:txBody>
      </p:sp>
      <p:sp>
        <p:nvSpPr>
          <p:cNvPr id="4" name="Fußzeilenplatzhalter 3"/>
          <p:cNvSpPr>
            <a:spLocks noGrp="1"/>
          </p:cNvSpPr>
          <p:nvPr>
            <p:ph type="ftr" sz="quarter" idx="11"/>
          </p:nvPr>
        </p:nvSpPr>
        <p:spPr/>
        <p:txBody>
          <a:bodyPr/>
          <a:lstStyle/>
          <a:p>
            <a:r>
              <a:rPr lang="en-US"/>
              <a:t>Albrecht Schmidt &amp; Sven Mayer</a:t>
            </a:r>
          </a:p>
        </p:txBody>
      </p:sp>
      <p:sp>
        <p:nvSpPr>
          <p:cNvPr id="5" name="Foliennummernplatzhalter 4"/>
          <p:cNvSpPr>
            <a:spLocks noGrp="1"/>
          </p:cNvSpPr>
          <p:nvPr>
            <p:ph type="sldNum" sz="quarter" idx="12"/>
          </p:nvPr>
        </p:nvSpPr>
        <p:spPr/>
        <p:txBody>
          <a:bodyPr/>
          <a:lstStyle/>
          <a:p>
            <a:fld id="{7B44EF44-587D-4887-8889-18237A826722}" type="slidenum">
              <a:rPr lang="en-US" smtClean="0"/>
              <a:pPr/>
              <a:t>9</a:t>
            </a:fld>
            <a:endParaRPr lang="en-US"/>
          </a:p>
        </p:txBody>
      </p:sp>
      <p:sp>
        <p:nvSpPr>
          <p:cNvPr id="6" name="Rechteck 5"/>
          <p:cNvSpPr/>
          <p:nvPr/>
        </p:nvSpPr>
        <p:spPr>
          <a:xfrm>
            <a:off x="695324" y="5855514"/>
            <a:ext cx="9197975" cy="276999"/>
          </a:xfrm>
          <a:prstGeom prst="rect">
            <a:avLst/>
          </a:prstGeom>
        </p:spPr>
        <p:txBody>
          <a:bodyPr wrap="square">
            <a:spAutoFit/>
          </a:bodyPr>
          <a:lstStyle/>
          <a:p>
            <a:r>
              <a:rPr lang="de-DE" sz="1200" dirty="0">
                <a:hlinkClick r:id="rId3"/>
              </a:rPr>
              <a:t>https://livebook.manning.com/book/essential-natural-language-processing/chapter-1/15</a:t>
            </a:r>
            <a:endParaRPr lang="de-DE" sz="1200" dirty="0"/>
          </a:p>
        </p:txBody>
      </p:sp>
    </p:spTree>
    <p:extLst>
      <p:ext uri="{BB962C8B-B14F-4D97-AF65-F5344CB8AC3E}">
        <p14:creationId xmlns:p14="http://schemas.microsoft.com/office/powerpoint/2010/main" val="3796811498"/>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8ABD3E"/>
      </a:accent1>
      <a:accent2>
        <a:srgbClr val="E97B33"/>
      </a:accent2>
      <a:accent3>
        <a:srgbClr val="FEC63E"/>
      </a:accent3>
      <a:accent4>
        <a:srgbClr val="20ABDE"/>
      </a:accent4>
      <a:accent5>
        <a:srgbClr val="3E444C"/>
      </a:accent5>
      <a:accent6>
        <a:srgbClr val="E97B33"/>
      </a:accent6>
      <a:hlink>
        <a:srgbClr val="0563C1"/>
      </a:hlink>
      <a:folHlink>
        <a:srgbClr val="954F72"/>
      </a:folHlink>
    </a:clrScheme>
    <a:fontScheme name="Interaction La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2599</Words>
  <Application>Microsoft Office PowerPoint</Application>
  <PresentationFormat>Widescreen</PresentationFormat>
  <Paragraphs>327</Paragraphs>
  <Slides>40</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-apple-system</vt:lpstr>
      <vt:lpstr>Arial</vt:lpstr>
      <vt:lpstr>Arial Unicode MS</vt:lpstr>
      <vt:lpstr>Calibri</vt:lpstr>
      <vt:lpstr>HelveticaNeueLT Std Med</vt:lpstr>
      <vt:lpstr>Nunito</vt:lpstr>
      <vt:lpstr>Wingdings</vt:lpstr>
      <vt:lpstr>Office Theme</vt:lpstr>
      <vt:lpstr>Introduction to Intelligent User Interfaces</vt:lpstr>
      <vt:lpstr>Overview - NLP</vt:lpstr>
      <vt:lpstr>Overview - NLP</vt:lpstr>
      <vt:lpstr>ELIZA by Joseph Weizenbaum</vt:lpstr>
      <vt:lpstr>ELIZA by Joseph Weizenbaum (1966)</vt:lpstr>
      <vt:lpstr>Eliza</vt:lpstr>
      <vt:lpstr>Breakout session</vt:lpstr>
      <vt:lpstr>Task: How to implement a chatbot for Alexa?</vt:lpstr>
      <vt:lpstr>NLP timeline  three different types of approaches</vt:lpstr>
      <vt:lpstr>Overview - NLP</vt:lpstr>
      <vt:lpstr>Text Analytics </vt:lpstr>
      <vt:lpstr>Definitions of text analytics</vt:lpstr>
      <vt:lpstr>Text analytics – Why and Where? </vt:lpstr>
      <vt:lpstr>PowerPoint Presentation</vt:lpstr>
      <vt:lpstr>PowerPoint Presentation</vt:lpstr>
      <vt:lpstr>Discussion</vt:lpstr>
      <vt:lpstr>Text analytics – typical tasks?</vt:lpstr>
      <vt:lpstr>Text analytics – Identification of the Language</vt:lpstr>
      <vt:lpstr>Identification of the Language</vt:lpstr>
      <vt:lpstr>Text Analytics and Interaction Immersive Reader</vt:lpstr>
      <vt:lpstr>Text analytics – Sentiment analysis Example – how to… classify reviews?</vt:lpstr>
      <vt:lpstr>Text analytics – Sentiment analysis</vt:lpstr>
      <vt:lpstr>Example: https://text-processing.com/demo/sentiment/ </vt:lpstr>
      <vt:lpstr>Sentiment analysis</vt:lpstr>
      <vt:lpstr>NLTK vader  https://www.nltk.org/_modules/nltk/sentiment/vader.html </vt:lpstr>
      <vt:lpstr>NLTK vader  https://www.nltk.org/_modules/nltk/sentiment/vader.html </vt:lpstr>
      <vt:lpstr>NLTK vader: https://www.nltk.org/_modules/nltk/sentiment/vader.html </vt:lpstr>
      <vt:lpstr>Text analytics – Sentiment analysis</vt:lpstr>
      <vt:lpstr>Text analytics – Summarization</vt:lpstr>
      <vt:lpstr>Text analytics – Summarization Example</vt:lpstr>
      <vt:lpstr>Text analytics – Summarization</vt:lpstr>
      <vt:lpstr>Text analytics – Summarization Example</vt:lpstr>
      <vt:lpstr>Text analytics – Summarization Example</vt:lpstr>
      <vt:lpstr>Text analytics – Summarization Example</vt:lpstr>
      <vt:lpstr>Text analytics – Summarization Example</vt:lpstr>
      <vt:lpstr>Text analytics – Summarization Example</vt:lpstr>
      <vt:lpstr>Text analytics – Summarization Example</vt:lpstr>
      <vt:lpstr>Text analytics – Summarization</vt:lpstr>
      <vt:lpstr>Breakout Group Responsive Design for Text</vt:lpstr>
      <vt:lpstr>Recap  … do you remember what we did last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 Schwind</dc:creator>
  <cp:lastModifiedBy>Albrecht Schmidt</cp:lastModifiedBy>
  <cp:revision>625</cp:revision>
  <dcterms:created xsi:type="dcterms:W3CDTF">2017-10-10T14:10:45Z</dcterms:created>
  <dcterms:modified xsi:type="dcterms:W3CDTF">2021-01-08T16:18:22Z</dcterms:modified>
</cp:coreProperties>
</file>