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1047" r:id="rId3"/>
    <p:sldId id="1048" r:id="rId4"/>
    <p:sldId id="1139" r:id="rId5"/>
    <p:sldId id="1050" r:id="rId6"/>
    <p:sldId id="1051" r:id="rId7"/>
    <p:sldId id="1052" r:id="rId8"/>
    <p:sldId id="1062" r:id="rId9"/>
    <p:sldId id="1143" r:id="rId10"/>
    <p:sldId id="1144" r:id="rId11"/>
    <p:sldId id="1145" r:id="rId12"/>
    <p:sldId id="1146" r:id="rId13"/>
    <p:sldId id="1147" r:id="rId14"/>
    <p:sldId id="1058" r:id="rId15"/>
    <p:sldId id="1199" r:id="rId16"/>
    <p:sldId id="1201" r:id="rId17"/>
    <p:sldId id="1202" r:id="rId18"/>
    <p:sldId id="1060" r:id="rId19"/>
    <p:sldId id="1151" r:id="rId20"/>
    <p:sldId id="1153" r:id="rId21"/>
    <p:sldId id="1154" r:id="rId22"/>
    <p:sldId id="1065" r:id="rId23"/>
    <p:sldId id="1066" r:id="rId24"/>
    <p:sldId id="1162" r:id="rId25"/>
    <p:sldId id="1074" r:id="rId26"/>
    <p:sldId id="1204" r:id="rId27"/>
    <p:sldId id="1165" r:id="rId28"/>
    <p:sldId id="1166" r:id="rId29"/>
    <p:sldId id="1167" r:id="rId30"/>
    <p:sldId id="1168" r:id="rId31"/>
    <p:sldId id="1169" r:id="rId32"/>
    <p:sldId id="1080" r:id="rId33"/>
    <p:sldId id="1171" r:id="rId34"/>
    <p:sldId id="1082" r:id="rId35"/>
    <p:sldId id="1083" r:id="rId36"/>
    <p:sldId id="1084" r:id="rId37"/>
    <p:sldId id="1085" r:id="rId38"/>
    <p:sldId id="1086" r:id="rId39"/>
    <p:sldId id="1177" r:id="rId40"/>
    <p:sldId id="1213" r:id="rId41"/>
    <p:sldId id="106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8FC243-DF2A-794F-BFBF-3DAD6DA49FF8}">
          <p14:sldIdLst>
            <p14:sldId id="256"/>
            <p14:sldId id="1047"/>
            <p14:sldId id="1048"/>
            <p14:sldId id="1139"/>
            <p14:sldId id="1050"/>
            <p14:sldId id="1051"/>
            <p14:sldId id="1052"/>
            <p14:sldId id="1062"/>
            <p14:sldId id="1143"/>
            <p14:sldId id="1144"/>
            <p14:sldId id="1145"/>
            <p14:sldId id="1146"/>
            <p14:sldId id="1147"/>
            <p14:sldId id="1058"/>
            <p14:sldId id="1199"/>
            <p14:sldId id="1201"/>
            <p14:sldId id="1202"/>
            <p14:sldId id="1060"/>
          </p14:sldIdLst>
        </p14:section>
        <p14:section name="Applications" id="{AB381847-D162-C34E-80CA-D2932D72BF85}">
          <p14:sldIdLst>
            <p14:sldId id="1151"/>
            <p14:sldId id="1153"/>
            <p14:sldId id="1154"/>
            <p14:sldId id="1065"/>
            <p14:sldId id="1066"/>
          </p14:sldIdLst>
        </p14:section>
        <p14:section name="Terms, basic concepts ands algorithms&#10;Terms, basic concepts ands algorithms&#10;Terms, basic concepts ands algorithms&#10;" id="{9B1F3F74-EBAD-9D47-83BB-1180FDFFF913}">
          <p14:sldIdLst>
            <p14:sldId id="1162"/>
            <p14:sldId id="1074"/>
            <p14:sldId id="1204"/>
            <p14:sldId id="1165"/>
            <p14:sldId id="1166"/>
            <p14:sldId id="1167"/>
            <p14:sldId id="1168"/>
            <p14:sldId id="1169"/>
            <p14:sldId id="1080"/>
            <p14:sldId id="1171"/>
            <p14:sldId id="1082"/>
            <p14:sldId id="1083"/>
            <p14:sldId id="1084"/>
            <p14:sldId id="1085"/>
            <p14:sldId id="1086"/>
            <p14:sldId id="1177"/>
            <p14:sldId id="1213"/>
          </p14:sldIdLst>
        </p14:section>
        <p14:section name="Milestones in the history of NLP" id="{AB673BDF-F217-AD4E-8CBC-A2B1462B03AE}">
          <p14:sldIdLst>
            <p14:sldId id="1067"/>
          </p14:sldIdLst>
        </p14:section>
        <p14:section name="Text Analytics &#10;Text AnalyticaText Analytics" id="{CD6394B6-669D-A44D-AC87-74657DE2239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Theres Völkel" initials="STV" lastIdx="1" clrIdx="0">
    <p:extLst>
      <p:ext uri="{19B8F6BF-5375-455C-9EA6-DF929625EA0E}">
        <p15:presenceInfo xmlns:p15="http://schemas.microsoft.com/office/powerpoint/2012/main" userId="Sarah Theres Völk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7C6"/>
    <a:srgbClr val="8ABD3E"/>
    <a:srgbClr val="CCECFF"/>
    <a:srgbClr val="FFFF00"/>
    <a:srgbClr val="89BD3E"/>
    <a:srgbClr val="8BC24A"/>
    <a:srgbClr val="CBE6A3"/>
    <a:srgbClr val="FFDCC6"/>
    <a:srgbClr val="E27732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8" autoAdjust="0"/>
    <p:restoredTop sz="83779" autoAdjust="0"/>
  </p:normalViewPr>
  <p:slideViewPr>
    <p:cSldViewPr snapToGrid="0" showGuides="1">
      <p:cViewPr varScale="1">
        <p:scale>
          <a:sx n="136" d="100"/>
          <a:sy n="136" d="100"/>
        </p:scale>
        <p:origin x="1722" y="14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08.01.2021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msguide.com/how-to/how-to-transcribe-and-export-written-notes-on-the-galaxy-note-1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lexa-alexa-talking-amazon-cortana-717235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-schule.de/sprachen/sprachenundautomaten/formalesprachen/einfuehrung_zeichensystem/syntaxsemantikpragmatik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photos/code-programming-coding-web-2434271/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rface.syr.edu/cgi/viewcontent.cgi?article=1043&amp;context=istpub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99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9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58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1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68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56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5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14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8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7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0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1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57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https://www.tomsguide.com/how-to/how-to-transcribe-and-export-written-notes-on-the-galaxy-note-10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21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https://www.pexels.com/photo/alexa-alexa-talking-amazon-cortana-717235/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99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21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41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04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75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Syntax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 Sprache (eines Zeichensystems) beschreibt die Regeln, nach denen die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Sprachkonstrukte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(Zeichen des Zeichensystems) gebildet werden. ..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Die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Semantik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 Sprache (eines Zeichensystems) beschreibt die Bedeutung der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Sprachkonstrukte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(Zeichen des Zeichensystems).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 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Pragmatik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einer Sprache (eines Zeichensystems) beschäftigt sich mit der Verwendung und Bedeutung von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Sprachkonstrukten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konkreten Situationen.</a:t>
            </a:r>
          </a:p>
          <a:p>
            <a:r>
              <a:rPr lang="de-DE" dirty="0">
                <a:hlinkClick r:id="rId3"/>
              </a:rPr>
              <a:t>https://www.inf-schule.de/sprachen/sprachenundautomaten/formalesprachen/einfuehrung_zeichensystem/syntaxsemantikpragmatik</a:t>
            </a:r>
            <a:endParaRPr lang="de-DE" dirty="0"/>
          </a:p>
          <a:p>
            <a:endParaRPr lang="de-DE" dirty="0"/>
          </a:p>
          <a:p>
            <a:r>
              <a:rPr lang="de-DE" dirty="0"/>
              <a:t>Images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use</a:t>
            </a:r>
            <a:r>
              <a:rPr lang="de-DE" baseline="0" dirty="0"/>
              <a:t>:</a:t>
            </a:r>
            <a:endParaRPr lang="de-DE" dirty="0">
              <a:hlinkClick r:id="rId4"/>
            </a:endParaRPr>
          </a:p>
          <a:p>
            <a:r>
              <a:rPr lang="de-DE" dirty="0">
                <a:hlinkClick r:id="rId4"/>
              </a:rPr>
              <a:t>https://pixabay.com/photos/code-programming-coding-web-2434271/</a:t>
            </a:r>
            <a:endParaRPr lang="de-DE" dirty="0"/>
          </a:p>
          <a:p>
            <a:r>
              <a:rPr lang="de-DE" dirty="0"/>
              <a:t>https://pxhere.com/en/photo/1201393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90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3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53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08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93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84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3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8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41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53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3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68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49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9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https://surface.syr.edu/cgi/viewcontent.cgi?article=1043&amp;context=istpub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9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2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00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89B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marL="0" marR="0" lvl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A231829F-807F-484F-8284-91B447FC6FE4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34584-20EC-49FF-B898-239AD3468C64}" type="datetime1">
              <a:rPr lang="en-US" smtClean="0"/>
              <a:t>1/8/2021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7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marL="0" marR="0" lvl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B7E4FC1C-F814-4A00-B3C4-CCFBA227431D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marL="0" marR="0" lvl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D6AF3DF-DEF6-4B32-B057-C63A0C3E820C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7283" y="1592265"/>
            <a:ext cx="3884592" cy="4537073"/>
          </a:xfrm>
          <a:prstGeom prst="rect">
            <a:avLst/>
          </a:prstGeom>
        </p:spPr>
        <p:txBody>
          <a:bodyPr/>
          <a:lstStyle>
            <a:lvl1pPr>
              <a:buClr>
                <a:srgbClr val="8BC24A"/>
              </a:buClr>
              <a:defRPr/>
            </a:lvl1pPr>
            <a:lvl2pPr defTabSz="687600">
              <a:buClr>
                <a:srgbClr val="8BC24A"/>
              </a:buClr>
              <a:defRPr/>
            </a:lvl2pPr>
            <a:lvl3pPr>
              <a:buClr>
                <a:srgbClr val="8BC24A"/>
              </a:buClr>
              <a:defRPr/>
            </a:lvl3pPr>
            <a:lvl4pPr>
              <a:buClr>
                <a:srgbClr val="8BC24A"/>
              </a:buClr>
              <a:defRPr/>
            </a:lvl4pPr>
            <a:lvl5pPr>
              <a:buClr>
                <a:srgbClr val="8BC24A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marL="0" marR="0" lvl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72E7DB8-09DE-4024-AB5C-0BAA4BF5B284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82F033CF-87CA-DE4B-8BA7-8E79059D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AED13FB-C2F2-B44E-A678-D4DC32255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marL="0" marR="0" lvl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C9CF2F8-B3E0-40C0-829E-D03E1547901B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3C43F50-2D19-3A42-8F8D-19996F296C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10801347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C07BC0B-714E-DB4C-9304-6B3399B48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10801347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6158-80FD-4821-862A-C3A0AD1C84B9}" type="datetime1">
              <a:rPr lang="en-US" smtClean="0"/>
              <a:t>1/8/2021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marL="0" marR="0" lvl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430236"/>
            <a:ext cx="10801350" cy="658789"/>
          </a:xfr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7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DD90-91FC-4E8B-869A-1040C909E417}" type="datetime1">
              <a:rPr lang="en-US" smtClean="0"/>
              <a:t>1/8/2021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8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8C5D4F6-E8F8-444C-BD65-1078C98EF9EB}" type="datetime1">
              <a:rPr lang="en-US" smtClean="0"/>
              <a:t>1/8/2021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5F4DB-4038-4FC3-8329-B3E83406A138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8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8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2D67A78-4689-4726-BFC7-35379A98EFF0}" type="datetime1">
              <a:rPr lang="en-US" smtClean="0"/>
              <a:t>1/8/2021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 txBox="1">
            <a:spLocks/>
          </p:cNvSpPr>
          <p:nvPr userDrawn="1"/>
        </p:nvSpPr>
        <p:spPr>
          <a:xfrm>
            <a:off x="695326" y="6356350"/>
            <a:ext cx="5610224" cy="36512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lang="en-US" sz="1600" b="0" kern="1200" baseline="0" noProof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70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953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652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Text and Natural Language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2" r:id="rId5"/>
    <p:sldLayoutId id="2147483682" r:id="rId6"/>
    <p:sldLayoutId id="2147483655" r:id="rId7"/>
    <p:sldLayoutId id="2147483657" r:id="rId8"/>
    <p:sldLayoutId id="2147483681" r:id="rId9"/>
    <p:sldLayoutId id="214748368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lgorithmia.com/blog/introduction-natural-language-processing-nl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essential-natural-language-processing/chapter-1/5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essential-natural-language-processing/chapter-1/5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essential-natural-language-processing/chapter-1/5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essential-natural-language-processing/chapter-1/5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tomsguide.com/how-to/how-to-transcribe-and-export-written-notes-on-the-galaxy-note-1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l.lingfil.uu.se/~marie/undervisning/textanalys16/porter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amp.com/community/tutorials/stemming-lemmatization-pyth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api/annotation#section-named-entitie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nlp.stanford.edu/software/CRF-NER.shtml" TargetMode="External"/><Relationship Id="rId4" Type="http://schemas.openxmlformats.org/officeDocument/2006/relationships/hyperlink" Target="https://nlpforhackers.io/named-entity-extraction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enberg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collinsdictionary.com/api/collins-english-dictionary,61,HCA.html" TargetMode="External"/><Relationship Id="rId4" Type="http://schemas.openxmlformats.org/officeDocument/2006/relationships/hyperlink" Target="https://www.projekt-gutenberg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nsw.edu.au/~billw/nlpdict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kaggle.com/rtatman/the-national-university-of-singapore-sms-corpus" TargetMode="External"/><Relationship Id="rId4" Type="http://schemas.openxmlformats.org/officeDocument/2006/relationships/hyperlink" Target="https://sms.linguistik.uzh.ch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Sp4q60BsHo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Intelligent User Interfaces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381266-C22C-44E9-AF7C-EC48CA7C5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Text and Natural Language Processing</a:t>
            </a:r>
            <a:endParaRPr lang="de-DE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FA77E99-930E-4BF8-AD23-D122D2721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9768B6F-72F5-4334-94C4-24442370BA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791074" y="6352598"/>
            <a:ext cx="3245350" cy="365125"/>
          </a:xfrm>
        </p:spPr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7686675" y="6359905"/>
            <a:ext cx="783138" cy="365125"/>
          </a:xfrm>
        </p:spPr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2D478FC-73A2-4952-A3FE-4CD8679761A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CA28DB7-A5CF-4C19-9875-070FE4F8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95327" y="6343404"/>
            <a:ext cx="1160554" cy="4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A09B558-68A2-9147-B26B-0A5F4117F0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04" b="19626"/>
          <a:stretch/>
        </p:blipFill>
        <p:spPr>
          <a:xfrm>
            <a:off x="0" y="1089025"/>
            <a:ext cx="12192000" cy="2879725"/>
          </a:xfr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375F41-E409-EC42-8D10-BA4AD7369D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algorithms for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Responding to phrases (e.g. chat bot)</a:t>
            </a:r>
          </a:p>
          <a:p>
            <a:r>
              <a:rPr lang="en-US" dirty="0"/>
              <a:t>Discover topics and concepts a text describes</a:t>
            </a:r>
          </a:p>
          <a:p>
            <a:r>
              <a:rPr lang="en-US" dirty="0"/>
              <a:t>Summarizing texts (to different length)</a:t>
            </a:r>
          </a:p>
          <a:p>
            <a:r>
              <a:rPr lang="en-US" dirty="0"/>
              <a:t>Extracting relevant keywords from texts</a:t>
            </a:r>
          </a:p>
          <a:p>
            <a:r>
              <a:rPr lang="en-US" dirty="0"/>
              <a:t>Identify the sentiment of a text or phrase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Break up texts in tokens</a:t>
            </a:r>
          </a:p>
          <a:p>
            <a:r>
              <a:rPr lang="en-US" dirty="0"/>
              <a:t>Reduce words to the root / stem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10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38767" y="5815108"/>
            <a:ext cx="8977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https://algorithmia.com/blog/introduction-natural-language-processing-nlp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46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4"/>
            <a:ext cx="7210515" cy="418727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11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1505"/>
          <a:stretch/>
        </p:blipFill>
        <p:spPr>
          <a:xfrm>
            <a:off x="0" y="0"/>
            <a:ext cx="4567625" cy="62401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14475"/>
          <a:stretch/>
        </p:blipFill>
        <p:spPr>
          <a:xfrm>
            <a:off x="4365468" y="0"/>
            <a:ext cx="4386230" cy="5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98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12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1138"/>
          <a:stretch/>
        </p:blipFill>
        <p:spPr>
          <a:xfrm>
            <a:off x="0" y="53658"/>
            <a:ext cx="5019574" cy="60756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948" y="0"/>
            <a:ext cx="4188901" cy="54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13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6" y="0"/>
            <a:ext cx="4220702" cy="608908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535" y="41563"/>
            <a:ext cx="4208921" cy="57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  <a:br>
              <a:rPr lang="en-US" dirty="0"/>
            </a:br>
            <a:r>
              <a:rPr lang="en-US" dirty="0"/>
              <a:t>Naive implementation of search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3"/>
            <a:ext cx="4973954" cy="4537075"/>
          </a:xfrm>
        </p:spPr>
        <p:txBody>
          <a:bodyPr>
            <a:normAutofit/>
          </a:bodyPr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10000 text documents with an average length of 1000 words</a:t>
            </a:r>
          </a:p>
          <a:p>
            <a:pPr lvl="1"/>
            <a:r>
              <a:rPr lang="en-US" dirty="0"/>
              <a:t>A search term of up to 4 words</a:t>
            </a:r>
          </a:p>
          <a:p>
            <a:r>
              <a:rPr lang="en-US" dirty="0"/>
              <a:t>Aim: the 10 text documents that best match the query</a:t>
            </a:r>
          </a:p>
          <a:p>
            <a:r>
              <a:rPr lang="en-US" dirty="0"/>
              <a:t>Approach?</a:t>
            </a:r>
          </a:p>
          <a:p>
            <a:endParaRPr lang="en-US" dirty="0"/>
          </a:p>
          <a:p>
            <a:r>
              <a:rPr lang="en-US" dirty="0"/>
              <a:t>Where can Machine Learning and AI help?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14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5784273" y="1533583"/>
            <a:ext cx="2792752" cy="236988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Scenario:</a:t>
            </a:r>
          </a:p>
          <a:p>
            <a:endParaRPr lang="en-US" dirty="0"/>
          </a:p>
          <a:p>
            <a:r>
              <a:rPr lang="en-US" sz="1400" dirty="0"/>
              <a:t>You have stored all articles of </a:t>
            </a:r>
          </a:p>
          <a:p>
            <a:r>
              <a:rPr lang="en-US" sz="1400" dirty="0"/>
              <a:t>the New York Times from 2010</a:t>
            </a:r>
          </a:p>
          <a:p>
            <a:r>
              <a:rPr lang="en-US" sz="1400" dirty="0"/>
              <a:t>to 2020</a:t>
            </a:r>
          </a:p>
          <a:p>
            <a:endParaRPr lang="en-US" sz="1400" dirty="0"/>
          </a:p>
          <a:p>
            <a:r>
              <a:rPr lang="en-US" sz="1400" dirty="0"/>
              <a:t>Someone asks for the article </a:t>
            </a:r>
          </a:p>
          <a:p>
            <a:r>
              <a:rPr lang="en-US" sz="1400" dirty="0"/>
              <a:t>about “Merkel visiting the US”</a:t>
            </a:r>
          </a:p>
          <a:p>
            <a:endParaRPr lang="en-US" sz="1400" dirty="0"/>
          </a:p>
          <a:p>
            <a:r>
              <a:rPr lang="en-US" sz="1400" dirty="0"/>
              <a:t>Which articles do you give back?</a:t>
            </a:r>
          </a:p>
        </p:txBody>
      </p:sp>
    </p:spTree>
    <p:extLst>
      <p:ext uri="{BB962C8B-B14F-4D97-AF65-F5344CB8AC3E}">
        <p14:creationId xmlns:p14="http://schemas.microsoft.com/office/powerpoint/2010/main" val="4160145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Example</a:t>
            </a:r>
            <a:br>
              <a:rPr lang="en-US" dirty="0"/>
            </a:br>
            <a:r>
              <a:rPr lang="en-US" dirty="0"/>
              <a:t>Counting word occurrences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113781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Transfering</a:t>
            </a:r>
            <a:r>
              <a:rPr lang="en-US" dirty="0"/>
              <a:t> the query into a coordinate</a:t>
            </a:r>
          </a:p>
          <a:p>
            <a:pPr lvl="1"/>
            <a:r>
              <a:rPr lang="en-US" dirty="0"/>
              <a:t>One cell / dimension for each word</a:t>
            </a:r>
          </a:p>
          <a:p>
            <a:pPr lvl="1"/>
            <a:r>
              <a:rPr lang="en-US" dirty="0"/>
              <a:t>Count </a:t>
            </a:r>
            <a:r>
              <a:rPr lang="en-US" dirty="0" err="1"/>
              <a:t>occurances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Query = “media informatics”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8947150" y="6353175"/>
            <a:ext cx="3244850" cy="365125"/>
          </a:xfrm>
        </p:spPr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726363" y="6372595"/>
            <a:ext cx="782637" cy="365125"/>
          </a:xfrm>
        </p:spPr>
        <p:txBody>
          <a:bodyPr/>
          <a:lstStyle/>
          <a:p>
            <a:fld id="{7B44EF44-587D-4887-8889-18237A826722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010221" y="5898974"/>
            <a:ext cx="93712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Example based on: </a:t>
            </a:r>
            <a:r>
              <a:rPr lang="de-DE" sz="1050" dirty="0">
                <a:hlinkClick r:id="rId3"/>
              </a:rPr>
              <a:t>https://livebook.manning.com/book/essential-natural-language-processing/chapter-1/55</a:t>
            </a:r>
            <a:endParaRPr lang="de-DE" sz="105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440822" y="4257924"/>
            <a:ext cx="1303786" cy="599112"/>
            <a:chOff x="1964428" y="3452222"/>
            <a:chExt cx="1303786" cy="599112"/>
          </a:xfrm>
        </p:grpSpPr>
        <p:sp>
          <p:nvSpPr>
            <p:cNvPr id="11" name="Rechteck 10"/>
            <p:cNvSpPr/>
            <p:nvPr/>
          </p:nvSpPr>
          <p:spPr>
            <a:xfrm>
              <a:off x="1964428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616321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017785" y="3599114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media</a:t>
            </a:r>
            <a:r>
              <a:rPr lang="de-DE" sz="2000" b="1" dirty="0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    </a:t>
            </a:r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informatics</a:t>
            </a:r>
            <a:endParaRPr lang="de-DE" sz="2000" b="1" dirty="0">
              <a:solidFill>
                <a:srgbClr val="8BC24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1583113" y="4074355"/>
            <a:ext cx="45719" cy="129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>
            <a:off x="2472526" y="4073707"/>
            <a:ext cx="45719" cy="129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4939031" y="3012666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informatics</a:t>
            </a:r>
            <a:endParaRPr lang="de-DE" sz="2000" b="1" dirty="0">
              <a:solidFill>
                <a:srgbClr val="8BC24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072664" y="513506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8BC24A"/>
                </a:solidFill>
                <a:cs typeface="Arial" panose="020B0604020202020204" pitchFamily="34" charset="0"/>
              </a:rPr>
              <a:t>media</a:t>
            </a:r>
            <a:r>
              <a:rPr lang="de-DE" b="1" dirty="0">
                <a:solidFill>
                  <a:srgbClr val="8BC24A"/>
                </a:solidFill>
                <a:cs typeface="Arial" panose="020B0604020202020204" pitchFamily="34" charset="0"/>
              </a:rPr>
              <a:t> 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5568949" y="3357683"/>
            <a:ext cx="0" cy="18111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5568949" y="5148228"/>
            <a:ext cx="1881097" cy="206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5429249" y="5179966"/>
            <a:ext cx="140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0  1  2  3  4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214096" y="3934739"/>
            <a:ext cx="34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</a:t>
            </a:r>
          </a:p>
          <a:p>
            <a:r>
              <a:rPr lang="de-DE" dirty="0"/>
              <a:t>3</a:t>
            </a:r>
          </a:p>
          <a:p>
            <a:r>
              <a:rPr lang="de-DE" dirty="0"/>
              <a:t>2</a:t>
            </a:r>
          </a:p>
          <a:p>
            <a:r>
              <a:rPr lang="de-DE" dirty="0"/>
              <a:t>1 </a:t>
            </a:r>
          </a:p>
        </p:txBody>
      </p:sp>
      <p:cxnSp>
        <p:nvCxnSpPr>
          <p:cNvPr id="31" name="Gerader Verbinder 30"/>
          <p:cNvCxnSpPr/>
          <p:nvPr/>
        </p:nvCxnSpPr>
        <p:spPr>
          <a:xfrm flipH="1">
            <a:off x="5512014" y="4147181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>
            <a:off x="5512014" y="4438990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5512014" y="4674002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5512014" y="493440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rot="5400000" flipH="1">
            <a:off x="5734264" y="516300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rot="5400000" flipH="1">
            <a:off x="6007314" y="516300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rot="5400000" flipH="1">
            <a:off x="6229564" y="516935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rot="5400000" flipH="1">
            <a:off x="6502614" y="516935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5600914" y="4934403"/>
            <a:ext cx="221915" cy="2344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8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Example</a:t>
            </a:r>
            <a:br>
              <a:rPr lang="en-US" dirty="0"/>
            </a:br>
            <a:r>
              <a:rPr lang="en-US" dirty="0"/>
              <a:t>Counting word occurrences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113781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Transfering</a:t>
            </a:r>
            <a:r>
              <a:rPr lang="en-US" dirty="0"/>
              <a:t> documents into coordinates</a:t>
            </a:r>
          </a:p>
          <a:p>
            <a:pPr lvl="1"/>
            <a:r>
              <a:rPr lang="en-US" dirty="0"/>
              <a:t>D1: media informatics media media media </a:t>
            </a:r>
          </a:p>
          <a:p>
            <a:pPr lvl="1"/>
            <a:r>
              <a:rPr lang="en-US" dirty="0"/>
              <a:t>D2: media informatics media informatics media informatics</a:t>
            </a:r>
          </a:p>
          <a:p>
            <a:pPr lvl="1"/>
            <a:r>
              <a:rPr lang="en-US" dirty="0"/>
              <a:t>Count </a:t>
            </a:r>
            <a:r>
              <a:rPr lang="en-US" dirty="0" err="1"/>
              <a:t>occurances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Query = “media informatics”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8947150" y="6353175"/>
            <a:ext cx="3244850" cy="365125"/>
          </a:xfrm>
        </p:spPr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726363" y="6372595"/>
            <a:ext cx="782637" cy="365125"/>
          </a:xfrm>
        </p:spPr>
        <p:txBody>
          <a:bodyPr/>
          <a:lstStyle/>
          <a:p>
            <a:fld id="{7B44EF44-587D-4887-8889-18237A826722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010221" y="5898974"/>
            <a:ext cx="93712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Example based on: </a:t>
            </a:r>
            <a:r>
              <a:rPr lang="de-DE" sz="1050" dirty="0">
                <a:hlinkClick r:id="rId3"/>
              </a:rPr>
              <a:t>https://livebook.manning.com/book/essential-natural-language-processing/chapter-1/55</a:t>
            </a:r>
            <a:endParaRPr lang="de-DE" sz="105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606822" y="3671476"/>
            <a:ext cx="1303786" cy="599112"/>
            <a:chOff x="1964428" y="3452222"/>
            <a:chExt cx="1303786" cy="599112"/>
          </a:xfrm>
        </p:grpSpPr>
        <p:sp>
          <p:nvSpPr>
            <p:cNvPr id="11" name="Rechteck 10"/>
            <p:cNvSpPr/>
            <p:nvPr/>
          </p:nvSpPr>
          <p:spPr>
            <a:xfrm>
              <a:off x="1964428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616321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183785" y="3012666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media</a:t>
            </a:r>
            <a:r>
              <a:rPr lang="de-DE" sz="2000" b="1" dirty="0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    </a:t>
            </a:r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informatics</a:t>
            </a:r>
            <a:endParaRPr lang="de-DE" sz="2000" b="1" dirty="0">
              <a:solidFill>
                <a:srgbClr val="8BC24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1749113" y="3487907"/>
            <a:ext cx="45719" cy="129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>
            <a:off x="2638526" y="3487259"/>
            <a:ext cx="45719" cy="129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4939031" y="3012666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informatics</a:t>
            </a:r>
            <a:endParaRPr lang="de-DE" sz="2000" b="1" dirty="0">
              <a:solidFill>
                <a:srgbClr val="8BC24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072664" y="513506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8BC24A"/>
                </a:solidFill>
                <a:cs typeface="Arial" panose="020B0604020202020204" pitchFamily="34" charset="0"/>
              </a:rPr>
              <a:t>media</a:t>
            </a:r>
            <a:r>
              <a:rPr lang="de-DE" b="1" dirty="0">
                <a:solidFill>
                  <a:srgbClr val="8BC24A"/>
                </a:solidFill>
                <a:cs typeface="Arial" panose="020B0604020202020204" pitchFamily="34" charset="0"/>
              </a:rPr>
              <a:t> 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5568949" y="3357683"/>
            <a:ext cx="0" cy="18111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5568949" y="5148228"/>
            <a:ext cx="1881097" cy="206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5429249" y="5179966"/>
            <a:ext cx="140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0  1  2  3  4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214096" y="3934739"/>
            <a:ext cx="34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</a:t>
            </a:r>
          </a:p>
          <a:p>
            <a:r>
              <a:rPr lang="de-DE" dirty="0"/>
              <a:t>3</a:t>
            </a:r>
          </a:p>
          <a:p>
            <a:r>
              <a:rPr lang="de-DE" dirty="0"/>
              <a:t>2</a:t>
            </a:r>
          </a:p>
          <a:p>
            <a:r>
              <a:rPr lang="de-DE" dirty="0"/>
              <a:t>1 </a:t>
            </a:r>
          </a:p>
        </p:txBody>
      </p:sp>
      <p:cxnSp>
        <p:nvCxnSpPr>
          <p:cNvPr id="31" name="Gerader Verbinder 30"/>
          <p:cNvCxnSpPr/>
          <p:nvPr/>
        </p:nvCxnSpPr>
        <p:spPr>
          <a:xfrm flipH="1">
            <a:off x="5512014" y="4147181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 flipV="1">
            <a:off x="5512014" y="4439659"/>
            <a:ext cx="806115" cy="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5512014" y="4674002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5512014" y="4934403"/>
            <a:ext cx="1079165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rot="5400000" flipH="1">
            <a:off x="5734264" y="516300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rot="5400000" flipH="1">
            <a:off x="6007314" y="516300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 flipV="1">
            <a:off x="6318129" y="4439659"/>
            <a:ext cx="670" cy="818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V="1">
            <a:off x="6591849" y="4934403"/>
            <a:ext cx="12593" cy="324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5600914" y="4934403"/>
            <a:ext cx="1003528" cy="234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077735" y="3788508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D1</a:t>
            </a:r>
          </a:p>
        </p:txBody>
      </p:sp>
      <p:grpSp>
        <p:nvGrpSpPr>
          <p:cNvPr id="33" name="Gruppieren 32"/>
          <p:cNvGrpSpPr/>
          <p:nvPr/>
        </p:nvGrpSpPr>
        <p:grpSpPr>
          <a:xfrm>
            <a:off x="1606822" y="4535956"/>
            <a:ext cx="1303786" cy="599112"/>
            <a:chOff x="1964428" y="3452222"/>
            <a:chExt cx="1303786" cy="599112"/>
          </a:xfrm>
        </p:grpSpPr>
        <p:sp>
          <p:nvSpPr>
            <p:cNvPr id="34" name="Rechteck 33"/>
            <p:cNvSpPr/>
            <p:nvPr/>
          </p:nvSpPr>
          <p:spPr>
            <a:xfrm>
              <a:off x="1964428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616321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1077735" y="4652988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D2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 flipV="1">
            <a:off x="5600913" y="4449859"/>
            <a:ext cx="704623" cy="6983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6150539" y="4133033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D2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6554201" y="4727920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D1</a:t>
            </a:r>
          </a:p>
        </p:txBody>
      </p:sp>
    </p:spTree>
    <p:extLst>
      <p:ext uri="{BB962C8B-B14F-4D97-AF65-F5344CB8AC3E}">
        <p14:creationId xmlns:p14="http://schemas.microsoft.com/office/powerpoint/2010/main" val="3536631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Example</a:t>
            </a:r>
            <a:br>
              <a:rPr lang="en-US" dirty="0"/>
            </a:br>
            <a:r>
              <a:rPr lang="en-US" dirty="0"/>
              <a:t>Counting word occurrences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1137811"/>
          </a:xfrm>
        </p:spPr>
        <p:txBody>
          <a:bodyPr>
            <a:normAutofit fontScale="70000" lnSpcReduction="20000"/>
          </a:bodyPr>
          <a:lstStyle/>
          <a:p>
            <a:r>
              <a:rPr lang="de-DE" dirty="0" err="1"/>
              <a:t>Transfering</a:t>
            </a:r>
            <a:r>
              <a:rPr lang="de-DE" dirty="0"/>
              <a:t> </a:t>
            </a: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coordinates</a:t>
            </a:r>
            <a:endParaRPr lang="de-DE" dirty="0"/>
          </a:p>
          <a:p>
            <a:pPr lvl="1"/>
            <a:r>
              <a:rPr lang="de-DE" dirty="0"/>
              <a:t>D1: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informatics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D2: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informatics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informatics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informatics</a:t>
            </a:r>
            <a:endParaRPr lang="de-DE" dirty="0"/>
          </a:p>
          <a:p>
            <a:pPr lvl="1"/>
            <a:r>
              <a:rPr lang="de-DE" dirty="0"/>
              <a:t>Count </a:t>
            </a:r>
            <a:r>
              <a:rPr lang="de-DE" dirty="0" err="1"/>
              <a:t>occurances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Query = “media informatics”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8947150" y="6353175"/>
            <a:ext cx="3244850" cy="365125"/>
          </a:xfrm>
        </p:spPr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726363" y="6372595"/>
            <a:ext cx="782637" cy="365125"/>
          </a:xfrm>
        </p:spPr>
        <p:txBody>
          <a:bodyPr/>
          <a:lstStyle/>
          <a:p>
            <a:fld id="{7B44EF44-587D-4887-8889-18237A826722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010221" y="5898974"/>
            <a:ext cx="93712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Example based on: </a:t>
            </a:r>
            <a:r>
              <a:rPr lang="de-DE" sz="1050" dirty="0">
                <a:hlinkClick r:id="rId3"/>
              </a:rPr>
              <a:t>https://livebook.manning.com/book/essential-natural-language-processing/chapter-1/55</a:t>
            </a:r>
            <a:endParaRPr lang="de-DE" sz="105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606822" y="3671476"/>
            <a:ext cx="1303786" cy="599112"/>
            <a:chOff x="1964428" y="3452222"/>
            <a:chExt cx="1303786" cy="599112"/>
          </a:xfrm>
        </p:grpSpPr>
        <p:sp>
          <p:nvSpPr>
            <p:cNvPr id="11" name="Rechteck 10"/>
            <p:cNvSpPr/>
            <p:nvPr/>
          </p:nvSpPr>
          <p:spPr>
            <a:xfrm>
              <a:off x="1964428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616321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183785" y="3012666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media</a:t>
            </a:r>
            <a:r>
              <a:rPr lang="de-DE" sz="2000" b="1" dirty="0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    </a:t>
            </a:r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informatics</a:t>
            </a:r>
            <a:endParaRPr lang="de-DE" sz="2000" b="1" dirty="0">
              <a:solidFill>
                <a:srgbClr val="8BC24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1749113" y="3487907"/>
            <a:ext cx="45719" cy="129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>
            <a:off x="2638526" y="3487259"/>
            <a:ext cx="45719" cy="129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4939031" y="3012666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8BC24A"/>
                </a:solidFill>
                <a:latin typeface="+mj-lt"/>
                <a:cs typeface="Arial" panose="020B0604020202020204" pitchFamily="34" charset="0"/>
              </a:rPr>
              <a:t>informatics</a:t>
            </a:r>
            <a:endParaRPr lang="de-DE" sz="2000" b="1" dirty="0">
              <a:solidFill>
                <a:srgbClr val="8BC24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072664" y="513506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8BC24A"/>
                </a:solidFill>
                <a:cs typeface="Arial" panose="020B0604020202020204" pitchFamily="34" charset="0"/>
              </a:rPr>
              <a:t>media</a:t>
            </a:r>
            <a:r>
              <a:rPr lang="de-DE" b="1" dirty="0">
                <a:solidFill>
                  <a:srgbClr val="8BC24A"/>
                </a:solidFill>
                <a:cs typeface="Arial" panose="020B0604020202020204" pitchFamily="34" charset="0"/>
              </a:rPr>
              <a:t> 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5568949" y="3357683"/>
            <a:ext cx="0" cy="18111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5568949" y="5148228"/>
            <a:ext cx="1881097" cy="206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5429249" y="5179966"/>
            <a:ext cx="140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0  1  2  3  4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214096" y="3934739"/>
            <a:ext cx="34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</a:t>
            </a:r>
          </a:p>
          <a:p>
            <a:r>
              <a:rPr lang="de-DE" dirty="0"/>
              <a:t>3</a:t>
            </a:r>
          </a:p>
          <a:p>
            <a:r>
              <a:rPr lang="de-DE" dirty="0"/>
              <a:t>2</a:t>
            </a:r>
          </a:p>
          <a:p>
            <a:r>
              <a:rPr lang="de-DE" dirty="0"/>
              <a:t>1 </a:t>
            </a:r>
          </a:p>
        </p:txBody>
      </p:sp>
      <p:cxnSp>
        <p:nvCxnSpPr>
          <p:cNvPr id="31" name="Gerader Verbinder 30"/>
          <p:cNvCxnSpPr/>
          <p:nvPr/>
        </p:nvCxnSpPr>
        <p:spPr>
          <a:xfrm flipH="1">
            <a:off x="5512014" y="4147181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 flipV="1">
            <a:off x="5512014" y="4439659"/>
            <a:ext cx="806115" cy="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5512014" y="4674002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5512014" y="4934403"/>
            <a:ext cx="1079165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>
            <a:endCxn id="49" idx="4"/>
          </p:cNvCxnSpPr>
          <p:nvPr/>
        </p:nvCxnSpPr>
        <p:spPr>
          <a:xfrm flipH="1" flipV="1">
            <a:off x="5822387" y="5006546"/>
            <a:ext cx="1112" cy="2456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rot="5400000" flipH="1">
            <a:off x="6007314" y="5163003"/>
            <a:ext cx="177800" cy="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 flipV="1">
            <a:off x="6318129" y="4439659"/>
            <a:ext cx="670" cy="818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endCxn id="48" idx="4"/>
          </p:cNvCxnSpPr>
          <p:nvPr/>
        </p:nvCxnSpPr>
        <p:spPr>
          <a:xfrm flipH="1" flipV="1">
            <a:off x="6584936" y="5003180"/>
            <a:ext cx="6913" cy="255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077735" y="3788508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D1</a:t>
            </a:r>
          </a:p>
        </p:txBody>
      </p:sp>
      <p:grpSp>
        <p:nvGrpSpPr>
          <p:cNvPr id="33" name="Gruppieren 32"/>
          <p:cNvGrpSpPr/>
          <p:nvPr/>
        </p:nvGrpSpPr>
        <p:grpSpPr>
          <a:xfrm>
            <a:off x="1606822" y="4535956"/>
            <a:ext cx="1303786" cy="599112"/>
            <a:chOff x="1964428" y="3452222"/>
            <a:chExt cx="1303786" cy="599112"/>
          </a:xfrm>
        </p:grpSpPr>
        <p:sp>
          <p:nvSpPr>
            <p:cNvPr id="34" name="Rechteck 33"/>
            <p:cNvSpPr/>
            <p:nvPr/>
          </p:nvSpPr>
          <p:spPr>
            <a:xfrm>
              <a:off x="1964428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616321" y="3452222"/>
              <a:ext cx="651893" cy="599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1077735" y="4652988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D2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6142546" y="4092995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D2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6554201" y="4727920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D1</a:t>
            </a:r>
          </a:p>
        </p:txBody>
      </p:sp>
      <p:sp>
        <p:nvSpPr>
          <p:cNvPr id="7" name="Ellipse 6"/>
          <p:cNvSpPr/>
          <p:nvPr/>
        </p:nvSpPr>
        <p:spPr>
          <a:xfrm>
            <a:off x="6238862" y="4392328"/>
            <a:ext cx="133350" cy="1375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>
          <a:xfrm>
            <a:off x="6518261" y="4865625"/>
            <a:ext cx="133350" cy="13755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/>
          <p:cNvSpPr/>
          <p:nvPr/>
        </p:nvSpPr>
        <p:spPr>
          <a:xfrm>
            <a:off x="5755712" y="4868991"/>
            <a:ext cx="133350" cy="1375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5638599" y="4571781"/>
            <a:ext cx="5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61965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Example</a:t>
            </a:r>
            <a:br>
              <a:rPr lang="en-US" dirty="0"/>
            </a:br>
            <a:r>
              <a:rPr lang="en-US" dirty="0"/>
              <a:t>Counting word occurrences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689100"/>
            <a:ext cx="7499351" cy="40640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d1 =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media ... informatics media ... media ... media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d2 =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it-IT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media </a:t>
            </a:r>
            <a:r>
              <a:rPr lang="it-IT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informatics</a:t>
            </a:r>
            <a:r>
              <a:rPr lang="it-IT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... </a:t>
            </a:r>
            <a:r>
              <a:rPr lang="it-IT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media 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... </a:t>
            </a:r>
            <a:r>
              <a:rPr lang="it-IT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informatics</a:t>
            </a:r>
            <a:r>
              <a:rPr lang="it-IT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... </a:t>
            </a:r>
            <a:r>
              <a:rPr lang="it-IT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media </a:t>
            </a:r>
            <a:r>
              <a:rPr lang="it-IT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informatics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...  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vector = [0, 0]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for word in d1.split(" "):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     if word=="media":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vector[0] = vector[0] + 1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     if word=="informatics":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vector[1] = vector[1] + 1</a:t>
            </a:r>
          </a:p>
          <a:p>
            <a:pPr marL="0" indent="0">
              <a:buNone/>
            </a:pP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print (vector)</a:t>
            </a:r>
            <a:endParaRPr lang="de-DE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18</a:t>
            </a:fld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838199" y="5925698"/>
            <a:ext cx="93712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Example based on: </a:t>
            </a:r>
            <a:r>
              <a:rPr lang="de-DE" sz="1050" dirty="0">
                <a:hlinkClick r:id="rId3"/>
              </a:rPr>
              <a:t>https://livebook.manning.com/book/essential-natural-language-processing/chapter-1/55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394312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NLP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and Motivation</a:t>
            </a:r>
          </a:p>
          <a:p>
            <a:r>
              <a:rPr lang="en-US" b="1" dirty="0"/>
              <a:t>Applications</a:t>
            </a:r>
          </a:p>
          <a:p>
            <a:r>
              <a:rPr lang="en-US" dirty="0"/>
              <a:t>Terms, basic concepts and algorithms</a:t>
            </a:r>
          </a:p>
          <a:p>
            <a:r>
              <a:rPr lang="en-US" dirty="0"/>
              <a:t>Milestones in the history of NLP</a:t>
            </a:r>
          </a:p>
          <a:p>
            <a:r>
              <a:rPr lang="en-US" dirty="0"/>
              <a:t>Text Analytics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7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NLP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and Motivation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Terms, basic concepts and algorithms</a:t>
            </a:r>
          </a:p>
          <a:p>
            <a:r>
              <a:rPr lang="en-US" dirty="0"/>
              <a:t>Milestones in the history of NLP</a:t>
            </a:r>
          </a:p>
          <a:p>
            <a:r>
              <a:rPr lang="en-US" dirty="0"/>
              <a:t>Text Analytics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97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NLP?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use NLP on a daily basis?</a:t>
            </a:r>
          </a:p>
          <a:p>
            <a:r>
              <a:rPr lang="en-US" dirty="0"/>
              <a:t>What are typical tasks?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48352"/>
          <a:stretch/>
        </p:blipFill>
        <p:spPr>
          <a:xfrm>
            <a:off x="244475" y="2492375"/>
            <a:ext cx="4591490" cy="3581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NLP?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use NLP on a daily basis?</a:t>
            </a:r>
          </a:p>
          <a:p>
            <a:r>
              <a:rPr lang="en-US" dirty="0"/>
              <a:t>What are typical tasks?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21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11815" t="51923"/>
          <a:stretch/>
        </p:blipFill>
        <p:spPr>
          <a:xfrm>
            <a:off x="4835965" y="2492375"/>
            <a:ext cx="404900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NLP?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use NLP on a daily basis?</a:t>
            </a:r>
          </a:p>
          <a:p>
            <a:r>
              <a:rPr lang="en-US" dirty="0"/>
              <a:t>What are typical tasks?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22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t="7993" b="31780"/>
          <a:stretch/>
        </p:blipFill>
        <p:spPr>
          <a:xfrm>
            <a:off x="1062646" y="2645657"/>
            <a:ext cx="5126398" cy="304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996950" y="580239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hlinkClick r:id="rId4"/>
              </a:rPr>
              <a:t>https://www.tomsguide.com/how-to/how-to-transcribe-and-export-written-notes-on-the-galaxy-note-10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017658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NLP?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use NLP on a daily basis?</a:t>
            </a:r>
          </a:p>
          <a:p>
            <a:r>
              <a:rPr lang="en-US" dirty="0"/>
              <a:t>What are typical tasks?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23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76" y="2481213"/>
            <a:ext cx="4303596" cy="36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1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NLP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and Motivation</a:t>
            </a:r>
          </a:p>
          <a:p>
            <a:r>
              <a:rPr lang="en-US" dirty="0"/>
              <a:t>Applications</a:t>
            </a:r>
          </a:p>
          <a:p>
            <a:r>
              <a:rPr lang="en-US" b="1" dirty="0"/>
              <a:t>Terms, basic concepts and algorithms</a:t>
            </a:r>
          </a:p>
          <a:p>
            <a:r>
              <a:rPr lang="en-US" dirty="0"/>
              <a:t>Milestones in the history of NLP</a:t>
            </a:r>
          </a:p>
          <a:p>
            <a:r>
              <a:rPr lang="en-US" dirty="0"/>
              <a:t>Text Analytics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08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Separating a text into individual words </a:t>
            </a:r>
          </a:p>
          <a:p>
            <a:r>
              <a:rPr lang="en-US" dirty="0"/>
              <a:t>Words are called tokens</a:t>
            </a:r>
          </a:p>
          <a:p>
            <a:r>
              <a:rPr lang="en-US" dirty="0"/>
              <a:t>Removing punctuation, (multiple) spaces, separators </a:t>
            </a:r>
          </a:p>
          <a:p>
            <a:endParaRPr lang="en-US" dirty="0"/>
          </a:p>
          <a:p>
            <a:r>
              <a:rPr lang="en-US" dirty="0"/>
              <a:t>Approach:</a:t>
            </a:r>
          </a:p>
          <a:p>
            <a:pPr lvl="1"/>
            <a:r>
              <a:rPr lang="en-US" dirty="0"/>
              <a:t>Search along the text and extract tokens separated by space and punctuation</a:t>
            </a:r>
          </a:p>
          <a:p>
            <a:pPr lvl="1"/>
            <a:r>
              <a:rPr lang="en-US" dirty="0"/>
              <a:t>Store all tokens in a list</a:t>
            </a:r>
          </a:p>
          <a:p>
            <a:pPr lvl="1"/>
            <a:endParaRPr lang="en-US" dirty="0"/>
          </a:p>
          <a:p>
            <a:r>
              <a:rPr lang="en-US" dirty="0"/>
              <a:t>Any difficulties?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81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Separating a text into individual words </a:t>
            </a:r>
          </a:p>
          <a:p>
            <a:r>
              <a:rPr lang="en-US" dirty="0"/>
              <a:t>Words are called tokens</a:t>
            </a:r>
          </a:p>
          <a:p>
            <a:r>
              <a:rPr lang="en-US" dirty="0"/>
              <a:t>Removing punctuation, (multiple) spaces, separators </a:t>
            </a:r>
          </a:p>
          <a:p>
            <a:endParaRPr lang="en-US" dirty="0"/>
          </a:p>
          <a:p>
            <a:r>
              <a:rPr lang="en-US" dirty="0"/>
              <a:t>Approach:</a:t>
            </a:r>
          </a:p>
          <a:p>
            <a:pPr lvl="1"/>
            <a:r>
              <a:rPr lang="en-US" dirty="0"/>
              <a:t>Search along the text and extract tokens separated by space and punctuation</a:t>
            </a:r>
          </a:p>
          <a:p>
            <a:pPr lvl="1"/>
            <a:r>
              <a:rPr lang="en-US" dirty="0"/>
              <a:t>Store all tokens in a list</a:t>
            </a:r>
          </a:p>
          <a:p>
            <a:pPr lvl="1"/>
            <a:endParaRPr lang="en-US" dirty="0"/>
          </a:p>
          <a:p>
            <a:r>
              <a:rPr lang="en-US" dirty="0"/>
              <a:t>Any difficulties?</a:t>
            </a:r>
            <a:br>
              <a:rPr lang="en-US" dirty="0"/>
            </a:br>
            <a:r>
              <a:rPr lang="en-US" sz="2400" i="1" dirty="0"/>
              <a:t>Dr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  <a:r>
              <a:rPr lang="en-US" sz="2400" i="1" dirty="0"/>
              <a:t> Max von Mayer</a:t>
            </a:r>
            <a:r>
              <a:rPr lang="en-US" sz="2400" i="1" dirty="0">
                <a:solidFill>
                  <a:srgbClr val="FF0000"/>
                </a:solidFill>
              </a:rPr>
              <a:t>-</a:t>
            </a:r>
            <a:r>
              <a:rPr lang="en-US" sz="2400" i="1" dirty="0"/>
              <a:t>Hauser is today in </a:t>
            </a:r>
            <a:r>
              <a:rPr lang="en-US" sz="2400" i="1" dirty="0">
                <a:solidFill>
                  <a:srgbClr val="FF0000"/>
                </a:solidFill>
              </a:rPr>
              <a:t>New York </a:t>
            </a:r>
            <a:r>
              <a:rPr lang="en-US" sz="2400" i="1" dirty="0"/>
              <a:t>and we will meet him</a:t>
            </a:r>
            <a:r>
              <a:rPr lang="en-US" sz="2400" i="1" dirty="0">
                <a:solidFill>
                  <a:srgbClr val="FF0000"/>
                </a:solidFill>
              </a:rPr>
              <a:t>-</a:t>
            </a:r>
            <a:r>
              <a:rPr lang="en-US" sz="2400" i="1" dirty="0"/>
              <a:t>hopefully.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06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Stop</a:t>
            </a:r>
            <a:r>
              <a:rPr lang="de-DE" dirty="0"/>
              <a:t> Words </a:t>
            </a:r>
            <a:r>
              <a:rPr lang="de-DE" dirty="0" err="1"/>
              <a:t>Removal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„small“ words in the text, such as articles, pronouns, and prepositions</a:t>
            </a:r>
          </a:p>
          <a:p>
            <a:r>
              <a:rPr lang="en-US" dirty="0"/>
              <a:t>Examples </a:t>
            </a:r>
          </a:p>
          <a:p>
            <a:pPr lvl="1"/>
            <a:r>
              <a:rPr lang="en-US" dirty="0"/>
              <a:t>English: the, and, a, to, …</a:t>
            </a:r>
          </a:p>
          <a:p>
            <a:pPr lvl="1"/>
            <a:r>
              <a:rPr lang="en-US" dirty="0"/>
              <a:t>German: der, die, das, und, es, …</a:t>
            </a:r>
          </a:p>
          <a:p>
            <a:pPr lvl="1"/>
            <a:endParaRPr lang="en-US" dirty="0"/>
          </a:p>
          <a:p>
            <a:r>
              <a:rPr lang="en-US" dirty="0"/>
              <a:t>Approaches include stop word lists or stop word learning (based on frequency)</a:t>
            </a:r>
          </a:p>
          <a:p>
            <a:endParaRPr lang="en-US" dirty="0"/>
          </a:p>
          <a:p>
            <a:r>
              <a:rPr lang="en-US" dirty="0"/>
              <a:t>Discussion: Approach based on ML/AI?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99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Normalization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Aim: match the “same” words</a:t>
            </a:r>
          </a:p>
          <a:p>
            <a:r>
              <a:rPr lang="en-US" dirty="0"/>
              <a:t>Syntactic matching</a:t>
            </a:r>
          </a:p>
          <a:p>
            <a:r>
              <a:rPr lang="en-US" dirty="0"/>
              <a:t>What is the problem? How to do this?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23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Normalization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Aim: match the “same” words</a:t>
            </a:r>
          </a:p>
          <a:p>
            <a:endParaRPr lang="en-US" dirty="0"/>
          </a:p>
          <a:p>
            <a:r>
              <a:rPr lang="en-US" dirty="0"/>
              <a:t>Upper case / lower case letters (e.g. all lower case) </a:t>
            </a:r>
          </a:p>
          <a:p>
            <a:pPr lvl="1"/>
            <a:r>
              <a:rPr lang="en-US" dirty="0"/>
              <a:t>Tricky if upper case is required to detect names, grammar</a:t>
            </a:r>
          </a:p>
          <a:p>
            <a:r>
              <a:rPr lang="en-US" dirty="0"/>
              <a:t>Normalizing word forms (stemming, lemmatization)</a:t>
            </a:r>
          </a:p>
          <a:p>
            <a:r>
              <a:rPr lang="en-US" dirty="0"/>
              <a:t>Acronyms (U.K. </a:t>
            </a:r>
            <a:r>
              <a:rPr lang="en-US" dirty="0">
                <a:sym typeface="Wingdings" panose="05000000000000000000" pitchFamily="2" charset="2"/>
              </a:rPr>
              <a:t> UK)</a:t>
            </a:r>
          </a:p>
          <a:p>
            <a:r>
              <a:rPr lang="en-US" dirty="0">
                <a:sym typeface="Wingdings" panose="05000000000000000000" pitchFamily="2" charset="2"/>
              </a:rPr>
              <a:t>Umlauts (</a:t>
            </a:r>
            <a:r>
              <a:rPr lang="en-US" dirty="0" err="1">
                <a:sym typeface="Wingdings" panose="05000000000000000000" pitchFamily="2" charset="2"/>
              </a:rPr>
              <a:t>für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fuer</a:t>
            </a:r>
            <a:r>
              <a:rPr lang="en-US" dirty="0">
                <a:sym typeface="Wingdings" panose="05000000000000000000" pitchFamily="2" charset="2"/>
              </a:rPr>
              <a:t> or </a:t>
            </a:r>
            <a:r>
              <a:rPr lang="en-US" dirty="0" err="1">
                <a:sym typeface="Wingdings" panose="05000000000000000000" pitchFamily="2" charset="2"/>
              </a:rPr>
              <a:t>fuer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für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Dealing with numbers and symbols in text</a:t>
            </a:r>
          </a:p>
          <a:p>
            <a:r>
              <a:rPr lang="en-US" dirty="0">
                <a:sym typeface="Wingdings" panose="05000000000000000000" pitchFamily="2" charset="2"/>
              </a:rPr>
              <a:t>Correcting misspelling 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9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Artificial languages and Natural Languages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Syntax and semantic</a:t>
            </a:r>
          </a:p>
          <a:p>
            <a:r>
              <a:rPr lang="en-US" dirty="0"/>
              <a:t>Vocabulary as set of words</a:t>
            </a:r>
          </a:p>
          <a:p>
            <a:r>
              <a:rPr lang="en-US" dirty="0"/>
              <a:t>Text a sequence of words</a:t>
            </a:r>
          </a:p>
          <a:p>
            <a:r>
              <a:rPr lang="en-US" dirty="0"/>
              <a:t>Language all “valid” texts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</a:t>
            </a:fld>
            <a:endParaRPr lang="en-US"/>
          </a:p>
        </p:txBody>
      </p:sp>
      <p:pic>
        <p:nvPicPr>
          <p:cNvPr id="14338" name="Picture 2" descr="Code, Programming, Coding, Web, Language, Ht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626974"/>
            <a:ext cx="3817737" cy="2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ible, Book Page, Font, Book, Text, Old 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80" y="1411077"/>
            <a:ext cx="3711434" cy="28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9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Stemming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Reducing the word to its stem</a:t>
            </a:r>
          </a:p>
          <a:p>
            <a:r>
              <a:rPr lang="en-US" dirty="0"/>
              <a:t>Extract the morphological root </a:t>
            </a:r>
          </a:p>
          <a:p>
            <a:r>
              <a:rPr lang="en-US" dirty="0"/>
              <a:t>removing affixes and suffixes</a:t>
            </a:r>
          </a:p>
          <a:p>
            <a:r>
              <a:rPr lang="en-US" dirty="0"/>
              <a:t>Heuristic process (works most of the time)</a:t>
            </a:r>
          </a:p>
          <a:p>
            <a:endParaRPr lang="en-US" dirty="0"/>
          </a:p>
          <a:p>
            <a:r>
              <a:rPr lang="en-US" dirty="0"/>
              <a:t>Approaches and algorithms</a:t>
            </a:r>
          </a:p>
          <a:p>
            <a:pPr lvl="1"/>
            <a:r>
              <a:rPr lang="en-US" dirty="0"/>
              <a:t>Set of rules (language dependent)</a:t>
            </a:r>
          </a:p>
          <a:p>
            <a:pPr lvl="1"/>
            <a:r>
              <a:rPr lang="en-US" dirty="0"/>
              <a:t>E.g. as automaton</a:t>
            </a:r>
          </a:p>
          <a:p>
            <a:r>
              <a:rPr lang="en-US" dirty="0"/>
              <a:t>Typical algorithms: Porter Stemmer, Snowball Stemmer</a:t>
            </a:r>
          </a:p>
          <a:p>
            <a:r>
              <a:rPr lang="en-US" dirty="0"/>
              <a:t>Example: </a:t>
            </a:r>
          </a:p>
          <a:p>
            <a:pPr lvl="1"/>
            <a:r>
              <a:rPr lang="en-US" dirty="0"/>
              <a:t>player, playing, playful, plays, played </a:t>
            </a:r>
            <a:r>
              <a:rPr lang="en-US" dirty="0">
                <a:sym typeface="Wingdings" panose="05000000000000000000" pitchFamily="2" charset="2"/>
              </a:rPr>
              <a:t> play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newer, newest  new … what happens to new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0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Example</a:t>
            </a:r>
            <a:br>
              <a:rPr lang="de-DE" dirty="0"/>
            </a:br>
            <a:r>
              <a:rPr lang="de-DE" dirty="0"/>
              <a:t>Porter Stemmer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825625"/>
            <a:ext cx="3136900" cy="3972520"/>
          </a:xfrm>
        </p:spPr>
        <p:txBody>
          <a:bodyPr/>
          <a:lstStyle/>
          <a:p>
            <a:r>
              <a:rPr lang="de-DE" dirty="0"/>
              <a:t>Set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rules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removing</a:t>
            </a:r>
            <a:r>
              <a:rPr lang="de-DE" dirty="0"/>
              <a:t>/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suffixes</a:t>
            </a:r>
            <a:endParaRPr lang="de-DE" dirty="0"/>
          </a:p>
          <a:p>
            <a:r>
              <a:rPr lang="de-DE" dirty="0"/>
              <a:t>Rules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grouped</a:t>
            </a:r>
            <a:endParaRPr lang="de-DE" dirty="0"/>
          </a:p>
          <a:p>
            <a:r>
              <a:rPr lang="de-DE" dirty="0"/>
              <a:t>Rules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rules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12920" y="6444476"/>
            <a:ext cx="4114800" cy="365125"/>
          </a:xfrm>
        </p:spPr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31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838201" y="5617361"/>
            <a:ext cx="9699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Porter, Martin F (1980) "An algorithm for suffix stripping."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Program, </a:t>
            </a:r>
            <a:r>
              <a:rPr lang="de-DE" sz="1400" dirty="0"/>
              <a:t>14(3)</a:t>
            </a:r>
          </a:p>
          <a:p>
            <a:r>
              <a:rPr lang="de-DE" sz="1400" dirty="0" err="1"/>
              <a:t>Reprinted</a:t>
            </a:r>
            <a:r>
              <a:rPr lang="de-DE" sz="1400" dirty="0"/>
              <a:t> 2006: </a:t>
            </a:r>
            <a:r>
              <a:rPr lang="de-DE" sz="1400" dirty="0">
                <a:hlinkClick r:id="rId3"/>
              </a:rPr>
              <a:t>https://cl.lingfil.uu.se/~marie/undervisning/textanalys16/porter.pdf</a:t>
            </a:r>
            <a:endParaRPr lang="de-DE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r="22937"/>
          <a:stretch/>
        </p:blipFill>
        <p:spPr>
          <a:xfrm>
            <a:off x="4159250" y="173499"/>
            <a:ext cx="4268470" cy="518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10474035" y="105931"/>
            <a:ext cx="1305100" cy="135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039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Lemmatization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Return the base (dictionary) form of a word</a:t>
            </a:r>
          </a:p>
          <a:p>
            <a:r>
              <a:rPr lang="en-US" dirty="0"/>
              <a:t>Uses linguistic knowledge (vocabulary, grammar, morphological analysis) </a:t>
            </a:r>
          </a:p>
          <a:p>
            <a:r>
              <a:rPr lang="en-US" dirty="0"/>
              <a:t>“</a:t>
            </a:r>
            <a:r>
              <a:rPr lang="en-US" i="1" dirty="0"/>
              <a:t>Lemmatization, unlike Stemming, reduces the inflected words properly ensuring that the root word belongs to the language. In Lemmatization root word is called </a:t>
            </a:r>
            <a:r>
              <a:rPr lang="en-US" b="1" i="1" dirty="0"/>
              <a:t>Lemma</a:t>
            </a:r>
            <a:r>
              <a:rPr lang="en-US" i="1" dirty="0"/>
              <a:t>. A lemma (plural lemmas or </a:t>
            </a:r>
            <a:r>
              <a:rPr lang="en-US" i="1" dirty="0" err="1"/>
              <a:t>lemmata</a:t>
            </a:r>
            <a:r>
              <a:rPr lang="en-US" i="1" dirty="0"/>
              <a:t>) is the canonical form, dictionary form, or citation form of a set of words.” </a:t>
            </a:r>
            <a:br>
              <a:rPr lang="en-US" i="1" dirty="0"/>
            </a:br>
            <a:r>
              <a:rPr lang="de-DE" sz="2200" dirty="0">
                <a:hlinkClick r:id="rId3"/>
              </a:rPr>
              <a:t>https://www.datacamp.com/community/tutorials/stemming-lemmatization-python</a:t>
            </a:r>
            <a:endParaRPr lang="de-DE" sz="2200" dirty="0"/>
          </a:p>
          <a:p>
            <a:r>
              <a:rPr lang="de-DE" sz="2200" dirty="0" err="1"/>
              <a:t>Examples</a:t>
            </a:r>
            <a:r>
              <a:rPr lang="de-DE" sz="2200" dirty="0"/>
              <a:t>: </a:t>
            </a:r>
            <a:r>
              <a:rPr lang="de-DE" sz="2200" dirty="0" err="1"/>
              <a:t>was</a:t>
            </a:r>
            <a:r>
              <a:rPr lang="de-DE" sz="2200" dirty="0" err="1">
                <a:sym typeface="Wingdings" panose="05000000000000000000" pitchFamily="2" charset="2"/>
              </a:rPr>
              <a:t>be</a:t>
            </a:r>
            <a:r>
              <a:rPr lang="de-DE" sz="2200" dirty="0">
                <a:sym typeface="Wingdings" panose="05000000000000000000" pitchFamily="2" charset="2"/>
              </a:rPr>
              <a:t>, </a:t>
            </a:r>
            <a:r>
              <a:rPr lang="de-DE" sz="2200" dirty="0" err="1">
                <a:sym typeface="Wingdings" panose="05000000000000000000" pitchFamily="2" charset="2"/>
              </a:rPr>
              <a:t>runningrun</a:t>
            </a:r>
            <a:r>
              <a:rPr lang="de-DE" sz="2200" dirty="0">
                <a:sym typeface="Wingdings" panose="05000000000000000000" pitchFamily="2" charset="2"/>
              </a:rPr>
              <a:t>, </a:t>
            </a:r>
            <a:r>
              <a:rPr lang="de-DE" sz="2200" dirty="0" err="1">
                <a:sym typeface="Wingdings" panose="05000000000000000000" pitchFamily="2" charset="2"/>
              </a:rPr>
              <a:t>hashave</a:t>
            </a:r>
            <a:r>
              <a:rPr lang="de-DE" sz="2200" dirty="0">
                <a:sym typeface="Wingdings" panose="05000000000000000000" pitchFamily="2" charset="2"/>
              </a:rPr>
              <a:t>, </a:t>
            </a:r>
            <a:r>
              <a:rPr lang="de-DE" sz="2200" dirty="0" err="1">
                <a:sym typeface="Wingdings" panose="05000000000000000000" pitchFamily="2" charset="2"/>
              </a:rPr>
              <a:t>swimsswim</a:t>
            </a:r>
            <a:r>
              <a:rPr lang="de-DE" sz="2200" dirty="0">
                <a:sym typeface="Wingdings" panose="05000000000000000000" pitchFamily="2" charset="2"/>
              </a:rPr>
              <a:t>, </a:t>
            </a:r>
            <a:r>
              <a:rPr lang="de-DE" sz="2200" dirty="0" err="1">
                <a:sym typeface="Wingdings" panose="05000000000000000000" pitchFamily="2" charset="2"/>
              </a:rPr>
              <a:t>caringcare</a:t>
            </a:r>
            <a:r>
              <a:rPr lang="de-DE" sz="2200" dirty="0">
                <a:sym typeface="Wingdings" panose="05000000000000000000" pitchFamily="2" charset="2"/>
              </a:rPr>
              <a:t>, …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2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Stemming</a:t>
            </a:r>
            <a:r>
              <a:rPr lang="de-DE" dirty="0"/>
              <a:t>/</a:t>
            </a:r>
            <a:r>
              <a:rPr lang="en-US" dirty="0"/>
              <a:t>Lemmatization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ML?</a:t>
            </a:r>
            <a:br>
              <a:rPr lang="de-DE" dirty="0"/>
            </a:b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do </a:t>
            </a:r>
            <a:r>
              <a:rPr lang="de-DE" dirty="0" err="1"/>
              <a:t>this</a:t>
            </a:r>
            <a:r>
              <a:rPr lang="de-DE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8101A-4563-7B4B-A678-A8C8053E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0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Part-Of-Speech Tagging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Determining the type of a word in the context of a sentence</a:t>
            </a:r>
          </a:p>
          <a:p>
            <a:r>
              <a:rPr lang="en-US" dirty="0"/>
              <a:t>Identifying words as nouns, verbs, adjectives, adverbs, …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08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Named-Entity Disambiguation </a:t>
            </a:r>
            <a:br>
              <a:rPr lang="en-US" dirty="0"/>
            </a:br>
            <a:r>
              <a:rPr lang="en-US" dirty="0"/>
              <a:t>and Entity linking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Determining the meaning of a word, if word have more meanings </a:t>
            </a:r>
          </a:p>
          <a:p>
            <a:r>
              <a:rPr lang="en-US" dirty="0"/>
              <a:t>Using context and knowledge</a:t>
            </a:r>
          </a:p>
          <a:p>
            <a:endParaRPr lang="en-US" dirty="0"/>
          </a:p>
          <a:p>
            <a:r>
              <a:rPr lang="en-US" dirty="0"/>
              <a:t>Example</a:t>
            </a:r>
          </a:p>
          <a:p>
            <a:pPr marL="0" indent="0">
              <a:buNone/>
            </a:pPr>
            <a:r>
              <a:rPr lang="en-US" i="1" dirty="0"/>
              <a:t>	I did not use an apple to make these slides.</a:t>
            </a:r>
          </a:p>
          <a:p>
            <a:pPr marL="0" indent="0">
              <a:buNone/>
            </a:pPr>
            <a:r>
              <a:rPr lang="en-US" i="1" dirty="0"/>
              <a:t>	vs.</a:t>
            </a:r>
          </a:p>
          <a:p>
            <a:pPr marL="0" indent="0">
              <a:buNone/>
            </a:pPr>
            <a:r>
              <a:rPr lang="en-US" i="1" dirty="0"/>
              <a:t>	I really like to bake apple crumple.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065840-84D9-8742-A023-52AE472F2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922D3A-E817-BA43-BE61-881317B791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86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Named-Entity Recognition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Gets entities from unstructured texts</a:t>
            </a:r>
          </a:p>
          <a:p>
            <a:r>
              <a:rPr lang="en-US" dirty="0"/>
              <a:t>Assigning entities/words  to categories</a:t>
            </a:r>
          </a:p>
          <a:p>
            <a:r>
              <a:rPr lang="en-US" dirty="0"/>
              <a:t>Examples of named entities: people, places, companies, organizations, industries, products, product categories, time, location, brands, etc.</a:t>
            </a:r>
          </a:p>
          <a:p>
            <a:r>
              <a:rPr lang="en-US" dirty="0"/>
              <a:t>Application and domain specific, e.g. abbreviations for trading stocks, medical conditions, addresses</a:t>
            </a:r>
          </a:p>
          <a:p>
            <a:endParaRPr lang="en-US" dirty="0"/>
          </a:p>
          <a:p>
            <a:r>
              <a:rPr lang="en-US" dirty="0"/>
              <a:t>Library: </a:t>
            </a:r>
            <a:r>
              <a:rPr lang="en-US" dirty="0">
                <a:hlinkClick r:id="rId3"/>
              </a:rPr>
              <a:t>https://spacy.io/api/annotation#section-named-entities</a:t>
            </a:r>
            <a:r>
              <a:rPr lang="en-US" dirty="0"/>
              <a:t> </a:t>
            </a:r>
          </a:p>
          <a:p>
            <a:r>
              <a:rPr lang="en-US" dirty="0"/>
              <a:t>Example in Python: </a:t>
            </a:r>
            <a:r>
              <a:rPr lang="en-US" dirty="0">
                <a:hlinkClick r:id="rId4"/>
              </a:rPr>
              <a:t>https://nlpforhackers.io/named-entity-extraction/</a:t>
            </a:r>
            <a:r>
              <a:rPr lang="en-US" dirty="0"/>
              <a:t> </a:t>
            </a:r>
          </a:p>
          <a:p>
            <a:r>
              <a:rPr lang="en-US" dirty="0"/>
              <a:t>Software: Stanford Named Entity Recognizer (NER)</a:t>
            </a:r>
            <a:br>
              <a:rPr lang="en-US" dirty="0"/>
            </a:br>
            <a:r>
              <a:rPr lang="en-US" dirty="0">
                <a:hlinkClick r:id="rId5"/>
              </a:rPr>
              <a:t>https://nlp.stanford.edu/software/CRF-NER.shtml</a:t>
            </a:r>
            <a:r>
              <a:rPr lang="en-US" dirty="0"/>
              <a:t> 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70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Texts are considered a set of words</a:t>
            </a:r>
          </a:p>
          <a:p>
            <a:r>
              <a:rPr lang="en-US" dirty="0"/>
              <a:t>Simplified representation </a:t>
            </a:r>
          </a:p>
          <a:p>
            <a:r>
              <a:rPr lang="en-US" dirty="0"/>
              <a:t>Ignores grammar (and generally word order)</a:t>
            </a:r>
          </a:p>
          <a:p>
            <a:endParaRPr lang="en-US" dirty="0"/>
          </a:p>
          <a:p>
            <a:r>
              <a:rPr lang="en-US" dirty="0"/>
              <a:t>Typical calculation:</a:t>
            </a:r>
          </a:p>
          <a:p>
            <a:pPr lvl="1"/>
            <a:r>
              <a:rPr lang="en-US" dirty="0"/>
              <a:t>Frequency of occurrence of words</a:t>
            </a:r>
          </a:p>
          <a:p>
            <a:pPr lvl="1"/>
            <a:r>
              <a:rPr lang="en-US" dirty="0"/>
              <a:t>Frequency of n-grams (preserves some word order)</a:t>
            </a:r>
          </a:p>
          <a:p>
            <a:pPr lvl="1"/>
            <a:endParaRPr lang="en-US" dirty="0"/>
          </a:p>
          <a:p>
            <a:r>
              <a:rPr lang="en-US" dirty="0"/>
              <a:t>“My cat likes to sleep. I sleep a lot. Do you have a cat?”</a:t>
            </a:r>
          </a:p>
          <a:p>
            <a:pPr marL="0" indent="0">
              <a:buNone/>
            </a:pPr>
            <a:r>
              <a:rPr lang="en-US" dirty="0"/>
              <a:t>     cat 3x, sleep 2x, a 2x, …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55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Corpus, </a:t>
            </a:r>
            <a:r>
              <a:rPr lang="de-DE" dirty="0" err="1"/>
              <a:t>Corpora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Monolingual corpora</a:t>
            </a:r>
          </a:p>
          <a:p>
            <a:pPr lvl="1"/>
            <a:r>
              <a:rPr lang="en-US" dirty="0"/>
              <a:t>data from one single language</a:t>
            </a:r>
          </a:p>
          <a:p>
            <a:r>
              <a:rPr lang="en-US" dirty="0"/>
              <a:t>Parallel corpora </a:t>
            </a:r>
          </a:p>
          <a:p>
            <a:pPr lvl="1"/>
            <a:r>
              <a:rPr lang="en-US" dirty="0"/>
              <a:t>original texts in one language </a:t>
            </a:r>
          </a:p>
          <a:p>
            <a:pPr lvl="1"/>
            <a:r>
              <a:rPr lang="en-US" dirty="0"/>
              <a:t>translations in other languages</a:t>
            </a:r>
          </a:p>
          <a:p>
            <a:pPr lvl="1"/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Gutenberg, archive of free electronic books, </a:t>
            </a:r>
            <a:r>
              <a:rPr lang="en-US" dirty="0">
                <a:hlinkClick r:id="rId3"/>
              </a:rPr>
              <a:t>https://www.gutenberg.org/</a:t>
            </a:r>
            <a:r>
              <a:rPr lang="en-US" dirty="0"/>
              <a:t> or </a:t>
            </a:r>
            <a:r>
              <a:rPr lang="en-US" dirty="0">
                <a:hlinkClick r:id="rId4"/>
              </a:rPr>
              <a:t>https://www.projekt-gutenberg.org/</a:t>
            </a:r>
            <a:r>
              <a:rPr lang="en-US" dirty="0"/>
              <a:t> </a:t>
            </a:r>
            <a:endParaRPr lang="de-DE" dirty="0">
              <a:hlinkClick r:id="rId5"/>
            </a:endParaRPr>
          </a:p>
          <a:p>
            <a:pPr lvl="1"/>
            <a:r>
              <a:rPr lang="de-DE" dirty="0">
                <a:hlinkClick r:id="rId5"/>
              </a:rPr>
              <a:t>https://www.collinsdictionary.com/api/collins-english-dictionary,61,HCA.html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97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 corpus is a large body of natural language text used for accumulating statistics on natural language text. The plural is corpora. Corpora often include extra information such as a tag for each word indicating its part-of-speech, and perhaps the parse tree for each sentence.” NLP Dictionary </a:t>
            </a:r>
            <a:r>
              <a:rPr lang="en-US" sz="2000" dirty="0">
                <a:hlinkClick r:id="rId3"/>
              </a:rPr>
              <a:t>http://www.cse.unsw.edu.au/~billw/nlpdict.html</a:t>
            </a:r>
            <a:r>
              <a:rPr lang="en-US" sz="2000" dirty="0"/>
              <a:t> </a:t>
            </a:r>
          </a:p>
          <a:p>
            <a:r>
              <a:rPr lang="en-US" sz="2400" dirty="0"/>
              <a:t>Further Examples:</a:t>
            </a:r>
          </a:p>
          <a:p>
            <a:pPr lvl="1"/>
            <a:r>
              <a:rPr lang="en-US" dirty="0"/>
              <a:t>Swiss SMS Corpus, </a:t>
            </a:r>
            <a:r>
              <a:rPr lang="en-US" dirty="0">
                <a:hlinkClick r:id="rId4"/>
              </a:rPr>
              <a:t>https://sms.linguistik.uzh.ch/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National University of Singapore SMS Corpus </a:t>
            </a:r>
            <a:r>
              <a:rPr lang="en-US" dirty="0">
                <a:hlinkClick r:id="rId5"/>
              </a:rPr>
              <a:t>https://www.kaggle.com/rtatman/the-national-university-of-singapore-sms-corpus</a:t>
            </a:r>
            <a:r>
              <a:rPr lang="en-US" dirty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8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Natural Language Processing (NLP)</a:t>
            </a:r>
            <a:br>
              <a:rPr lang="de-DE" dirty="0"/>
            </a:br>
            <a:r>
              <a:rPr lang="de-DE" dirty="0"/>
              <a:t>A Definition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3"/>
            <a:ext cx="7956550" cy="37401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/>
              <a:t>“Natural Language Processing is a theoretically motivated range of computational techniques for analyzing and representing naturally occurring texts at one or more levels of linguistic analysis for the purpose of achieving human-like language processing for a range of</a:t>
            </a:r>
            <a:br>
              <a:rPr lang="en-US" sz="3600" dirty="0"/>
            </a:br>
            <a:r>
              <a:rPr lang="en-US" sz="3600" dirty="0"/>
              <a:t>tasks or applications.”</a:t>
            </a:r>
            <a:endParaRPr lang="de-DE" i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E354F3-09CB-F846-BAFA-809AD449B363}"/>
              </a:ext>
            </a:extLst>
          </p:cNvPr>
          <p:cNvSpPr/>
          <p:nvPr/>
        </p:nvSpPr>
        <p:spPr>
          <a:xfrm>
            <a:off x="695325" y="5436575"/>
            <a:ext cx="777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Liddy, E.D. 2001. Natural Language Processing. In Encyclopedia of Library and Information Science, 2nd Ed. NY. Marcel Decker, Inc.</a:t>
            </a:r>
          </a:p>
        </p:txBody>
      </p:sp>
    </p:spTree>
    <p:extLst>
      <p:ext uri="{BB962C8B-B14F-4D97-AF65-F5344CB8AC3E}">
        <p14:creationId xmlns:p14="http://schemas.microsoft.com/office/powerpoint/2010/main" val="4155080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0A978A-21DA-FD4A-B0D5-9A69D215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Live-Coding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1CF265-98E5-0440-AB85-AB34030C5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B08954-6060-6648-B593-EC1F09021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C3192F-CBD3-9E4A-A53B-7659AB02C3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FB92B-0D67-2944-8B07-060A0BB6896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C6FF-AE0A-D747-98E2-2D7227D2D2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NLP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and Motivation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Terms, basic concepts and algorithms</a:t>
            </a:r>
          </a:p>
          <a:p>
            <a:r>
              <a:rPr lang="en-US" b="1" dirty="0"/>
              <a:t>Milestones in the history of NLP</a:t>
            </a:r>
            <a:endParaRPr lang="en-US" dirty="0"/>
          </a:p>
          <a:p>
            <a:r>
              <a:rPr lang="en-US" dirty="0"/>
              <a:t>Text Analytics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8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Natural Language Processing (NLP)</a:t>
            </a:r>
            <a:br>
              <a:rPr lang="de-DE" dirty="0"/>
            </a:br>
            <a:r>
              <a:rPr lang="de-DE" dirty="0"/>
              <a:t>A Definition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3"/>
            <a:ext cx="7956550" cy="39230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/>
              <a:t>“Natural Language Processing is a theoretically motivated range of </a:t>
            </a:r>
            <a:r>
              <a:rPr lang="en-US" sz="3600" b="1" dirty="0"/>
              <a:t>computational techniques </a:t>
            </a:r>
            <a:r>
              <a:rPr lang="en-US" sz="3600" dirty="0"/>
              <a:t>for analyzing and representing naturally occurring texts at one or more levels of linguistic analysis for the purpose of achieving human-like language processing for a range of</a:t>
            </a:r>
            <a:br>
              <a:rPr lang="en-US" sz="3600" dirty="0"/>
            </a:br>
            <a:r>
              <a:rPr lang="en-US" sz="3600" dirty="0"/>
              <a:t>tasks or applications.”</a:t>
            </a:r>
            <a:endParaRPr lang="de-DE" i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9736D-3043-B946-BC70-F1B0016744B4}"/>
              </a:ext>
            </a:extLst>
          </p:cNvPr>
          <p:cNvSpPr/>
          <p:nvPr/>
        </p:nvSpPr>
        <p:spPr>
          <a:xfrm>
            <a:off x="695325" y="5436575"/>
            <a:ext cx="777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Liddy, E.D. 2001. Natural Language Processing. In Encyclopedia of Library and Information Science, 2nd Ed. NY. Marcel Decker, Inc.</a:t>
            </a:r>
          </a:p>
        </p:txBody>
      </p:sp>
    </p:spTree>
    <p:extLst>
      <p:ext uri="{BB962C8B-B14F-4D97-AF65-F5344CB8AC3E}">
        <p14:creationId xmlns:p14="http://schemas.microsoft.com/office/powerpoint/2010/main" val="370905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Natural Language Processing (NLP)</a:t>
            </a:r>
            <a:br>
              <a:rPr lang="de-DE" dirty="0"/>
            </a:br>
            <a:r>
              <a:rPr lang="de-DE" dirty="0"/>
              <a:t>A Definition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3"/>
            <a:ext cx="7956550" cy="40577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/>
              <a:t>“Natural Language Processing is a theoretically motivated range of computational techniques for analyzing and representing naturally occurring texts at one or more levels of linguistic analysis for the purpose of </a:t>
            </a:r>
            <a:r>
              <a:rPr lang="en-US" sz="3600" b="1" dirty="0"/>
              <a:t>achieving human-like language processing</a:t>
            </a:r>
            <a:r>
              <a:rPr lang="en-US" sz="3600" dirty="0"/>
              <a:t> for a range of tasks or applications.”</a:t>
            </a:r>
            <a:br>
              <a:rPr lang="en-US" dirty="0"/>
            </a:br>
            <a:endParaRPr lang="de-DE" i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5DCDB-C1EE-5341-8AAD-F01683E9D34C}"/>
              </a:ext>
            </a:extLst>
          </p:cNvPr>
          <p:cNvSpPr/>
          <p:nvPr/>
        </p:nvSpPr>
        <p:spPr>
          <a:xfrm>
            <a:off x="695325" y="5436575"/>
            <a:ext cx="777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Liddy, E.D. 2001. Natural Language Processing. In Encyclopedia of Library and Information Science, 2nd Ed. NY. Marcel Decker, Inc.</a:t>
            </a:r>
          </a:p>
        </p:txBody>
      </p:sp>
    </p:spTree>
    <p:extLst>
      <p:ext uri="{BB962C8B-B14F-4D97-AF65-F5344CB8AC3E}">
        <p14:creationId xmlns:p14="http://schemas.microsoft.com/office/powerpoint/2010/main" val="180758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Natural Language Processing (NLP)</a:t>
            </a:r>
            <a:br>
              <a:rPr lang="de-DE" dirty="0"/>
            </a:br>
            <a:r>
              <a:rPr lang="de-DE" dirty="0"/>
              <a:t>A Definition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4"/>
            <a:ext cx="7956550" cy="40673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/>
              <a:t>“Natural Language Processing is a theoretically motivated range of computational techniques for analyzing and representing naturally occurring texts at one or more levels of linguistic analysis for the purpose of achieving human-like language processing for a </a:t>
            </a:r>
            <a:r>
              <a:rPr lang="en-US" sz="3600" b="1" dirty="0"/>
              <a:t>range of tasks or applications</a:t>
            </a:r>
            <a:r>
              <a:rPr lang="en-US" sz="3600" dirty="0"/>
              <a:t>.”</a:t>
            </a:r>
            <a:br>
              <a:rPr lang="en-US" dirty="0"/>
            </a:br>
            <a:endParaRPr lang="de-DE" i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31DF6-4610-A548-A3E5-846398A45F45}"/>
              </a:ext>
            </a:extLst>
          </p:cNvPr>
          <p:cNvSpPr/>
          <p:nvPr/>
        </p:nvSpPr>
        <p:spPr>
          <a:xfrm>
            <a:off x="695325" y="5436575"/>
            <a:ext cx="777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Liddy, E.D. 2001. Natural Language Processing. In Encyclopedia of Library and Information Science, 2nd Ed. NY. Marcel Decker, Inc.</a:t>
            </a:r>
          </a:p>
        </p:txBody>
      </p:sp>
    </p:spTree>
    <p:extLst>
      <p:ext uri="{BB962C8B-B14F-4D97-AF65-F5344CB8AC3E}">
        <p14:creationId xmlns:p14="http://schemas.microsoft.com/office/powerpoint/2010/main" val="222318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326" y="1592263"/>
            <a:ext cx="7956550" cy="383698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8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36524"/>
            <a:ext cx="7882437" cy="533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536575" y="5630781"/>
            <a:ext cx="5367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4"/>
              </a:rPr>
              <a:t>https://www.youtube.com/watch?v=Sp4q60BsHoY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05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NLP</a:t>
            </a:r>
            <a:br>
              <a:rPr lang="en-US" dirty="0"/>
            </a:br>
            <a:r>
              <a:rPr lang="en-US" dirty="0"/>
              <a:t>Examples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Paraphrase an input text</a:t>
            </a:r>
          </a:p>
          <a:p>
            <a:r>
              <a:rPr lang="en-US" dirty="0"/>
              <a:t>Translate text from one language into another</a:t>
            </a:r>
          </a:p>
          <a:p>
            <a:r>
              <a:rPr lang="en-US" dirty="0"/>
              <a:t>Answer questions about the contents of the text (or corpus)</a:t>
            </a:r>
          </a:p>
          <a:p>
            <a:r>
              <a:rPr lang="en-US" dirty="0"/>
              <a:t>Draw inferences and conclusions from the text (or corpus)</a:t>
            </a:r>
          </a:p>
          <a:p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3725D0-8C87-1645-88CB-6EE2370AF659}"/>
              </a:ext>
            </a:extLst>
          </p:cNvPr>
          <p:cNvSpPr/>
          <p:nvPr/>
        </p:nvSpPr>
        <p:spPr>
          <a:xfrm>
            <a:off x="695325" y="5436575"/>
            <a:ext cx="777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Liddy, E.D. 2001. Natural Language Processing. In Encyclopedia of Library and Information Science, 2nd Ed. NY. Marcel Decker, Inc.</a:t>
            </a:r>
          </a:p>
        </p:txBody>
      </p:sp>
    </p:spTree>
    <p:extLst>
      <p:ext uri="{BB962C8B-B14F-4D97-AF65-F5344CB8AC3E}">
        <p14:creationId xmlns:p14="http://schemas.microsoft.com/office/powerpoint/2010/main" val="702199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ABD3E"/>
      </a:accent1>
      <a:accent2>
        <a:srgbClr val="E97B33"/>
      </a:accent2>
      <a:accent3>
        <a:srgbClr val="FEC63E"/>
      </a:accent3>
      <a:accent4>
        <a:srgbClr val="20ABDE"/>
      </a:accent4>
      <a:accent5>
        <a:srgbClr val="3E444C"/>
      </a:accent5>
      <a:accent6>
        <a:srgbClr val="E97B33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2459</Words>
  <Application>Microsoft Office PowerPoint</Application>
  <PresentationFormat>Widescreen</PresentationFormat>
  <Paragraphs>417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Courier New</vt:lpstr>
      <vt:lpstr>HelveticaNeueLT Std Med</vt:lpstr>
      <vt:lpstr>Wingdings</vt:lpstr>
      <vt:lpstr>Office Theme</vt:lpstr>
      <vt:lpstr>Introduction to Intelligent User Interfaces</vt:lpstr>
      <vt:lpstr>Overview - NLP</vt:lpstr>
      <vt:lpstr>Artificial languages and Natural Languages</vt:lpstr>
      <vt:lpstr>Natural Language Processing (NLP) A Definition</vt:lpstr>
      <vt:lpstr>Natural Language Processing (NLP) A Definition</vt:lpstr>
      <vt:lpstr>Natural Language Processing (NLP) A Definition</vt:lpstr>
      <vt:lpstr>Natural Language Processing (NLP) A Definition</vt:lpstr>
      <vt:lpstr>PowerPoint Presentation</vt:lpstr>
      <vt:lpstr>Challenges in NLP Examples </vt:lpstr>
      <vt:lpstr>Typical algorithms for</vt:lpstr>
      <vt:lpstr>PowerPoint Presentation</vt:lpstr>
      <vt:lpstr>PowerPoint Presentation</vt:lpstr>
      <vt:lpstr>PowerPoint Presentation</vt:lpstr>
      <vt:lpstr>Discussion: Naive implementation of search</vt:lpstr>
      <vt:lpstr>Python Example Counting word occurrences</vt:lpstr>
      <vt:lpstr>Python Example Counting word occurrences</vt:lpstr>
      <vt:lpstr>Python Example Counting word occurrences</vt:lpstr>
      <vt:lpstr>Python Example Counting word occurrences</vt:lpstr>
      <vt:lpstr>Overview - NLP</vt:lpstr>
      <vt:lpstr>Application of NLP?</vt:lpstr>
      <vt:lpstr>Application of NLP?</vt:lpstr>
      <vt:lpstr>Application of NLP?</vt:lpstr>
      <vt:lpstr>Application of NLP?</vt:lpstr>
      <vt:lpstr>Overview - NLP</vt:lpstr>
      <vt:lpstr>Tokenization</vt:lpstr>
      <vt:lpstr>Tokenization</vt:lpstr>
      <vt:lpstr>Stop Words Removal</vt:lpstr>
      <vt:lpstr>Text Normalization</vt:lpstr>
      <vt:lpstr>Text Normalization</vt:lpstr>
      <vt:lpstr>Stemming</vt:lpstr>
      <vt:lpstr>Example Porter Stemmer</vt:lpstr>
      <vt:lpstr>Lemmatization</vt:lpstr>
      <vt:lpstr>Stemming/Lemmatization based on ML? How would you do this?</vt:lpstr>
      <vt:lpstr> Part-Of-Speech Tagging</vt:lpstr>
      <vt:lpstr>Named-Entity Disambiguation  and Entity linking</vt:lpstr>
      <vt:lpstr>Named-Entity Recognition</vt:lpstr>
      <vt:lpstr>Bag of Words</vt:lpstr>
      <vt:lpstr>Corpus, Corpora</vt:lpstr>
      <vt:lpstr>Corpus</vt:lpstr>
      <vt:lpstr>Live-Coding</vt:lpstr>
      <vt:lpstr>Overview - NLP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Albrecht Schmidt</cp:lastModifiedBy>
  <cp:revision>617</cp:revision>
  <dcterms:created xsi:type="dcterms:W3CDTF">2017-10-10T14:10:45Z</dcterms:created>
  <dcterms:modified xsi:type="dcterms:W3CDTF">2021-01-08T16:19:50Z</dcterms:modified>
</cp:coreProperties>
</file>