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902" r:id="rId3"/>
    <p:sldId id="922" r:id="rId4"/>
    <p:sldId id="923" r:id="rId5"/>
    <p:sldId id="921" r:id="rId6"/>
    <p:sldId id="906" r:id="rId7"/>
    <p:sldId id="927" r:id="rId8"/>
    <p:sldId id="907" r:id="rId9"/>
    <p:sldId id="908" r:id="rId10"/>
    <p:sldId id="912" r:id="rId11"/>
    <p:sldId id="913" r:id="rId12"/>
    <p:sldId id="914" r:id="rId13"/>
    <p:sldId id="911" r:id="rId14"/>
    <p:sldId id="915" r:id="rId15"/>
    <p:sldId id="916" r:id="rId16"/>
    <p:sldId id="924" r:id="rId17"/>
    <p:sldId id="917" r:id="rId18"/>
    <p:sldId id="918" r:id="rId19"/>
    <p:sldId id="919" r:id="rId20"/>
    <p:sldId id="920" r:id="rId21"/>
    <p:sldId id="926" r:id="rId22"/>
    <p:sldId id="925" r:id="rId23"/>
    <p:sldId id="887" r:id="rId24"/>
    <p:sldId id="9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" initials="D" lastIdx="3" clrIdx="0">
    <p:extLst>
      <p:ext uri="{19B8F6BF-5375-455C-9EA6-DF929625EA0E}">
        <p15:presenceInfo xmlns:p15="http://schemas.microsoft.com/office/powerpoint/2012/main" userId="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24A"/>
    <a:srgbClr val="E3F7C6"/>
    <a:srgbClr val="FFFFFF"/>
    <a:srgbClr val="89BD3E"/>
    <a:srgbClr val="CBE6A3"/>
    <a:srgbClr val="FFDCC6"/>
    <a:srgbClr val="E27732"/>
    <a:srgbClr val="F39200"/>
    <a:srgbClr val="FFCFB1"/>
    <a:srgbClr val="D8B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0" autoAdjust="0"/>
    <p:restoredTop sz="93883" autoAdjust="0"/>
  </p:normalViewPr>
  <p:slideViewPr>
    <p:cSldViewPr snapToGrid="0" showGuides="1">
      <p:cViewPr varScale="1">
        <p:scale>
          <a:sx n="59" d="100"/>
          <a:sy n="59" d="100"/>
        </p:scale>
        <p:origin x="760" y="5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7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89B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4186206-9EBC-4F08-958C-E5924184E1DF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CA84-608C-4509-AE11-C407D86B7BF9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2300-03B4-4148-952B-949373F194D0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7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BDC80-AA5D-4A78-98B0-C69933D7F5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45B927D-E56D-404E-AE5B-83E53C30C9E3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8BC24A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7AFD6B9-F951-41AA-8A1A-85230CD2DFFC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67283" y="1592265"/>
            <a:ext cx="3884592" cy="4537073"/>
          </a:xfrm>
          <a:prstGeom prst="rect">
            <a:avLst/>
          </a:prstGeom>
        </p:spPr>
        <p:txBody>
          <a:bodyPr/>
          <a:lstStyle>
            <a:lvl1pPr>
              <a:buClr>
                <a:srgbClr val="8BC24A"/>
              </a:buClr>
              <a:defRPr/>
            </a:lvl1pPr>
            <a:lvl2pPr defTabSz="687600">
              <a:buClr>
                <a:srgbClr val="8BC24A"/>
              </a:buClr>
              <a:defRPr/>
            </a:lvl2pPr>
            <a:lvl3pPr>
              <a:buClr>
                <a:srgbClr val="8BC24A"/>
              </a:buClr>
              <a:defRPr/>
            </a:lvl3pPr>
            <a:lvl4pPr>
              <a:buClr>
                <a:srgbClr val="8BC24A"/>
              </a:buClr>
              <a:defRPr/>
            </a:lvl4pPr>
            <a:lvl5pPr>
              <a:buClr>
                <a:srgbClr val="8BC24A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285318-182B-4275-82AD-58FC8AEAF9F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70F60CB-D150-4565-820F-8D8741EEBC03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2F033CF-87CA-DE4B-8BA7-8E79059D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ED13FB-C2F2-B44E-A678-D4DC32255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8BC24A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8BC24A"/>
              </a:buClr>
              <a:defRPr/>
            </a:lvl1pPr>
            <a:lvl2pPr>
              <a:buClr>
                <a:srgbClr val="8BC24A"/>
              </a:buClr>
              <a:defRPr/>
            </a:lvl2pPr>
            <a:lvl3pPr>
              <a:buClr>
                <a:srgbClr val="8BC24A"/>
              </a:buClr>
              <a:defRPr/>
            </a:lvl3pPr>
            <a:lvl4pPr>
              <a:buClr>
                <a:srgbClr val="8BC24A"/>
              </a:buClr>
              <a:defRPr/>
            </a:lvl4pPr>
            <a:lvl5pPr>
              <a:buClr>
                <a:srgbClr val="8BC24A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BF1CC-3BAD-4BB9-B717-3F5D044B8E8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1448910-11A1-4F87-9169-0C7ADA947944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A5A9-1924-4C95-9C25-19A1B6548086}" type="datetime1">
              <a:rPr lang="en-US" smtClean="0"/>
              <a:t>11/30/2020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430236"/>
            <a:ext cx="10801350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84" y="365127"/>
            <a:ext cx="10801349" cy="72389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6384" y="1268413"/>
            <a:ext cx="7955491" cy="4968875"/>
          </a:xfrm>
          <a:prstGeom prst="rect">
            <a:avLst/>
          </a:prstGeom>
        </p:spPr>
        <p:txBody>
          <a:bodyPr/>
          <a:lstStyle>
            <a:lvl1pPr defTabSz="227013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B805FCA1-6721-4848-BDAE-F9A120EE05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6385" y="6356350"/>
            <a:ext cx="5609166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2C7EB8-0EDB-4865-A17D-01FFA13A6EF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DE1CE18-9D89-46C3-9808-87247A310436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E1A125-FFBA-4438-A5C4-DCCE077537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7C2CB6-E4A6-4ED8-8F9A-0198280581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7455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3279-648D-44A4-89ED-CFC6DF7EB645}" type="datetime1">
              <a:rPr lang="en-US" smtClean="0"/>
              <a:t>11/30/2020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8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8BC24A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A5DD91B-2A3C-4A5B-A31C-5CF070588F99}" type="datetime1">
              <a:rPr lang="en-US" smtClean="0"/>
              <a:t>11/30/2020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8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8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A3D1D3A5-B2D1-4C00-B6BB-3A68BEC9607E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82" r:id="rId6"/>
    <p:sldLayoutId id="2147483674" r:id="rId7"/>
    <p:sldLayoutId id="2147483655" r:id="rId8"/>
    <p:sldLayoutId id="2147483657" r:id="rId9"/>
    <p:sldLayoutId id="2147483681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9BD3E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9BD3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9BD3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9BD3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9BD3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@kateryna-babaieva-1423213?utm_content=attributionCopyText&amp;utm_medium=referral&amp;utm_source=pexel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2207676.2208659" TargetMode="External"/><Relationship Id="rId7" Type="http://schemas.openxmlformats.org/officeDocument/2006/relationships/hyperlink" Target="https://doi.org/10.1109/JPROC.2020.296968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45/354401.354424" TargetMode="External"/><Relationship Id="rId5" Type="http://schemas.openxmlformats.org/officeDocument/2006/relationships/hyperlink" Target="https://doi.org/10.1145/2470654.2481383" TargetMode="External"/><Relationship Id="rId4" Type="http://schemas.openxmlformats.org/officeDocument/2006/relationships/hyperlink" Target="https://doi.org/10.1145/3173574.317375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iki/File:KB_United_States_Dvorak.svg" TargetMode="External"/><Relationship Id="rId5" Type="http://schemas.openxmlformats.org/officeDocument/2006/relationships/hyperlink" Target="https://commons.wikimedia.org/wiki/File:KB_United_States.svg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2ED45A7A-F6CD-4349-8C0F-B9B7109FA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231"/>
            <a:ext cx="12192000" cy="287731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Optimization-based keyboard design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381266-C22C-44E9-AF7C-EC48CA7C5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FB4B8C9-AE9F-45D9-908E-C9725B18C6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FA77E99-930E-4BF8-AD23-D122D2721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9768B6F-72F5-4334-94C4-24442370BA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791074" y="6352598"/>
            <a:ext cx="3245350" cy="365125"/>
          </a:xfrm>
        </p:spPr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2D478FC-73A2-4952-A3FE-4CD8679761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A28DB7-A5CF-4C19-9875-070FE4F8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95327" y="6343404"/>
            <a:ext cx="1160554" cy="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00375-CEBA-4C73-9E0C-6ABB79BE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/>
              <a:t>Objective Function: How to judge a layout?</a:t>
            </a:r>
            <a:endParaRPr lang="en-GB" sz="28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980797-92F5-4646-AA4A-788E7D7982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3BD992-AE5E-450A-946A-01AFCFC458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40DD771-8486-4A4C-90B5-D85C43BE9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4123389" cy="4537074"/>
          </a:xfrm>
        </p:spPr>
        <p:txBody>
          <a:bodyPr/>
          <a:lstStyle/>
          <a:p>
            <a:r>
              <a:rPr lang="de-DE" sz="2400"/>
              <a:t>Finger movement time (e.g. Fitts‘ law)</a:t>
            </a:r>
          </a:p>
          <a:p>
            <a:endParaRPr lang="de-DE" sz="2400"/>
          </a:p>
          <a:p>
            <a:endParaRPr lang="de-DE" sz="1200"/>
          </a:p>
          <a:p>
            <a:r>
              <a:rPr lang="de-DE" sz="2400"/>
              <a:t>Language properties</a:t>
            </a:r>
            <a:br>
              <a:rPr lang="de-DE" sz="2400"/>
            </a:br>
            <a:r>
              <a:rPr lang="de-DE" sz="2400"/>
              <a:t>(e.g. bigram frequencies)</a:t>
            </a:r>
            <a:endParaRPr lang="en-GB" sz="2400"/>
          </a:p>
          <a:p>
            <a:endParaRPr lang="de-DE" sz="24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F100C-A52F-437C-8BEE-A763CCC03D7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E3F708-2732-4563-B384-5C3E3744E45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28" name="Picture 4" descr="https://latex.codecogs.com/png.latex?%5Cdpi%7B300%7D%20t%28k_1%2C%20k_2%29%3D%20a%20&amp;plus;%20b%20%5Clog_2%7B%28%5Cfrac%7BD%7D%7BW%7D&amp;plus;1%29%7D">
            <a:extLst>
              <a:ext uri="{FF2B5EF4-FFF2-40B4-BE49-F238E27FC236}">
                <a16:creationId xmlns:a16="http://schemas.microsoft.com/office/drawing/2014/main" id="{89160E5F-110E-4DB6-817A-C0D5A44F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07" y="2293419"/>
            <a:ext cx="3741053" cy="6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2274B44-3EF4-4F50-9346-FE30275ADD4C}"/>
              </a:ext>
            </a:extLst>
          </p:cNvPr>
          <p:cNvSpPr txBox="1"/>
          <p:nvPr/>
        </p:nvSpPr>
        <p:spPr>
          <a:xfrm>
            <a:off x="1104057" y="4014321"/>
            <a:ext cx="61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e.g.</a:t>
            </a:r>
            <a:endParaRPr lang="en-GB"/>
          </a:p>
        </p:txBody>
      </p:sp>
      <p:pic>
        <p:nvPicPr>
          <p:cNvPr id="1038" name="Picture 14" descr="https://latex.codecogs.com/png.latex?%5Cdpi%7B300%7D%20p%28%22n%22%7C%22e%22%29%3D0.001">
            <a:extLst>
              <a:ext uri="{FF2B5EF4-FFF2-40B4-BE49-F238E27FC236}">
                <a16:creationId xmlns:a16="http://schemas.microsoft.com/office/drawing/2014/main" id="{9B94E98C-CC32-4517-9478-AAC033EF7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68" y="4000839"/>
            <a:ext cx="2700040" cy="3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atex.codecogs.com/png.latex?%5Cdpi%7B300%7D%20f%28d%29%20%3D%20%5Csum_%7Bk_1%20%5Cin%20K%7D%5Csum_%7Bk_2%20%5Cin%20K%7D%7Bp%28d%28k_2%29%7Cd%28k_1%29%29t%28k_1%2Ck_2%29%7D">
            <a:extLst>
              <a:ext uri="{FF2B5EF4-FFF2-40B4-BE49-F238E27FC236}">
                <a16:creationId xmlns:a16="http://schemas.microsoft.com/office/drawing/2014/main" id="{F9A36332-DAFC-483B-A215-880266B9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2" y="5186677"/>
            <a:ext cx="6393739" cy="87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atex.codecogs.com/png.latex?%5Cdpi%7B300%7D%20%5Ctext%7Bwhere%20the%20design%20%7D%20d%20%5Ctext%7B%20maps%20from%20keys%20to%20characters%7D">
            <a:extLst>
              <a:ext uri="{FF2B5EF4-FFF2-40B4-BE49-F238E27FC236}">
                <a16:creationId xmlns:a16="http://schemas.microsoft.com/office/drawing/2014/main" id="{D9087DC7-0FAF-46C0-BE1D-438E8B215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89" y="5839263"/>
            <a:ext cx="5006363" cy="2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320F821-99E6-4435-8E4E-F06EFAD7C301}"/>
              </a:ext>
            </a:extLst>
          </p:cNvPr>
          <p:cNvSpPr txBox="1">
            <a:spLocks/>
          </p:cNvSpPr>
          <p:nvPr/>
        </p:nvSpPr>
        <p:spPr>
          <a:xfrm>
            <a:off x="695324" y="4689240"/>
            <a:ext cx="7967628" cy="4860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89BD3E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89BD3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89BD3E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89BD3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89BD3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Combined: mean time between two key presses</a:t>
            </a:r>
          </a:p>
          <a:p>
            <a:pPr marL="0" indent="0">
              <a:buNone/>
            </a:pPr>
            <a:endParaRPr lang="de-DE" sz="240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A3102C0F-D617-4D92-BB82-C208311AA693}"/>
              </a:ext>
            </a:extLst>
          </p:cNvPr>
          <p:cNvGrpSpPr/>
          <p:nvPr/>
        </p:nvGrpSpPr>
        <p:grpSpPr>
          <a:xfrm>
            <a:off x="4798076" y="1819276"/>
            <a:ext cx="3853799" cy="2568539"/>
            <a:chOff x="5162499" y="2062162"/>
            <a:chExt cx="3489376" cy="2325653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08A4CBCF-EDAC-4185-8325-A03EB047C0A8}"/>
                </a:ext>
              </a:extLst>
            </p:cNvPr>
            <p:cNvGrpSpPr/>
            <p:nvPr/>
          </p:nvGrpSpPr>
          <p:grpSpPr>
            <a:xfrm>
              <a:off x="5162499" y="2062162"/>
              <a:ext cx="3489376" cy="2325653"/>
              <a:chOff x="5439296" y="3646148"/>
              <a:chExt cx="3494847" cy="2297048"/>
            </a:xfrm>
          </p:grpSpPr>
          <p:pic>
            <p:nvPicPr>
              <p:cNvPr id="10" name="Picture 10">
                <a:extLst>
                  <a:ext uri="{FF2B5EF4-FFF2-40B4-BE49-F238E27FC236}">
                    <a16:creationId xmlns:a16="http://schemas.microsoft.com/office/drawing/2014/main" id="{BEFC3095-61B9-4701-A99A-DA157E8065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88" t="43113" r="5252" b="16202"/>
              <a:stretch/>
            </p:blipFill>
            <p:spPr>
              <a:xfrm>
                <a:off x="5439301" y="3646148"/>
                <a:ext cx="3494842" cy="2297048"/>
              </a:xfrm>
              <a:prstGeom prst="rect">
                <a:avLst/>
              </a:prstGeom>
            </p:spPr>
          </p:pic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55BD4D6C-4EB4-466C-B29A-1A6932F8367F}"/>
                  </a:ext>
                </a:extLst>
              </p:cNvPr>
              <p:cNvSpPr/>
              <p:nvPr/>
            </p:nvSpPr>
            <p:spPr>
              <a:xfrm>
                <a:off x="5439296" y="3646148"/>
                <a:ext cx="3494845" cy="2297048"/>
              </a:xfrm>
              <a:prstGeom prst="rect">
                <a:avLst/>
              </a:prstGeom>
              <a:solidFill>
                <a:srgbClr val="FFFFFF">
                  <a:alpha val="43922"/>
                </a:srgb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9">
                <a:extLst>
                  <a:ext uri="{FF2B5EF4-FFF2-40B4-BE49-F238E27FC236}">
                    <a16:creationId xmlns:a16="http://schemas.microsoft.com/office/drawing/2014/main" id="{B33742CF-E79E-4EC3-B846-B00BE0C4261D}"/>
                  </a:ext>
                </a:extLst>
              </p:cNvPr>
              <p:cNvGrpSpPr/>
              <p:nvPr/>
            </p:nvGrpSpPr>
            <p:grpSpPr>
              <a:xfrm>
                <a:off x="6130236" y="4116655"/>
                <a:ext cx="1338089" cy="907405"/>
                <a:chOff x="6156176" y="4149080"/>
                <a:chExt cx="1338089" cy="907405"/>
              </a:xfrm>
            </p:grpSpPr>
            <p:sp>
              <p:nvSpPr>
                <p:cNvPr id="14" name="Oval 11">
                  <a:extLst>
                    <a:ext uri="{FF2B5EF4-FFF2-40B4-BE49-F238E27FC236}">
                      <a16:creationId xmlns:a16="http://schemas.microsoft.com/office/drawing/2014/main" id="{7C9630BD-B09A-4D55-ABEF-09D333FF1189}"/>
                    </a:ext>
                  </a:extLst>
                </p:cNvPr>
                <p:cNvSpPr/>
                <p:nvPr/>
              </p:nvSpPr>
              <p:spPr>
                <a:xfrm>
                  <a:off x="6156176" y="4149080"/>
                  <a:ext cx="288032" cy="288032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7">
                  <a:extLst>
                    <a:ext uri="{FF2B5EF4-FFF2-40B4-BE49-F238E27FC236}">
                      <a16:creationId xmlns:a16="http://schemas.microsoft.com/office/drawing/2014/main" id="{661F02A0-D0F3-421C-9856-71340B4E49B4}"/>
                    </a:ext>
                  </a:extLst>
                </p:cNvPr>
                <p:cNvSpPr/>
                <p:nvPr/>
              </p:nvSpPr>
              <p:spPr>
                <a:xfrm>
                  <a:off x="7206233" y="4768453"/>
                  <a:ext cx="288032" cy="288032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Arrow Connector 19">
                  <a:extLst>
                    <a:ext uri="{FF2B5EF4-FFF2-40B4-BE49-F238E27FC236}">
                      <a16:creationId xmlns:a16="http://schemas.microsoft.com/office/drawing/2014/main" id="{0F61BA03-DCAA-4C20-B317-0C767EA4EB7E}"/>
                    </a:ext>
                  </a:extLst>
                </p:cNvPr>
                <p:cNvCxnSpPr/>
                <p:nvPr/>
              </p:nvCxnSpPr>
              <p:spPr>
                <a:xfrm>
                  <a:off x="6433090" y="4363125"/>
                  <a:ext cx="784225" cy="469900"/>
                </a:xfrm>
                <a:prstGeom prst="straightConnector1">
                  <a:avLst/>
                </a:prstGeom>
                <a:ln w="762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AB5C561-281B-463E-9FA9-37477A653720}"/>
                </a:ext>
              </a:extLst>
            </p:cNvPr>
            <p:cNvSpPr txBox="1"/>
            <p:nvPr/>
          </p:nvSpPr>
          <p:spPr>
            <a:xfrm>
              <a:off x="5687570" y="2062162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>
                  <a:solidFill>
                    <a:srgbClr val="8BC24A"/>
                  </a:solidFill>
                </a:rPr>
                <a:t>k</a:t>
              </a:r>
              <a:r>
                <a:rPr lang="de-DE" sz="2400" baseline="-25000">
                  <a:solidFill>
                    <a:srgbClr val="8BC24A"/>
                  </a:solidFill>
                </a:rPr>
                <a:t>1</a:t>
              </a:r>
              <a:endParaRPr lang="en-GB" sz="2400" baseline="-25000">
                <a:solidFill>
                  <a:srgbClr val="8BC24A"/>
                </a:solidFill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31662283-384E-4001-9CAA-CC0CB4758565}"/>
                </a:ext>
              </a:extLst>
            </p:cNvPr>
            <p:cNvSpPr txBox="1"/>
            <p:nvPr/>
          </p:nvSpPr>
          <p:spPr>
            <a:xfrm>
              <a:off x="7079770" y="3320933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>
                  <a:solidFill>
                    <a:srgbClr val="8BC24A"/>
                  </a:solidFill>
                </a:rPr>
                <a:t>k</a:t>
              </a:r>
              <a:r>
                <a:rPr lang="de-DE" sz="2400" baseline="-25000">
                  <a:solidFill>
                    <a:srgbClr val="8BC24A"/>
                  </a:solidFill>
                </a:rPr>
                <a:t>2</a:t>
              </a:r>
              <a:endParaRPr lang="en-GB" sz="2400" baseline="-25000">
                <a:solidFill>
                  <a:srgbClr val="8BC2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06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00375-CEBA-4C73-9E0C-6ABB79BE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/>
              <a:t>Optimizer: How to pick layouts?</a:t>
            </a:r>
            <a:endParaRPr lang="en-GB" sz="28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980797-92F5-4646-AA4A-788E7D7982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3BD992-AE5E-450A-946A-01AFCFC458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F100C-A52F-437C-8BEE-A763CCC03D7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E3F708-2732-4563-B384-5C3E3744E45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0418F38-CEEF-4C0A-AB8F-563550848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1" y="2200275"/>
            <a:ext cx="7619996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2">
            <a:extLst>
              <a:ext uri="{FF2B5EF4-FFF2-40B4-BE49-F238E27FC236}">
                <a16:creationId xmlns:a16="http://schemas.microsoft.com/office/drawing/2014/main" id="{629CB2C8-B43C-4302-AD3C-EDF5BB7BD64E}"/>
              </a:ext>
            </a:extLst>
          </p:cNvPr>
          <p:cNvSpPr/>
          <p:nvPr/>
        </p:nvSpPr>
        <p:spPr>
          <a:xfrm rot="5400000">
            <a:off x="5582544" y="2115104"/>
            <a:ext cx="648072" cy="542188"/>
          </a:xfrm>
          <a:prstGeom prst="rightArrow">
            <a:avLst/>
          </a:prstGeom>
          <a:solidFill>
            <a:srgbClr val="8BC24A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3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00375-CEBA-4C73-9E0C-6ABB79BE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/>
              <a:t>Design Task</a:t>
            </a:r>
            <a:endParaRPr lang="en-GB" sz="28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980797-92F5-4646-AA4A-788E7D7982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e.g. keyboard layout optimization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3BD992-AE5E-450A-946A-01AFCFC458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F100C-A52F-437C-8BEE-A763CCC03D7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E3F708-2732-4563-B384-5C3E3744E45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2" name="Picture 6" descr="C:\phd\git_repos\ATH2017\img\design_optimisation.png">
            <a:extLst>
              <a:ext uri="{FF2B5EF4-FFF2-40B4-BE49-F238E27FC236}">
                <a16:creationId xmlns:a16="http://schemas.microsoft.com/office/drawing/2014/main" id="{0ED77238-DC2E-4080-9A66-6AAA59291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0275"/>
            <a:ext cx="76200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2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DDC82-6A35-4ED3-930C-9508C069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 Simple Optimizer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37DA73-6E28-4A96-BC9D-85F677F60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sz="2400">
              <a:sym typeface="Wingdings" panose="05000000000000000000" pitchFamily="2" charset="2"/>
            </a:endParaRPr>
          </a:p>
          <a:p>
            <a:r>
              <a:rPr lang="de-DE" sz="2800">
                <a:sym typeface="Wingdings" panose="05000000000000000000" pitchFamily="2" charset="2"/>
              </a:rPr>
              <a:t>Can you think of a trivial optimizer?</a:t>
            </a:r>
          </a:p>
          <a:p>
            <a:endParaRPr lang="de-DE" sz="2800">
              <a:sym typeface="Wingdings" panose="05000000000000000000" pitchFamily="2" charset="2"/>
            </a:endParaRPr>
          </a:p>
          <a:p>
            <a:r>
              <a:rPr lang="de-DE" sz="2800">
                <a:sym typeface="Wingdings" panose="05000000000000000000" pitchFamily="2" charset="2"/>
              </a:rPr>
              <a:t>Random Search:</a:t>
            </a:r>
          </a:p>
          <a:p>
            <a:pPr marL="766763" lvl="1" indent="-514350">
              <a:buAutoNum type="arabicPeriod"/>
            </a:pPr>
            <a:r>
              <a:rPr lang="de-DE" sz="2400">
                <a:sym typeface="Wingdings" panose="05000000000000000000" pitchFamily="2" charset="2"/>
              </a:rPr>
              <a:t>Generate random design</a:t>
            </a:r>
          </a:p>
          <a:p>
            <a:pPr marL="766763" lvl="1" indent="-514350">
              <a:buAutoNum type="arabicPeriod"/>
            </a:pPr>
            <a:r>
              <a:rPr lang="de-DE" sz="2400">
                <a:sym typeface="Wingdings" panose="05000000000000000000" pitchFamily="2" charset="2"/>
              </a:rPr>
              <a:t>Keep if better than current best design</a:t>
            </a:r>
          </a:p>
          <a:p>
            <a:pPr marL="766763" lvl="1" indent="-514350">
              <a:buAutoNum type="arabicPeriod"/>
            </a:pPr>
            <a:r>
              <a:rPr lang="de-DE" sz="2400">
                <a:sym typeface="Wingdings" panose="05000000000000000000" pitchFamily="2" charset="2"/>
              </a:rPr>
              <a:t>Repeat</a:t>
            </a:r>
          </a:p>
          <a:p>
            <a:endParaRPr lang="de-DE"/>
          </a:p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4C50DC-BB5E-4888-88F0-F65998FE80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A56259-534F-4862-9E2F-3AE83A9181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62822D-8537-4742-9A48-B0F960B64D9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19BFB5-AAF5-48A9-AE49-1A94C01C9B1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6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4C8AF-6066-4F65-8F82-8EB9394C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Optimization Landscape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9ABBB2-2A06-49FA-93B1-69E1A60F8B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Here: objective function (y) across two design parameters (x, z)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DE6465-D9B8-4643-9F28-1E21ED1034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BEC705-C66F-49FB-9960-28B74EFE974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497BC5-76CE-400F-AFDE-207470C679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5" name="Picture 9" descr="C:\Users\daniel\ownCloud\phd\seminare\AT_in_HCI_SS_2017\images\optimisation_landscape.png">
            <a:extLst>
              <a:ext uri="{FF2B5EF4-FFF2-40B4-BE49-F238E27FC236}">
                <a16:creationId xmlns:a16="http://schemas.microsoft.com/office/drawing/2014/main" id="{E9756A12-E228-45C7-8C6E-A1F9FC4C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275"/>
            <a:ext cx="9252520" cy="46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B08F48E5-1376-4282-AE39-3E6476766554}"/>
              </a:ext>
            </a:extLst>
          </p:cNvPr>
          <p:cNvSpPr txBox="1"/>
          <p:nvPr/>
        </p:nvSpPr>
        <p:spPr>
          <a:xfrm>
            <a:off x="6305550" y="5585013"/>
            <a:ext cx="234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</a:rPr>
              <a:t>global </a:t>
            </a:r>
            <a:r>
              <a:rPr lang="de-DE" sz="2400" dirty="0" err="1">
                <a:latin typeface="+mj-lt"/>
              </a:rPr>
              <a:t>minimum</a:t>
            </a:r>
            <a:endParaRPr lang="en-GB" sz="2400" dirty="0">
              <a:latin typeface="+mj-lt"/>
            </a:endParaRPr>
          </a:p>
        </p:txBody>
      </p:sp>
      <p:cxnSp>
        <p:nvCxnSpPr>
          <p:cNvPr id="17" name="Straight Arrow Connector 14">
            <a:extLst>
              <a:ext uri="{FF2B5EF4-FFF2-40B4-BE49-F238E27FC236}">
                <a16:creationId xmlns:a16="http://schemas.microsoft.com/office/drawing/2014/main" id="{23665706-92C5-4065-BF4E-F28B12E3CDA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5886452" y="5419508"/>
            <a:ext cx="419098" cy="39633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">
            <a:extLst>
              <a:ext uri="{FF2B5EF4-FFF2-40B4-BE49-F238E27FC236}">
                <a16:creationId xmlns:a16="http://schemas.microsoft.com/office/drawing/2014/main" id="{884AF9C8-1A2F-4390-B4E6-26F6BEABE3A9}"/>
              </a:ext>
            </a:extLst>
          </p:cNvPr>
          <p:cNvSpPr txBox="1"/>
          <p:nvPr/>
        </p:nvSpPr>
        <p:spPr>
          <a:xfrm>
            <a:off x="6474683" y="1605349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+mj-lt"/>
              </a:rPr>
              <a:t>local</a:t>
            </a:r>
            <a:r>
              <a:rPr lang="de-DE" sz="2400" dirty="0">
                <a:latin typeface="+mj-lt"/>
              </a:rPr>
              <a:t> </a:t>
            </a:r>
            <a:r>
              <a:rPr lang="de-DE" sz="2400" dirty="0" err="1">
                <a:latin typeface="+mj-lt"/>
              </a:rPr>
              <a:t>maximum</a:t>
            </a:r>
            <a:endParaRPr lang="en-GB" sz="2400" dirty="0">
              <a:latin typeface="+mj-lt"/>
            </a:endParaRPr>
          </a:p>
        </p:txBody>
      </p:sp>
      <p:cxnSp>
        <p:nvCxnSpPr>
          <p:cNvPr id="19" name="Straight Arrow Connector 21">
            <a:extLst>
              <a:ext uri="{FF2B5EF4-FFF2-40B4-BE49-F238E27FC236}">
                <a16:creationId xmlns:a16="http://schemas.microsoft.com/office/drawing/2014/main" id="{2AA23D2F-6240-4ED4-8F45-216009543F37}"/>
              </a:ext>
            </a:extLst>
          </p:cNvPr>
          <p:cNvCxnSpPr>
            <a:cxnSpLocks/>
          </p:cNvCxnSpPr>
          <p:nvPr/>
        </p:nvCxnSpPr>
        <p:spPr>
          <a:xfrm flipH="1">
            <a:off x="6305958" y="2080099"/>
            <a:ext cx="267562" cy="111110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7">
            <a:extLst>
              <a:ext uri="{FF2B5EF4-FFF2-40B4-BE49-F238E27FC236}">
                <a16:creationId xmlns:a16="http://schemas.microsoft.com/office/drawing/2014/main" id="{1A5B6F04-668F-4035-96A0-F4E1435D37C1}"/>
              </a:ext>
            </a:extLst>
          </p:cNvPr>
          <p:cNvSpPr txBox="1"/>
          <p:nvPr/>
        </p:nvSpPr>
        <p:spPr>
          <a:xfrm>
            <a:off x="695325" y="1605349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j-lt"/>
              </a:rPr>
              <a:t>global </a:t>
            </a:r>
            <a:r>
              <a:rPr lang="de-DE" sz="2400" dirty="0" err="1">
                <a:latin typeface="+mj-lt"/>
              </a:rPr>
              <a:t>maximum</a:t>
            </a:r>
            <a:endParaRPr lang="en-GB" sz="2400" dirty="0">
              <a:latin typeface="+mj-lt"/>
            </a:endParaRPr>
          </a:p>
        </p:txBody>
      </p:sp>
      <p:cxnSp>
        <p:nvCxnSpPr>
          <p:cNvPr id="21" name="Straight Arrow Connector 28">
            <a:extLst>
              <a:ext uri="{FF2B5EF4-FFF2-40B4-BE49-F238E27FC236}">
                <a16:creationId xmlns:a16="http://schemas.microsoft.com/office/drawing/2014/main" id="{F46263DD-1EEF-4378-806C-F9913D61613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124195" y="1836182"/>
            <a:ext cx="765188" cy="2308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6510E299-925F-4657-9B4B-F35CD4A77B60}"/>
              </a:ext>
            </a:extLst>
          </p:cNvPr>
          <p:cNvSpPr txBox="1"/>
          <p:nvPr/>
        </p:nvSpPr>
        <p:spPr>
          <a:xfrm>
            <a:off x="8469813" y="34610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7FF5407-1752-42D9-8954-2F0BD0E53716}"/>
              </a:ext>
            </a:extLst>
          </p:cNvPr>
          <p:cNvSpPr txBox="1"/>
          <p:nvPr/>
        </p:nvSpPr>
        <p:spPr>
          <a:xfrm>
            <a:off x="2979862" y="55064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8487585-2632-471E-8D5C-C702465A228F}"/>
              </a:ext>
            </a:extLst>
          </p:cNvPr>
          <p:cNvSpPr txBox="1"/>
          <p:nvPr/>
        </p:nvSpPr>
        <p:spPr>
          <a:xfrm>
            <a:off x="7628994" y="50817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62848-74F4-4818-924A-91D2BF0E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Random Guessing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9431D9-50DA-4AE2-9037-B177742FA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196471-446D-4A28-973B-8F5DA46886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F80D24-699C-49E6-9151-BE75273D9A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59E4DA-D769-45AC-8E35-3255FB0A100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9" name="Picture 9" descr="C:\Users\daniel\ownCloud\phd\seminare\AT_in_HCI_SS_2017\images\optimisation_landscape.png">
            <a:extLst>
              <a:ext uri="{FF2B5EF4-FFF2-40B4-BE49-F238E27FC236}">
                <a16:creationId xmlns:a16="http://schemas.microsoft.com/office/drawing/2014/main" id="{FC26B7D3-9CB2-4E88-A2EC-7059E0D6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275"/>
            <a:ext cx="9252520" cy="46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15">
            <a:extLst>
              <a:ext uri="{FF2B5EF4-FFF2-40B4-BE49-F238E27FC236}">
                <a16:creationId xmlns:a16="http://schemas.microsoft.com/office/drawing/2014/main" id="{60B3D3CD-A38A-4897-9D27-0A39D9E2254D}"/>
              </a:ext>
            </a:extLst>
          </p:cNvPr>
          <p:cNvCxnSpPr/>
          <p:nvPr/>
        </p:nvCxnSpPr>
        <p:spPr>
          <a:xfrm>
            <a:off x="2843808" y="3140968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8">
            <a:extLst>
              <a:ext uri="{FF2B5EF4-FFF2-40B4-BE49-F238E27FC236}">
                <a16:creationId xmlns:a16="http://schemas.microsoft.com/office/drawing/2014/main" id="{18F3822B-BB5C-486F-A1A9-58708AC479DB}"/>
              </a:ext>
            </a:extLst>
          </p:cNvPr>
          <p:cNvCxnSpPr/>
          <p:nvPr/>
        </p:nvCxnSpPr>
        <p:spPr>
          <a:xfrm>
            <a:off x="4139952" y="3573016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9">
            <a:extLst>
              <a:ext uri="{FF2B5EF4-FFF2-40B4-BE49-F238E27FC236}">
                <a16:creationId xmlns:a16="http://schemas.microsoft.com/office/drawing/2014/main" id="{A76467C7-9394-410A-B0F6-CEB43E4D2E50}"/>
              </a:ext>
            </a:extLst>
          </p:cNvPr>
          <p:cNvCxnSpPr/>
          <p:nvPr/>
        </p:nvCxnSpPr>
        <p:spPr>
          <a:xfrm>
            <a:off x="4788024" y="3140968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2">
            <a:extLst>
              <a:ext uri="{FF2B5EF4-FFF2-40B4-BE49-F238E27FC236}">
                <a16:creationId xmlns:a16="http://schemas.microsoft.com/office/drawing/2014/main" id="{22C966BC-1B01-4910-9255-384749279AA4}"/>
              </a:ext>
            </a:extLst>
          </p:cNvPr>
          <p:cNvCxnSpPr/>
          <p:nvPr/>
        </p:nvCxnSpPr>
        <p:spPr>
          <a:xfrm>
            <a:off x="3660610" y="2681772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3">
            <a:extLst>
              <a:ext uri="{FF2B5EF4-FFF2-40B4-BE49-F238E27FC236}">
                <a16:creationId xmlns:a16="http://schemas.microsoft.com/office/drawing/2014/main" id="{613B6177-8058-46E5-83D1-B3E27C29F7AB}"/>
              </a:ext>
            </a:extLst>
          </p:cNvPr>
          <p:cNvCxnSpPr/>
          <p:nvPr/>
        </p:nvCxnSpPr>
        <p:spPr>
          <a:xfrm>
            <a:off x="5580112" y="3735796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4">
            <a:extLst>
              <a:ext uri="{FF2B5EF4-FFF2-40B4-BE49-F238E27FC236}">
                <a16:creationId xmlns:a16="http://schemas.microsoft.com/office/drawing/2014/main" id="{3D97B529-4CBC-41E5-992F-D7D3C46E4D22}"/>
              </a:ext>
            </a:extLst>
          </p:cNvPr>
          <p:cNvCxnSpPr/>
          <p:nvPr/>
        </p:nvCxnSpPr>
        <p:spPr>
          <a:xfrm>
            <a:off x="6147938" y="2681772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37CC0-25C8-4FA4-B15C-C0B5B1FF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Optimizers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65C256-A673-45A7-9891-46381A1B49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  <a:p>
            <a:r>
              <a:rPr lang="de-DE" sz="2400" b="1"/>
              <a:t>Heuristic methods </a:t>
            </a:r>
            <a:r>
              <a:rPr lang="de-DE" sz="2400"/>
              <a:t>(e.g. Simulated Annealing)</a:t>
            </a:r>
          </a:p>
          <a:p>
            <a:pPr marL="357188" lvl="1" indent="0">
              <a:buNone/>
            </a:pPr>
            <a:r>
              <a:rPr lang="en-GB">
                <a:solidFill>
                  <a:srgbClr val="8BC24A"/>
                </a:solidFill>
                <a:latin typeface="FontAwesome"/>
              </a:rPr>
              <a:t></a:t>
            </a:r>
            <a:r>
              <a:rPr lang="en-GB">
                <a:latin typeface="FontAwesome"/>
              </a:rPr>
              <a:t> </a:t>
            </a:r>
            <a:r>
              <a:rPr lang="de-DE"/>
              <a:t>Flexible</a:t>
            </a:r>
          </a:p>
          <a:p>
            <a:pPr marL="357188" lvl="1" indent="0">
              <a:buNone/>
            </a:pPr>
            <a:r>
              <a:rPr lang="en-GB">
                <a:solidFill>
                  <a:srgbClr val="8BC24A"/>
                </a:solidFill>
                <a:latin typeface="FontAwesome"/>
              </a:rPr>
              <a:t></a:t>
            </a:r>
            <a:r>
              <a:rPr lang="en-GB">
                <a:latin typeface="FontAwesome"/>
              </a:rPr>
              <a:t> </a:t>
            </a:r>
            <a:r>
              <a:rPr lang="de-DE"/>
              <a:t>Not guaranteed to find global optimum</a:t>
            </a:r>
          </a:p>
          <a:p>
            <a:pPr lvl="1"/>
            <a:endParaRPr lang="de-DE"/>
          </a:p>
          <a:p>
            <a:r>
              <a:rPr lang="de-DE" sz="2400" b="1"/>
              <a:t>Exact methods </a:t>
            </a:r>
            <a:r>
              <a:rPr lang="de-DE" sz="2400"/>
              <a:t>(e.g. Integer Programming)</a:t>
            </a:r>
          </a:p>
          <a:p>
            <a:pPr marL="357188" lvl="1" indent="0">
              <a:buNone/>
            </a:pPr>
            <a:r>
              <a:rPr lang="en-GB">
                <a:solidFill>
                  <a:srgbClr val="8BC24A"/>
                </a:solidFill>
                <a:latin typeface="FontAwesome"/>
              </a:rPr>
              <a:t> </a:t>
            </a:r>
            <a:r>
              <a:rPr lang="de-DE"/>
              <a:t>Guarantees</a:t>
            </a:r>
          </a:p>
          <a:p>
            <a:pPr marL="357188" lvl="1" indent="0">
              <a:buNone/>
            </a:pPr>
            <a:r>
              <a:rPr lang="en-GB">
                <a:solidFill>
                  <a:srgbClr val="8BC24A"/>
                </a:solidFill>
                <a:latin typeface="FontAwesome"/>
              </a:rPr>
              <a:t></a:t>
            </a:r>
            <a:r>
              <a:rPr lang="en-GB">
                <a:latin typeface="FontAwesome"/>
              </a:rPr>
              <a:t> </a:t>
            </a:r>
            <a:r>
              <a:rPr lang="de-DE"/>
              <a:t>Less flexible objectives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96AE06-1B65-48CA-AFB3-15DFF5640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E0388C-9C31-47D8-8CE2-E368445709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E986CA-954C-4B23-A6F7-314D25F8AD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30C4EC-F7D9-4013-90FA-3B004159F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203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EDCB1-193B-4429-B45A-FBF1F8E0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Example: Simulated Annealing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B5D36F-CB35-45D7-B121-3AF3EAFC7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4647499" cy="4537074"/>
          </a:xfrm>
        </p:spPr>
        <p:txBody>
          <a:bodyPr>
            <a:normAutofit/>
          </a:bodyPr>
          <a:lstStyle/>
          <a:p>
            <a:r>
              <a:rPr lang="en-US" sz="2400"/>
              <a:t>Metaphor: shaping hot metal</a:t>
            </a:r>
          </a:p>
          <a:p>
            <a:r>
              <a:rPr lang="en-US" sz="2400">
                <a:sym typeface="Wingdings" panose="05000000000000000000" pitchFamily="2" charset="2"/>
              </a:rPr>
              <a:t>Flexible at beginning (exploration)</a:t>
            </a:r>
          </a:p>
          <a:p>
            <a:r>
              <a:rPr lang="en-US" sz="2400">
                <a:sym typeface="Wingdings" panose="05000000000000000000" pitchFamily="2" charset="2"/>
              </a:rPr>
              <a:t>Gradually more rigid as it “cools down” (exploitation)</a:t>
            </a:r>
            <a:endParaRPr lang="de-DE" sz="2400">
              <a:sym typeface="Wingdings" panose="05000000000000000000" pitchFamily="2" charset="2"/>
            </a:endParaRPr>
          </a:p>
          <a:p>
            <a:endParaRPr lang="en-GB" sz="24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C270E8-1055-4068-BB60-874FA5727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893B53-8A6E-49A2-8461-F725D0F0B4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2A8FD0-C2D2-4086-9A7F-0A3782EBE84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620CF8-227E-4F80-8547-C6695F98921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59D86F-83D9-4453-BF00-2EA0069ED183}"/>
              </a:ext>
            </a:extLst>
          </p:cNvPr>
          <p:cNvSpPr txBox="1">
            <a:spLocks/>
          </p:cNvSpPr>
          <p:nvPr/>
        </p:nvSpPr>
        <p:spPr>
          <a:xfrm>
            <a:off x="695324" y="4070438"/>
            <a:ext cx="7956549" cy="196460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=0 to N: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reduce temperature T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generate neighbor design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if better: go to neighbor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else: still go with chance relative to T</a:t>
            </a:r>
            <a:endParaRPr lang="en-US" sz="2400" dirty="0"/>
          </a:p>
        </p:txBody>
      </p:sp>
      <p:pic>
        <p:nvPicPr>
          <p:cNvPr id="2050" name="Picture 2" descr="Kostenloses Stock Foto zu energie, erwachsener, flamme">
            <a:extLst>
              <a:ext uri="{FF2B5EF4-FFF2-40B4-BE49-F238E27FC236}">
                <a16:creationId xmlns:a16="http://schemas.microsoft.com/office/drawing/2014/main" id="{A56EEA85-F2EC-4BF8-8FEA-873DC9C5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22" y="1639951"/>
            <a:ext cx="3331275" cy="22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6E3342D-A82B-4A54-A957-F157A38C1F50}"/>
              </a:ext>
            </a:extLst>
          </p:cNvPr>
          <p:cNvSpPr/>
          <p:nvPr/>
        </p:nvSpPr>
        <p:spPr>
          <a:xfrm>
            <a:off x="6622120" y="3608690"/>
            <a:ext cx="21291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Photo by 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Kateryna Babaieva</a:t>
            </a:r>
            <a:endParaRPr lang="en-GB" sz="12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43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62848-74F4-4818-924A-91D2BF0E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Simulated Annealing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9431D9-50DA-4AE2-9037-B177742FA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196471-446D-4A28-973B-8F5DA46886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F80D24-699C-49E6-9151-BE75273D9A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59E4DA-D769-45AC-8E35-3255FB0A100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9" name="Picture 9" descr="C:\Users\daniel\ownCloud\phd\seminare\AT_in_HCI_SS_2017\images\optimisation_landscape.png">
            <a:extLst>
              <a:ext uri="{FF2B5EF4-FFF2-40B4-BE49-F238E27FC236}">
                <a16:creationId xmlns:a16="http://schemas.microsoft.com/office/drawing/2014/main" id="{FC26B7D3-9CB2-4E88-A2EC-7059E0D6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275"/>
            <a:ext cx="9252520" cy="46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50F61E-6FA4-4DDD-8CBD-A8FBA342F42D}"/>
              </a:ext>
            </a:extLst>
          </p:cNvPr>
          <p:cNvCxnSpPr/>
          <p:nvPr/>
        </p:nvCxnSpPr>
        <p:spPr>
          <a:xfrm>
            <a:off x="5175809" y="3298558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8">
            <a:extLst>
              <a:ext uri="{FF2B5EF4-FFF2-40B4-BE49-F238E27FC236}">
                <a16:creationId xmlns:a16="http://schemas.microsoft.com/office/drawing/2014/main" id="{5E0B12B6-164A-4DFA-B720-7B3D47F58B28}"/>
              </a:ext>
            </a:extLst>
          </p:cNvPr>
          <p:cNvCxnSpPr/>
          <p:nvPr/>
        </p:nvCxnSpPr>
        <p:spPr>
          <a:xfrm>
            <a:off x="5511017" y="3153977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9">
            <a:extLst>
              <a:ext uri="{FF2B5EF4-FFF2-40B4-BE49-F238E27FC236}">
                <a16:creationId xmlns:a16="http://schemas.microsoft.com/office/drawing/2014/main" id="{7F047031-E790-489B-8046-DCB7BF828169}"/>
              </a:ext>
            </a:extLst>
          </p:cNvPr>
          <p:cNvCxnSpPr/>
          <p:nvPr/>
        </p:nvCxnSpPr>
        <p:spPr>
          <a:xfrm>
            <a:off x="5940152" y="2852936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2">
            <a:extLst>
              <a:ext uri="{FF2B5EF4-FFF2-40B4-BE49-F238E27FC236}">
                <a16:creationId xmlns:a16="http://schemas.microsoft.com/office/drawing/2014/main" id="{19A08946-1AD5-4C17-85F9-C91DAC807ACC}"/>
              </a:ext>
            </a:extLst>
          </p:cNvPr>
          <p:cNvCxnSpPr/>
          <p:nvPr/>
        </p:nvCxnSpPr>
        <p:spPr>
          <a:xfrm>
            <a:off x="6084168" y="2578478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3">
            <a:extLst>
              <a:ext uri="{FF2B5EF4-FFF2-40B4-BE49-F238E27FC236}">
                <a16:creationId xmlns:a16="http://schemas.microsoft.com/office/drawing/2014/main" id="{E0596329-F409-4C1D-9F80-6B0A478830F0}"/>
              </a:ext>
            </a:extLst>
          </p:cNvPr>
          <p:cNvCxnSpPr/>
          <p:nvPr/>
        </p:nvCxnSpPr>
        <p:spPr>
          <a:xfrm>
            <a:off x="5364088" y="2636912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4">
            <a:extLst>
              <a:ext uri="{FF2B5EF4-FFF2-40B4-BE49-F238E27FC236}">
                <a16:creationId xmlns:a16="http://schemas.microsoft.com/office/drawing/2014/main" id="{AA8D069F-BF17-4C06-96A7-AF022AAF4EEB}"/>
              </a:ext>
            </a:extLst>
          </p:cNvPr>
          <p:cNvCxnSpPr/>
          <p:nvPr/>
        </p:nvCxnSpPr>
        <p:spPr>
          <a:xfrm>
            <a:off x="5076056" y="2492896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6">
            <a:extLst>
              <a:ext uri="{FF2B5EF4-FFF2-40B4-BE49-F238E27FC236}">
                <a16:creationId xmlns:a16="http://schemas.microsoft.com/office/drawing/2014/main" id="{EE8C257D-FD09-4F50-BD0A-4B36E020EC7F}"/>
              </a:ext>
            </a:extLst>
          </p:cNvPr>
          <p:cNvCxnSpPr/>
          <p:nvPr/>
        </p:nvCxnSpPr>
        <p:spPr>
          <a:xfrm>
            <a:off x="4860032" y="2191290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7">
            <a:extLst>
              <a:ext uri="{FF2B5EF4-FFF2-40B4-BE49-F238E27FC236}">
                <a16:creationId xmlns:a16="http://schemas.microsoft.com/office/drawing/2014/main" id="{3ECD30BA-1380-477E-8980-9EAF3ECEE540}"/>
              </a:ext>
            </a:extLst>
          </p:cNvPr>
          <p:cNvCxnSpPr/>
          <p:nvPr/>
        </p:nvCxnSpPr>
        <p:spPr>
          <a:xfrm>
            <a:off x="4572000" y="1961692"/>
            <a:ext cx="0" cy="891244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A2ADA4FD-840B-49EF-B874-C9ABB81EBA08}"/>
              </a:ext>
            </a:extLst>
          </p:cNvPr>
          <p:cNvSpPr/>
          <p:nvPr/>
        </p:nvSpPr>
        <p:spPr>
          <a:xfrm>
            <a:off x="539551" y="5095182"/>
            <a:ext cx="8112323" cy="841455"/>
          </a:xfrm>
          <a:prstGeom prst="rect">
            <a:avLst/>
          </a:prstGeom>
          <a:solidFill>
            <a:srgbClr val="E3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B9891-3FF2-4CD8-B599-CF6CC646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 Results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918888-98BF-4F2A-96C8-636FB1166A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E8BF03-58B2-43AD-913F-638C040069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0E249A-B2DC-4BD2-8110-DB0F1A73F35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04666B-0DF5-4DD7-B8FA-CBFC871C6C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1CEACEA0-06FA-4649-9242-BB60FFC4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344" y="2513655"/>
            <a:ext cx="3414692" cy="241942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0314136-2CD3-40F8-B773-A1B8BDF5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24114"/>
            <a:ext cx="3440236" cy="23985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A2186F-666C-432E-A055-0BB9C1EC17D8}"/>
              </a:ext>
            </a:extLst>
          </p:cNvPr>
          <p:cNvSpPr/>
          <p:nvPr/>
        </p:nvSpPr>
        <p:spPr>
          <a:xfrm>
            <a:off x="611560" y="1582116"/>
            <a:ext cx="3312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“</a:t>
            </a:r>
            <a:r>
              <a:rPr lang="en-GB" sz="2400" b="1" dirty="0" err="1">
                <a:latin typeface="+mj-lt"/>
              </a:rPr>
              <a:t>boxpum</a:t>
            </a:r>
            <a:r>
              <a:rPr lang="en-GB" sz="2400" b="1" dirty="0">
                <a:latin typeface="+mj-lt"/>
              </a:rPr>
              <a:t>”</a:t>
            </a:r>
          </a:p>
          <a:p>
            <a:pPr algn="ctr"/>
            <a:r>
              <a:rPr lang="en-GB" sz="2000" dirty="0">
                <a:latin typeface="+mj-lt"/>
              </a:rPr>
              <a:t>found with random search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3AD17-12E1-4FA7-862C-203E37F42E62}"/>
              </a:ext>
            </a:extLst>
          </p:cNvPr>
          <p:cNvSpPr/>
          <p:nvPr/>
        </p:nvSpPr>
        <p:spPr>
          <a:xfrm>
            <a:off x="4663441" y="1556792"/>
            <a:ext cx="3988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“aero”</a:t>
            </a:r>
          </a:p>
          <a:p>
            <a:pPr algn="ctr"/>
            <a:r>
              <a:rPr lang="en-GB" sz="2000" dirty="0">
                <a:latin typeface="+mj-lt"/>
              </a:rPr>
              <a:t>found </a:t>
            </a:r>
            <a:r>
              <a:rPr lang="en-GB" sz="2000">
                <a:latin typeface="+mj-lt"/>
              </a:rPr>
              <a:t>with Simulated Annealing</a:t>
            </a:r>
            <a:endParaRPr lang="en-GB" sz="2000" dirty="0">
              <a:latin typeface="+mj-lt"/>
            </a:endParaRPr>
          </a:p>
          <a:p>
            <a:pPr algn="ctr"/>
            <a:endParaRPr lang="en-GB" sz="2800" dirty="0">
              <a:latin typeface="+mj-lt"/>
            </a:endParaRPr>
          </a:p>
        </p:txBody>
      </p: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DC1E15F1-A383-4B71-9F6F-B01025E54EE7}"/>
              </a:ext>
            </a:extLst>
          </p:cNvPr>
          <p:cNvCxnSpPr/>
          <p:nvPr/>
        </p:nvCxnSpPr>
        <p:spPr>
          <a:xfrm>
            <a:off x="2051720" y="3194432"/>
            <a:ext cx="187220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936A44CD-1685-4E02-8768-A7D86907E9BE}"/>
              </a:ext>
            </a:extLst>
          </p:cNvPr>
          <p:cNvCxnSpPr/>
          <p:nvPr/>
        </p:nvCxnSpPr>
        <p:spPr>
          <a:xfrm>
            <a:off x="5984776" y="4045558"/>
            <a:ext cx="1179512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F530D804-49CB-47CD-964C-7AF83D5D8D99}"/>
              </a:ext>
            </a:extLst>
          </p:cNvPr>
          <p:cNvSpPr/>
          <p:nvPr/>
        </p:nvSpPr>
        <p:spPr>
          <a:xfrm>
            <a:off x="611560" y="5105640"/>
            <a:ext cx="7956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latin typeface="+mj-lt"/>
              </a:rPr>
              <a:t>Challenge – can you find a better layout than “aero”?</a:t>
            </a:r>
            <a:br>
              <a:rPr lang="en-GB" sz="2400">
                <a:latin typeface="+mj-lt"/>
              </a:rPr>
            </a:br>
            <a:r>
              <a:rPr lang="en-GB" sz="2400">
                <a:latin typeface="+mj-lt"/>
              </a:rPr>
              <a:t>Use the provided python notebook as a starting point.</a:t>
            </a:r>
          </a:p>
        </p:txBody>
      </p:sp>
    </p:spTree>
    <p:extLst>
      <p:ext uri="{BB962C8B-B14F-4D97-AF65-F5344CB8AC3E}">
        <p14:creationId xmlns:p14="http://schemas.microsoft.com/office/powerpoint/2010/main" val="391242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2400"/>
              <a:t>Combinatorial optimization as a UI design approach</a:t>
            </a:r>
          </a:p>
          <a:p>
            <a:pPr marL="342900" indent="-342900"/>
            <a:r>
              <a:rPr lang="en-US" sz="2400"/>
              <a:t>Components of optimization</a:t>
            </a:r>
          </a:p>
          <a:p>
            <a:pPr marL="342900" indent="-342900"/>
            <a:r>
              <a:rPr lang="en-US" sz="2400"/>
              <a:t>Example optimizer and application results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71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F14226C-FC59-40FD-B1D0-E58788063E53}"/>
              </a:ext>
            </a:extLst>
          </p:cNvPr>
          <p:cNvSpPr/>
          <p:nvPr/>
        </p:nvSpPr>
        <p:spPr>
          <a:xfrm>
            <a:off x="4879475" y="2921130"/>
            <a:ext cx="3772400" cy="2030249"/>
          </a:xfrm>
          <a:prstGeom prst="rect">
            <a:avLst/>
          </a:prstGeom>
          <a:solidFill>
            <a:srgbClr val="E3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B9891-3FF2-4CD8-B599-CF6CC646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 Results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918888-98BF-4F2A-96C8-636FB1166A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With a modified objective function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E8BF03-58B2-43AD-913F-638C040069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0E249A-B2DC-4BD2-8110-DB0F1A73F35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04666B-0DF5-4DD7-B8FA-CBFC871C6C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3AD17-12E1-4FA7-862C-203E37F42E62}"/>
              </a:ext>
            </a:extLst>
          </p:cNvPr>
          <p:cNvSpPr/>
          <p:nvPr/>
        </p:nvSpPr>
        <p:spPr>
          <a:xfrm>
            <a:off x="586623" y="1566334"/>
            <a:ext cx="3988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latin typeface="+mj-lt"/>
              </a:rPr>
              <a:t>“chat”</a:t>
            </a:r>
            <a:endParaRPr lang="en-GB" sz="2400" b="1" dirty="0">
              <a:latin typeface="+mj-lt"/>
            </a:endParaRPr>
          </a:p>
          <a:p>
            <a:pPr algn="ctr"/>
            <a:r>
              <a:rPr lang="en-GB" sz="2000" dirty="0">
                <a:latin typeface="+mj-lt"/>
              </a:rPr>
              <a:t>found </a:t>
            </a:r>
            <a:r>
              <a:rPr lang="en-GB" sz="2000">
                <a:latin typeface="+mj-lt"/>
              </a:rPr>
              <a:t>with Simulated Annealing</a:t>
            </a:r>
            <a:endParaRPr lang="en-GB" sz="2800" dirty="0">
              <a:latin typeface="+mj-lt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530D804-49CB-47CD-964C-7AF83D5D8D99}"/>
              </a:ext>
            </a:extLst>
          </p:cNvPr>
          <p:cNvSpPr/>
          <p:nvPr/>
        </p:nvSpPr>
        <p:spPr>
          <a:xfrm>
            <a:off x="4879474" y="2921131"/>
            <a:ext cx="3911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latin typeface="+mj-lt"/>
              </a:rPr>
              <a:t>What was this layout optimized for?</a:t>
            </a:r>
          </a:p>
          <a:p>
            <a:endParaRPr lang="en-GB" sz="2400" b="1">
              <a:latin typeface="+mj-lt"/>
            </a:endParaRPr>
          </a:p>
          <a:p>
            <a:r>
              <a:rPr lang="de-DE" sz="2400">
                <a:latin typeface="+mj-lt"/>
                <a:sym typeface="Wingdings" panose="05000000000000000000" pitchFamily="2" charset="2"/>
              </a:rPr>
              <a:t></a:t>
            </a:r>
            <a:r>
              <a:rPr lang="en-GB" sz="2400">
                <a:latin typeface="+mj-lt"/>
                <a:sym typeface="Wingdings" panose="05000000000000000000" pitchFamily="2" charset="2"/>
              </a:rPr>
              <a:t> Typing with right thumb, reduce thumb stretching</a:t>
            </a:r>
            <a:endParaRPr lang="en-GB" sz="2400">
              <a:latin typeface="+mj-lt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DA525C4-6515-4616-8038-B2F11ED7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66331"/>
            <a:ext cx="3963497" cy="26485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0310BB-6974-4A33-A02F-64C12422FB49}"/>
              </a:ext>
            </a:extLst>
          </p:cNvPr>
          <p:cNvCxnSpPr/>
          <p:nvPr/>
        </p:nvCxnSpPr>
        <p:spPr>
          <a:xfrm>
            <a:off x="2503223" y="5133043"/>
            <a:ext cx="1368152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BDA55-A5FC-44AD-86CF-380C5190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Potential of Optimization-based Design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479BED-1F62-4A2E-9735-24E680A10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Obtaining information on the design problem and a formal specification</a:t>
            </a:r>
          </a:p>
          <a:p>
            <a:r>
              <a:rPr lang="de-DE"/>
              <a:t>Exploring a large design space comprehensively</a:t>
            </a:r>
          </a:p>
          <a:p>
            <a:r>
              <a:rPr lang="de-DE"/>
              <a:t>Improving quality and robustness of designs</a:t>
            </a:r>
          </a:p>
          <a:p>
            <a:r>
              <a:rPr lang="de-DE"/>
              <a:t>Estimating possible improvements</a:t>
            </a:r>
          </a:p>
          <a:p>
            <a:r>
              <a:rPr lang="de-DE"/>
              <a:t>Supporting human designers </a:t>
            </a:r>
          </a:p>
          <a:p>
            <a:r>
              <a:rPr lang="de-DE"/>
              <a:t>Optimization during use, personalised UIs</a:t>
            </a:r>
          </a:p>
          <a:p>
            <a:endParaRPr lang="de-DE"/>
          </a:p>
          <a:p>
            <a:r>
              <a:rPr lang="de-DE"/>
              <a:t>Requires: Models of user behaviour, formal problem definition / objective function, computational capacity, …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36D088-0FA9-4BCC-A37A-5C5B340B51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C0D1E7-8544-496F-8DA2-A7209A95C8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B9CB80-54AA-4407-96E4-D8D69D3AC4E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8A08EE-C6FD-491B-BF83-DB81C4C9CE6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410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DBDDE-DF49-4FCC-9035-3F95AA8E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Questions &amp; Discussion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7752BC-D83D-49A2-BCD4-3A5CD9318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/>
              <a:t>Name and explain the key components of optimization-based UI design.</a:t>
            </a:r>
          </a:p>
          <a:p>
            <a:r>
              <a:rPr lang="de-DE"/>
              <a:t>How can designers influence obtained designs in this approach?</a:t>
            </a:r>
          </a:p>
          <a:p>
            <a:r>
              <a:rPr lang="de-DE"/>
              <a:t>Explain Simulated Annealing. Can you consider a design resulting from this method as „optimal“? Why (not)?</a:t>
            </a:r>
          </a:p>
          <a:p>
            <a:endParaRPr lang="de-DE"/>
          </a:p>
          <a:p>
            <a:r>
              <a:rPr lang="de-DE"/>
              <a:t>If it is possible to find better designs than QWERTY, why are we not using them widely?</a:t>
            </a:r>
          </a:p>
          <a:p>
            <a:r>
              <a:rPr lang="de-DE"/>
              <a:t>Beyond keyboard layouts, which other UI design problems could be addressed with this approach? And which are hard to address in this way?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AEB946-0161-4AE7-AFB3-3A2FDF33AE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AEEE31-6EAA-45BC-93D9-1CB1FDB5F5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BF3903-4C68-4EAD-8312-668290D17EE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E97CF0-8D79-44EE-9D43-0DACAAD3671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33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12EA5-92D0-4034-B6E5-AD82F011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LID4096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E85187-7D09-4073-A69D-FE000BCD7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200"/>
              <a:t>Dunlop, M., &amp; Levine, J. (2012). Multidimensional pareto optimization of touchscreen keyboards for speed, familiarity and improved spell checking. </a:t>
            </a:r>
            <a:r>
              <a:rPr lang="en-GB" sz="1200" i="1"/>
              <a:t>Proceedings of the SIGCHI Conference on Human Factors in Computing Systems</a:t>
            </a:r>
            <a:r>
              <a:rPr lang="en-GB" sz="1200"/>
              <a:t>, 2669–2678. </a:t>
            </a:r>
            <a:r>
              <a:rPr lang="en-GB" sz="1200">
                <a:hlinkClick r:id="rId3"/>
              </a:rPr>
              <a:t>https://doi.org/10.1145/2207676.2208659</a:t>
            </a:r>
            <a:endParaRPr lang="en-GB" sz="1200"/>
          </a:p>
          <a:p>
            <a:r>
              <a:rPr lang="en-GB" sz="1200"/>
              <a:t>Gong, J., Xu, Z., Guo, Q., Seyed, T., Chen, X. „Anthony“, Bi, X., &amp; Yang, X.-D. (2018). WrisText: One-handed Text Entry on Smartwatch using Wrist Gestures. </a:t>
            </a:r>
            <a:r>
              <a:rPr lang="en-GB" sz="1200" i="1"/>
              <a:t>Proceedings of the 2018 CHI Conference on Human Factors in Computing Systems  - CHI ’18</a:t>
            </a:r>
            <a:r>
              <a:rPr lang="en-GB" sz="1200"/>
              <a:t>, 1–14. </a:t>
            </a:r>
            <a:r>
              <a:rPr lang="en-GB" sz="1200">
                <a:hlinkClick r:id="rId4"/>
              </a:rPr>
              <a:t>https://doi.org/10.1145/3173574.3173755</a:t>
            </a:r>
            <a:endParaRPr lang="en-GB" sz="1200"/>
          </a:p>
          <a:p>
            <a:r>
              <a:rPr lang="en-GB" sz="1200"/>
              <a:t>Oulasvirta, A., Reichel, A., Li, W., Zhang, Y., Bachynskyi, M., Vertanen, K., &amp; Kristensson, P. O. (2013). Improving two-thumb text entry on touchscreen devices. </a:t>
            </a:r>
            <a:r>
              <a:rPr lang="en-GB" sz="1200" i="1"/>
              <a:t>Proceedings of the SIGCHI Conference on Human Factors in Computing Systems</a:t>
            </a:r>
            <a:r>
              <a:rPr lang="en-GB" sz="1200"/>
              <a:t>, 2765–2774. </a:t>
            </a:r>
            <a:r>
              <a:rPr lang="en-GB" sz="1200">
                <a:hlinkClick r:id="rId5"/>
              </a:rPr>
              <a:t>https://doi.org/10.1145/2470654.2481383</a:t>
            </a:r>
            <a:endParaRPr lang="en-GB" sz="1200"/>
          </a:p>
          <a:p>
            <a:r>
              <a:rPr lang="en-GB" sz="1200"/>
              <a:t>Zhai, S., Hunter, M., &amp; Smith, B. A. (2000). The metropolis keyboard—An exploration of quantitative techniques for virtual keyboard design. </a:t>
            </a:r>
            <a:r>
              <a:rPr lang="en-GB" sz="1200" i="1"/>
              <a:t>Proceedings of the 13th Annual ACM Symposium on User Interface Software and Technology  - UIST ’00</a:t>
            </a:r>
            <a:r>
              <a:rPr lang="en-GB" sz="1200"/>
              <a:t>, 119–128. </a:t>
            </a:r>
            <a:r>
              <a:rPr lang="en-GB" sz="1200">
                <a:hlinkClick r:id="rId6"/>
              </a:rPr>
              <a:t>https://doi.org/10.1145/354401.354424</a:t>
            </a:r>
            <a:endParaRPr lang="en-GB" sz="1200"/>
          </a:p>
          <a:p>
            <a:endParaRPr lang="en-GB" sz="1200"/>
          </a:p>
          <a:p>
            <a:pPr marL="0" indent="0">
              <a:buNone/>
            </a:pPr>
            <a:r>
              <a:rPr lang="de-DE" sz="1600"/>
              <a:t>Further Reading:</a:t>
            </a:r>
          </a:p>
          <a:p>
            <a:r>
              <a:rPr lang="en-GB" sz="1200"/>
              <a:t>Oulasvirta, A., Dayama, N. R., Shiripour, M., John, M., &amp; Karrenbauer, A. (2020). Combinatorial Optimization of Graphical User Interface Designs. </a:t>
            </a:r>
            <a:r>
              <a:rPr lang="en-GB" sz="1200" i="1"/>
              <a:t>Proceedings of the IEEE</a:t>
            </a:r>
            <a:r>
              <a:rPr lang="en-GB" sz="1200"/>
              <a:t>, </a:t>
            </a:r>
            <a:r>
              <a:rPr lang="en-GB" sz="1200" i="1"/>
              <a:t>108</a:t>
            </a:r>
            <a:r>
              <a:rPr lang="en-GB" sz="1200"/>
              <a:t>(3), 434–464. </a:t>
            </a:r>
            <a:r>
              <a:rPr lang="en-GB" sz="1200">
                <a:hlinkClick r:id="rId7"/>
              </a:rPr>
              <a:t>https://doi.org/10.1109/JPROC.2020.2969687</a:t>
            </a:r>
            <a:endParaRPr lang="en-GB" sz="1200"/>
          </a:p>
          <a:p>
            <a:r>
              <a:rPr lang="en-GB" sz="1200"/>
              <a:t>Simon, H. A. (1969). </a:t>
            </a:r>
            <a:r>
              <a:rPr lang="en-GB" sz="1200" i="1"/>
              <a:t>The sciences of the artificial. </a:t>
            </a:r>
            <a:r>
              <a:rPr lang="en-GB" sz="1200"/>
              <a:t>The MIT Press.</a:t>
            </a:r>
            <a:endParaRPr lang="LID4096" sz="12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C3FBB20-E8BC-40A7-84D8-2673489828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791074" y="6352598"/>
            <a:ext cx="3245350" cy="365125"/>
          </a:xfrm>
        </p:spPr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6C4B85-3EA0-4488-963B-735AD1722E4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002E4239-9C90-407D-B00F-DCBF08F5A84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83CCBA-ED0F-4F62-89B8-FC4A1F2DF0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81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20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https://creativecommons.org/licenses/by-sa/4.0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Attribution</a:t>
            </a:r>
            <a:r>
              <a:rPr lang="en-US" sz="2000"/>
              <a:t>: Daniel Buschek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78480"/>
            <a:ext cx="4539704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dirty="0"/>
              <a:t>For more content see: </a:t>
            </a:r>
            <a:r>
              <a:rPr lang="en-US"/>
              <a:t>https://iui-lecture.org</a:t>
            </a:r>
            <a:endParaRPr lang="en-US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2D3244-D0FB-4A44-B418-3E2F68AF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24BA309-A43B-471F-B172-87D8BBF8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02" y="4337922"/>
            <a:ext cx="3872492" cy="16674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6012EE-C61D-437F-82AE-E128CEF4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Motivation: Fast typing without errors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366C3D-E681-44F0-8CB7-AC7FF4B4B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Are some layouts better than others?</a:t>
            </a:r>
          </a:p>
          <a:p>
            <a:r>
              <a:rPr lang="de-DE"/>
              <a:t>If so, how do we find the best one?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32804A-F8F0-4C05-8644-0F45F5F89A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7D4F9D-38C4-4EE4-973D-0D5DADBAFC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D4887D-5708-44A5-8756-8AF950CBD79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CC3634-BCFC-41AF-88CF-2CC934A0B4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26" name="Picture 2" descr="https://upload.wikimedia.org/wikipedia/commons/thumb/a/ac/KB_DSKtypewriter.svg/1920px-KB_DSKtypewriter.svg.png">
            <a:extLst>
              <a:ext uri="{FF2B5EF4-FFF2-40B4-BE49-F238E27FC236}">
                <a16:creationId xmlns:a16="http://schemas.microsoft.com/office/drawing/2014/main" id="{C7B8C6FF-FD86-422D-B953-C920EFC9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54" y="2594303"/>
            <a:ext cx="3846159" cy="137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d/da/KB_United_States.svg/1920px-KB_United_States.svg.png">
            <a:extLst>
              <a:ext uri="{FF2B5EF4-FFF2-40B4-BE49-F238E27FC236}">
                <a16:creationId xmlns:a16="http://schemas.microsoft.com/office/drawing/2014/main" id="{7633C5B2-5F33-4F6B-81B6-5C098E51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2590986"/>
            <a:ext cx="3846156" cy="12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1BDB89D-2926-4F82-95B2-2DA978A2B7FB}"/>
              </a:ext>
            </a:extLst>
          </p:cNvPr>
          <p:cNvSpPr/>
          <p:nvPr/>
        </p:nvSpPr>
        <p:spPr>
          <a:xfrm>
            <a:off x="621982" y="5962469"/>
            <a:ext cx="81032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By: 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https://commons.wikimedia.org/wiki/File:KB_United_States.svg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https://commons.wikimedia.org/wiki/File:KB_United_States_Dvorak.svg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20D2A7-AA66-4B52-B43B-8441A221A7F6}"/>
              </a:ext>
            </a:extLst>
          </p:cNvPr>
          <p:cNvSpPr txBox="1"/>
          <p:nvPr/>
        </p:nvSpPr>
        <p:spPr>
          <a:xfrm>
            <a:off x="695324" y="3962453"/>
            <a:ext cx="385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/>
              <a:t>QWERTY</a:t>
            </a:r>
            <a:r>
              <a:rPr lang="de-DE" sz="1600"/>
              <a:t>, by Christopher Sholes, 1873</a:t>
            </a:r>
            <a:endParaRPr lang="en-GB" sz="160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014310B-99CB-4B42-B53F-BAA4E2286F8A}"/>
              </a:ext>
            </a:extLst>
          </p:cNvPr>
          <p:cNvSpPr txBox="1"/>
          <p:nvPr/>
        </p:nvSpPr>
        <p:spPr>
          <a:xfrm>
            <a:off x="4623655" y="3969549"/>
            <a:ext cx="384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/>
              <a:t>Dvorak,</a:t>
            </a:r>
            <a:r>
              <a:rPr lang="de-DE" sz="1600"/>
              <a:t> by August Dvorak, 1936 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86199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012EE-C61D-437F-82AE-E128CEF4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Key Assignment Problem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32804A-F8F0-4C05-8644-0F45F5F89A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7D4F9D-38C4-4EE4-973D-0D5DADBAFC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D4887D-5708-44A5-8756-8AF950CBD79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CC3634-BCFC-41AF-88CF-2CC934A0B4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7C59DA2-D9CF-43DD-9BB6-71917685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41" y="2444538"/>
            <a:ext cx="4305334" cy="1853784"/>
          </a:xfrm>
          <a:prstGeom prst="rect">
            <a:avLst/>
          </a:prstGeom>
        </p:spPr>
      </p:pic>
      <p:sp>
        <p:nvSpPr>
          <p:cNvPr id="15" name="Right Arrow 2">
            <a:extLst>
              <a:ext uri="{FF2B5EF4-FFF2-40B4-BE49-F238E27FC236}">
                <a16:creationId xmlns:a16="http://schemas.microsoft.com/office/drawing/2014/main" id="{ECD20EAD-A463-4ED4-BA0B-864385F40674}"/>
              </a:ext>
            </a:extLst>
          </p:cNvPr>
          <p:cNvSpPr/>
          <p:nvPr/>
        </p:nvSpPr>
        <p:spPr>
          <a:xfrm>
            <a:off x="3145896" y="2566397"/>
            <a:ext cx="1230821" cy="1544496"/>
          </a:xfrm>
          <a:prstGeom prst="rightArrow">
            <a:avLst/>
          </a:prstGeom>
          <a:solidFill>
            <a:srgbClr val="8BC24A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/>
              <a:t>?</a:t>
            </a:r>
            <a:endParaRPr lang="en-GB" b="1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2A8667-7AAA-4C20-8D01-38CB00A2A53C}"/>
              </a:ext>
            </a:extLst>
          </p:cNvPr>
          <p:cNvSpPr txBox="1"/>
          <p:nvPr/>
        </p:nvSpPr>
        <p:spPr>
          <a:xfrm>
            <a:off x="695325" y="5153838"/>
            <a:ext cx="490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How many layouts </a:t>
            </a:r>
            <a:r>
              <a:rPr lang="en-GB" sz="2800" dirty="0"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are there?</a:t>
            </a:r>
            <a:endParaRPr lang="en-GB" sz="28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88CF6DDE-9004-417B-9D4F-E7E1F4887244}"/>
              </a:ext>
            </a:extLst>
          </p:cNvPr>
          <p:cNvSpPr txBox="1"/>
          <p:nvPr/>
        </p:nvSpPr>
        <p:spPr>
          <a:xfrm>
            <a:off x="5596467" y="5158229"/>
            <a:ext cx="2319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8BC24A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26! = 4 * 10</a:t>
            </a:r>
            <a:r>
              <a:rPr lang="en-GB" sz="2800" b="1" baseline="30000" dirty="0">
                <a:solidFill>
                  <a:srgbClr val="8BC24A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26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8B792B9-8A6B-43EA-9646-5B9D53826C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8334" y="3289804"/>
            <a:ext cx="1096441" cy="100851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98E530E-677C-4D2C-AF6F-C7E5C45196C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8881" y="2984988"/>
            <a:ext cx="1096441" cy="100851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3C853B0-6BD4-4717-A6BD-C3858B8D8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428" y="2684174"/>
            <a:ext cx="1096441" cy="100851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CF46A7C-1DA8-4E3D-9E94-193607B8FF03}"/>
              </a:ext>
            </a:extLst>
          </p:cNvPr>
          <p:cNvSpPr txBox="1"/>
          <p:nvPr/>
        </p:nvSpPr>
        <p:spPr>
          <a:xfrm>
            <a:off x="1390575" y="3683018"/>
            <a:ext cx="44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/>
              <a:t>…</a:t>
            </a:r>
            <a:endParaRPr lang="en-GB" sz="3200" b="1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B052DA4-6952-49E7-A3B1-14C3907086ED}"/>
              </a:ext>
            </a:extLst>
          </p:cNvPr>
          <p:cNvSpPr/>
          <p:nvPr/>
        </p:nvSpPr>
        <p:spPr>
          <a:xfrm>
            <a:off x="695326" y="5987549"/>
            <a:ext cx="79565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/>
              <a:t>For comparison - stars in the universe: https://www.esa.int/Science_Exploration/Space_Science/Herschel/How_many_stars_are_there_in_the_Universe</a:t>
            </a:r>
          </a:p>
        </p:txBody>
      </p:sp>
    </p:spTree>
    <p:extLst>
      <p:ext uri="{BB962C8B-B14F-4D97-AF65-F5344CB8AC3E}">
        <p14:creationId xmlns:p14="http://schemas.microsoft.com/office/powerpoint/2010/main" val="28450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F8299-FB20-4C6A-BD78-6393BA1C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Examples of Optimised Designs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BEF67F-2603-4BA1-BC8E-108140E2D8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3922E8-8D78-40D7-8D78-791652B904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CC9E47-4359-463F-A147-68D794458EE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0ABBE0-6BE0-4FD1-9E2C-BCF5F064D0C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Picture 4" descr="Bildergebnis für kalq keyboard">
            <a:extLst>
              <a:ext uri="{FF2B5EF4-FFF2-40B4-BE49-F238E27FC236}">
                <a16:creationId xmlns:a16="http://schemas.microsoft.com/office/drawing/2014/main" id="{82566679-AAE7-4C3F-B521-277B5191C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0"/>
          <a:stretch/>
        </p:blipFill>
        <p:spPr bwMode="auto">
          <a:xfrm>
            <a:off x="695325" y="3925231"/>
            <a:ext cx="4545165" cy="19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DF011C3-59B6-45E3-965E-81524579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1623272"/>
            <a:ext cx="3343520" cy="22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46AEE6D4-B3E0-4ED5-9AEE-3FD5CB8B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01" y="1599001"/>
            <a:ext cx="3293297" cy="22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171C0CC8-D9A9-436D-B8B9-DE64F95BE0E1}"/>
              </a:ext>
            </a:extLst>
          </p:cNvPr>
          <p:cNvSpPr txBox="1"/>
          <p:nvPr/>
        </p:nvSpPr>
        <p:spPr>
          <a:xfrm>
            <a:off x="641632" y="5963109"/>
            <a:ext cx="666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Zhai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et al</a:t>
            </a:r>
            <a:r>
              <a:rPr lang="de-DE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2000, Dunlop and Levine 2012</a:t>
            </a:r>
            <a:r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de-DE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Oulasvirta et al. 2013, Gong et al. 2018</a:t>
            </a:r>
            <a:endParaRPr lang="en-GB" sz="1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AE03B0-B9D5-4A12-B6EE-F4FB176FA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205" y="3872001"/>
            <a:ext cx="2278799" cy="20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3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EE1A2-AAE3-4608-BBF3-7BA40EB9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What is „optimal“?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215223-09D8-4295-BD5E-00C3255F15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2400" b="1"/>
              <a:t>Design space: </a:t>
            </a:r>
            <a:br>
              <a:rPr lang="en-GB" sz="2400" b="1"/>
            </a:br>
            <a:r>
              <a:rPr lang="en-GB" sz="2400"/>
              <a:t>Best among which options?</a:t>
            </a:r>
          </a:p>
          <a:p>
            <a:endParaRPr lang="en-GB" sz="2400"/>
          </a:p>
          <a:p>
            <a:r>
              <a:rPr lang="de-DE" sz="2400" b="1"/>
              <a:t>D</a:t>
            </a:r>
            <a:r>
              <a:rPr lang="en-GB" sz="2400" b="1"/>
              <a:t>esign objective:</a:t>
            </a:r>
            <a:br>
              <a:rPr lang="en-GB" sz="2400"/>
            </a:br>
            <a:r>
              <a:rPr lang="en-GB" sz="2400"/>
              <a:t>Best for what?</a:t>
            </a:r>
          </a:p>
          <a:p>
            <a:endParaRPr lang="en-GB" sz="2400"/>
          </a:p>
          <a:p>
            <a:r>
              <a:rPr lang="de-DE" sz="2400" b="1"/>
              <a:t>Optimizer</a:t>
            </a:r>
            <a:r>
              <a:rPr lang="en-GB" sz="2400" b="1"/>
              <a:t>:</a:t>
            </a:r>
            <a:br>
              <a:rPr lang="en-GB" sz="2400"/>
            </a:br>
            <a:r>
              <a:rPr lang="en-GB" sz="2400"/>
              <a:t>How to find the best design?</a:t>
            </a:r>
            <a:br>
              <a:rPr lang="en-GB" sz="2400"/>
            </a:br>
            <a:r>
              <a:rPr lang="en-GB" sz="2400"/>
              <a:t>Best with which guarantees?</a:t>
            </a:r>
            <a:endParaRPr lang="de-DE" sz="24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D430DA-A88C-4189-8ED6-CC910DC94B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A6CF81-8691-45B8-8DF2-EB66126290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9C45B2-0A9A-4C7E-B297-22D87D73D8D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A8E813-916F-41EC-80F2-61D6D572E5C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17E1B87-CA76-4067-BF69-C1DDA8170961}"/>
              </a:ext>
            </a:extLst>
          </p:cNvPr>
          <p:cNvSpPr txBox="1"/>
          <p:nvPr/>
        </p:nvSpPr>
        <p:spPr>
          <a:xfrm>
            <a:off x="5664203" y="135061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8BC24A"/>
                </a:solidFill>
                <a:latin typeface="FontAwesome"/>
              </a:rPr>
              <a:t>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9FFEFD2-8982-4E70-BF58-08DC6BF0482C}"/>
              </a:ext>
            </a:extLst>
          </p:cNvPr>
          <p:cNvSpPr txBox="1"/>
          <p:nvPr/>
        </p:nvSpPr>
        <p:spPr>
          <a:xfrm>
            <a:off x="5664203" y="2550945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8BC24A"/>
                </a:solidFill>
                <a:latin typeface="FontAwesome"/>
              </a:rPr>
              <a:t></a:t>
            </a:r>
            <a:endParaRPr lang="en-GB" sz="7200" dirty="0">
              <a:solidFill>
                <a:srgbClr val="8BC24A"/>
              </a:solidFill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90C605A-91D0-4E10-9A9A-2DF7F00810FE}"/>
              </a:ext>
            </a:extLst>
          </p:cNvPr>
          <p:cNvSpPr txBox="1"/>
          <p:nvPr/>
        </p:nvSpPr>
        <p:spPr>
          <a:xfrm>
            <a:off x="5664203" y="3775432"/>
            <a:ext cx="104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8BC24A"/>
                </a:solidFill>
                <a:latin typeface="FontAwesome"/>
              </a:rPr>
              <a:t></a:t>
            </a:r>
            <a:endParaRPr lang="en-GB" sz="7200" dirty="0">
              <a:solidFill>
                <a:srgbClr val="8BC2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00375-CEBA-4C73-9E0C-6ABB79BE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Design Space, formalised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980797-92F5-4646-AA4A-788E7D7982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3BD992-AE5E-450A-946A-01AFCFC458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F100C-A52F-437C-8BEE-A763CCC03D7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E3F708-2732-4563-B384-5C3E3744E45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5" name="Picture 6" descr="https://latex.codecogs.com/png.latex?%5Cdpi%7B300%7D%20d%3D%5Cbegin%7Bpmatrix%7D%20d_1%20%5C%5C%20d_2%20%5C%5C%20%5Cvdots%20%5C%5C%20d_n%20%5Cend%7Bpmatrix%7D">
            <a:extLst>
              <a:ext uri="{FF2B5EF4-FFF2-40B4-BE49-F238E27FC236}">
                <a16:creationId xmlns:a16="http://schemas.microsoft.com/office/drawing/2014/main" id="{0DE4CF15-4172-436F-BFBB-9B09882F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61" y="2189955"/>
            <a:ext cx="20097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FA433C5-1C19-490D-9E8F-DB7A8D046EDD}"/>
              </a:ext>
            </a:extLst>
          </p:cNvPr>
          <p:cNvSpPr/>
          <p:nvPr/>
        </p:nvSpPr>
        <p:spPr>
          <a:xfrm>
            <a:off x="4049312" y="3018422"/>
            <a:ext cx="4420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/>
              <a:t>Design space </a:t>
            </a:r>
            <a:r>
              <a:rPr lang="en-GB" sz="2800" b="1" i="1"/>
              <a:t>D</a:t>
            </a:r>
            <a:r>
              <a:rPr lang="en-GB" sz="2800"/>
              <a:t> </a:t>
            </a:r>
            <a:br>
              <a:rPr lang="en-GB" sz="2800"/>
            </a:br>
            <a:r>
              <a:rPr lang="en-GB" sz="2800"/>
              <a:t>with </a:t>
            </a:r>
            <a:r>
              <a:rPr lang="en-GB" sz="2800" b="1" i="1"/>
              <a:t>n</a:t>
            </a:r>
            <a:r>
              <a:rPr lang="en-GB" sz="2800"/>
              <a:t> design variables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330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00375-CEBA-4C73-9E0C-6ABB79BE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Design Space: Set of possible layouts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980797-92F5-4646-AA4A-788E7D7982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3BD992-AE5E-450A-946A-01AFCFC458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F100C-A52F-437C-8BEE-A763CCC03D7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E3F708-2732-4563-B384-5C3E3744E45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E3707593-C384-4EBA-88D8-83BF0B581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200275"/>
            <a:ext cx="761999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76072314-E8E3-4FCD-B789-4E916C386EAD}"/>
              </a:ext>
            </a:extLst>
          </p:cNvPr>
          <p:cNvSpPr txBox="1"/>
          <p:nvPr/>
        </p:nvSpPr>
        <p:spPr>
          <a:xfrm>
            <a:off x="5908929" y="2989447"/>
            <a:ext cx="2319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8BC24A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26! = 4 * 10</a:t>
            </a:r>
            <a:r>
              <a:rPr lang="en-GB" sz="2800" b="1" baseline="30000" dirty="0">
                <a:solidFill>
                  <a:srgbClr val="8BC24A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26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1280F92-8224-4E7D-98DD-E4E74590CA77}"/>
              </a:ext>
            </a:extLst>
          </p:cNvPr>
          <p:cNvGrpSpPr/>
          <p:nvPr/>
        </p:nvGrpSpPr>
        <p:grpSpPr>
          <a:xfrm>
            <a:off x="924496" y="2648759"/>
            <a:ext cx="4920601" cy="1204595"/>
            <a:chOff x="1079428" y="2444538"/>
            <a:chExt cx="7572447" cy="1853784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312FC47F-9D6C-42F1-9EA9-E431D152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541" y="2444538"/>
              <a:ext cx="4305334" cy="1853784"/>
            </a:xfrm>
            <a:prstGeom prst="rect">
              <a:avLst/>
            </a:prstGeom>
          </p:spPr>
        </p:pic>
        <p:sp>
          <p:nvSpPr>
            <p:cNvPr id="19" name="Right Arrow 2">
              <a:extLst>
                <a:ext uri="{FF2B5EF4-FFF2-40B4-BE49-F238E27FC236}">
                  <a16:creationId xmlns:a16="http://schemas.microsoft.com/office/drawing/2014/main" id="{034C64BF-9BFF-4035-A660-BFDDD332D713}"/>
                </a:ext>
              </a:extLst>
            </p:cNvPr>
            <p:cNvSpPr/>
            <p:nvPr/>
          </p:nvSpPr>
          <p:spPr>
            <a:xfrm>
              <a:off x="3145896" y="2566397"/>
              <a:ext cx="1230821" cy="1544496"/>
            </a:xfrm>
            <a:prstGeom prst="rightArrow">
              <a:avLst/>
            </a:prstGeom>
            <a:solidFill>
              <a:srgbClr val="8BC24A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b="1"/>
                <a:t>?</a:t>
              </a:r>
              <a:endParaRPr lang="en-GB" b="1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AA65589F-7FEC-43D9-8838-35CE0CEBF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8334" y="3289804"/>
              <a:ext cx="1096441" cy="1008518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6122EAFB-9F54-433C-8E4F-3EB0F9683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98881" y="2984988"/>
              <a:ext cx="1096441" cy="1008518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935F117-DBA1-4898-A343-DB3479EE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9428" y="2684174"/>
              <a:ext cx="1096441" cy="100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88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00375-CEBA-4C73-9E0C-6ABB79BE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8418193" cy="973137"/>
          </a:xfrm>
        </p:spPr>
        <p:txBody>
          <a:bodyPr>
            <a:normAutofit/>
          </a:bodyPr>
          <a:lstStyle/>
          <a:p>
            <a:r>
              <a:rPr lang="de-DE"/>
              <a:t>Objective Function: How to judge a layout?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980797-92F5-4646-AA4A-788E7D7982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3BD992-AE5E-450A-946A-01AFCFC458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F100C-A52F-437C-8BEE-A763CCC03D7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E3F708-2732-4563-B384-5C3E3744E45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3DD95007-4936-468F-995A-76991311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200275"/>
            <a:ext cx="7619999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6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BD3E"/>
      </a:accent1>
      <a:accent2>
        <a:srgbClr val="E97B33"/>
      </a:accent2>
      <a:accent3>
        <a:srgbClr val="FEC63E"/>
      </a:accent3>
      <a:accent4>
        <a:srgbClr val="20ABDE"/>
      </a:accent4>
      <a:accent5>
        <a:srgbClr val="3E444C"/>
      </a:accent5>
      <a:accent6>
        <a:srgbClr val="E97B33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1202</Words>
  <Application>Microsoft Office PowerPoint</Application>
  <PresentationFormat>Breitbild</PresentationFormat>
  <Paragraphs>199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FontAwesome</vt:lpstr>
      <vt:lpstr>HelveticaNeueLT Std Med</vt:lpstr>
      <vt:lpstr>Lato</vt:lpstr>
      <vt:lpstr>Lato Black</vt:lpstr>
      <vt:lpstr>Wingdings</vt:lpstr>
      <vt:lpstr>Office Theme</vt:lpstr>
      <vt:lpstr>Optimization-based keyboard design</vt:lpstr>
      <vt:lpstr>Learning Goals</vt:lpstr>
      <vt:lpstr>Motivation: Fast typing without errors</vt:lpstr>
      <vt:lpstr>Key Assignment Problem</vt:lpstr>
      <vt:lpstr>Examples of Optimised Designs</vt:lpstr>
      <vt:lpstr>What is „optimal“?</vt:lpstr>
      <vt:lpstr>Design Space, formalised</vt:lpstr>
      <vt:lpstr>Design Space: Set of possible layouts</vt:lpstr>
      <vt:lpstr>Objective Function: How to judge a layout?</vt:lpstr>
      <vt:lpstr>Objective Function: How to judge a layout?</vt:lpstr>
      <vt:lpstr>Optimizer: How to pick layouts?</vt:lpstr>
      <vt:lpstr>Design Task</vt:lpstr>
      <vt:lpstr>A Simple Optimizer</vt:lpstr>
      <vt:lpstr>Optimization Landscape</vt:lpstr>
      <vt:lpstr>Random Guessing</vt:lpstr>
      <vt:lpstr>Optimizers</vt:lpstr>
      <vt:lpstr>Example: Simulated Annealing</vt:lpstr>
      <vt:lpstr>Simulated Annealing</vt:lpstr>
      <vt:lpstr>Example Results</vt:lpstr>
      <vt:lpstr>Example Results</vt:lpstr>
      <vt:lpstr>Potential of Optimization-based Design</vt:lpstr>
      <vt:lpstr>Questions &amp; Discussion</vt:lpstr>
      <vt:lpstr>References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Daniel</cp:lastModifiedBy>
  <cp:revision>614</cp:revision>
  <dcterms:created xsi:type="dcterms:W3CDTF">2017-10-10T14:10:45Z</dcterms:created>
  <dcterms:modified xsi:type="dcterms:W3CDTF">2020-11-30T13:38:33Z</dcterms:modified>
</cp:coreProperties>
</file>