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56" r:id="rId2"/>
    <p:sldId id="931" r:id="rId3"/>
    <p:sldId id="936" r:id="rId4"/>
    <p:sldId id="928" r:id="rId5"/>
    <p:sldId id="937" r:id="rId6"/>
    <p:sldId id="929" r:id="rId7"/>
    <p:sldId id="938" r:id="rId8"/>
    <p:sldId id="935"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333" r:id="rId26"/>
    <p:sldId id="330" r:id="rId27"/>
    <p:sldId id="331" r:id="rId28"/>
    <p:sldId id="375" r:id="rId29"/>
    <p:sldId id="332" r:id="rId30"/>
    <p:sldId id="334" r:id="rId31"/>
    <p:sldId id="335" r:id="rId32"/>
    <p:sldId id="337" r:id="rId33"/>
    <p:sldId id="343" r:id="rId34"/>
    <p:sldId id="344" r:id="rId35"/>
    <p:sldId id="345" r:id="rId36"/>
    <p:sldId id="346" r:id="rId37"/>
    <p:sldId id="347" r:id="rId38"/>
    <p:sldId id="348" r:id="rId39"/>
    <p:sldId id="377" r:id="rId40"/>
    <p:sldId id="350"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63" r:id="rId54"/>
    <p:sldId id="364" r:id="rId55"/>
    <p:sldId id="365" r:id="rId56"/>
    <p:sldId id="932" r:id="rId57"/>
    <p:sldId id="933" r:id="rId58"/>
    <p:sldId id="368" r:id="rId59"/>
    <p:sldId id="369" r:id="rId60"/>
    <p:sldId id="371" r:id="rId61"/>
    <p:sldId id="378" r:id="rId62"/>
    <p:sldId id="384" r:id="rId63"/>
    <p:sldId id="385" r:id="rId64"/>
    <p:sldId id="379" r:id="rId65"/>
    <p:sldId id="380" r:id="rId66"/>
    <p:sldId id="382" r:id="rId67"/>
    <p:sldId id="383" r:id="rId68"/>
    <p:sldId id="373" r:id="rId69"/>
    <p:sldId id="319" r:id="rId70"/>
    <p:sldId id="321" r:id="rId71"/>
    <p:sldId id="322" r:id="rId72"/>
    <p:sldId id="32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Theres Völkel" initials="STV" lastIdx="1" clrIdx="0">
    <p:extLst>
      <p:ext uri="{19B8F6BF-5375-455C-9EA6-DF929625EA0E}">
        <p15:presenceInfo xmlns:p15="http://schemas.microsoft.com/office/powerpoint/2012/main" userId="Sarah Theres Völk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ABD3E"/>
    <a:srgbClr val="89BD3E"/>
    <a:srgbClr val="E3F7C6"/>
    <a:srgbClr val="8BC24A"/>
    <a:srgbClr val="CBE6A3"/>
    <a:srgbClr val="FFDCC6"/>
    <a:srgbClr val="E27732"/>
    <a:srgbClr val="F39200"/>
    <a:srgbClr val="FFCF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83822" autoAdjust="0"/>
  </p:normalViewPr>
  <p:slideViewPr>
    <p:cSldViewPr snapToGrid="0" showGuides="1">
      <p:cViewPr varScale="1">
        <p:scale>
          <a:sx n="104" d="100"/>
          <a:sy n="104" d="100"/>
        </p:scale>
        <p:origin x="392" y="200"/>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19.10.21</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10/19/21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g.hfes.org/act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xfuel.com/en/free-photo-jgfkb"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pxfuel.com/en/free-photo-jgfkb"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pxfuel.com/en/free-photo-jgfkb"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dirty="0"/>
          </a:p>
        </p:txBody>
      </p:sp>
    </p:spTree>
    <p:extLst>
      <p:ext uri="{BB962C8B-B14F-4D97-AF65-F5344CB8AC3E}">
        <p14:creationId xmlns:p14="http://schemas.microsoft.com/office/powerpoint/2010/main" val="57097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d49e86e613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d49e86e613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d49e86e613_1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49e86e613_1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49e86e613_1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https://pixabay.com/illustrations/word-cloud-recruitment-process-1758159/</a:t>
            </a:r>
            <a:endParaRPr/>
          </a:p>
          <a:p>
            <a:pPr marL="0" lvl="0" indent="0" algn="l" rtl="0">
              <a:spcBef>
                <a:spcPts val="0"/>
              </a:spcBef>
              <a:spcAft>
                <a:spcPts val="0"/>
              </a:spcAft>
              <a:buNone/>
            </a:pPr>
            <a:r>
              <a:rPr lang="en-US"/>
              <a:t>https://pxhere.com/de/photo/1446003</a:t>
            </a:r>
            <a:endParaRPr/>
          </a:p>
          <a:p>
            <a:pPr marL="0" lvl="0" indent="0" algn="l" rtl="0">
              <a:spcBef>
                <a:spcPts val="0"/>
              </a:spcBef>
              <a:spcAft>
                <a:spcPts val="0"/>
              </a:spcAft>
              <a:buNone/>
            </a:pPr>
            <a:endParaRPr/>
          </a:p>
          <a:p>
            <a:pPr marL="0" lvl="0" indent="0" algn="l" rtl="0">
              <a:spcBef>
                <a:spcPts val="0"/>
              </a:spcBef>
              <a:spcAft>
                <a:spcPts val="0"/>
              </a:spcAft>
              <a:buNone/>
            </a:pPr>
            <a:r>
              <a:rPr lang="en-US"/>
              <a:t>Visualisation created ourselves using free-to-use images from Pexels and Unsplash</a:t>
            </a:r>
            <a:endParaRPr/>
          </a:p>
        </p:txBody>
      </p:sp>
      <p:sp>
        <p:nvSpPr>
          <p:cNvPr id="247" name="Google Shape;247;gd49e86e613_1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49e86e613_1_2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d49e86e613_1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d49e86e613_1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d49e86e613_1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d49e86e613_1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49e86e613_1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49e86e613_1_3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d49e86e613_1_3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tasks are in an IQ test?</a:t>
            </a:r>
            <a:endParaRPr/>
          </a:p>
          <a:p>
            <a:pPr marL="0" lvl="0" indent="0" algn="l" rtl="0">
              <a:spcBef>
                <a:spcPts val="0"/>
              </a:spcBef>
              <a:spcAft>
                <a:spcPts val="0"/>
              </a:spcAft>
              <a:buNone/>
            </a:pPr>
            <a:r>
              <a:rPr lang="en-US"/>
              <a:t>Why are the solution requiring an intelligent person/actor?</a:t>
            </a:r>
            <a:endParaRPr/>
          </a:p>
          <a:p>
            <a:pPr marL="171450" lvl="0" indent="-171450" algn="l" rtl="0">
              <a:spcBef>
                <a:spcPts val="0"/>
              </a:spcBef>
              <a:spcAft>
                <a:spcPts val="0"/>
              </a:spcAft>
              <a:buClr>
                <a:schemeClr val="dk1"/>
              </a:buClr>
              <a:buSzPts val="1200"/>
              <a:buFont typeface="Noto Sans Symbols"/>
              <a:buChar char="🡪"/>
            </a:pPr>
            <a:r>
              <a:rPr lang="en-US"/>
              <a:t>Predict the future from know examples 🡪 regresion, prediction</a:t>
            </a:r>
            <a:endParaRPr/>
          </a:p>
          <a:p>
            <a:pPr marL="171450" lvl="0" indent="-171450" algn="l" rtl="0">
              <a:spcBef>
                <a:spcPts val="0"/>
              </a:spcBef>
              <a:spcAft>
                <a:spcPts val="0"/>
              </a:spcAft>
              <a:buClr>
                <a:schemeClr val="dk1"/>
              </a:buClr>
              <a:buSzPts val="1200"/>
              <a:buFont typeface="Noto Sans Symbols"/>
              <a:buChar char="🡪"/>
            </a:pPr>
            <a:r>
              <a:rPr lang="en-US"/>
              <a:t>Classify based on previous examples 🡪 NN, SVM</a:t>
            </a:r>
            <a:endParaRPr/>
          </a:p>
          <a:p>
            <a:pPr marL="0" lvl="0" indent="0" algn="l" rtl="0">
              <a:spcBef>
                <a:spcPts val="0"/>
              </a:spcBef>
              <a:spcAft>
                <a:spcPts val="0"/>
              </a:spcAft>
              <a:buClr>
                <a:schemeClr val="dk1"/>
              </a:buClr>
              <a:buSzPts val="1200"/>
              <a:buFont typeface="Noto Sans Symbols"/>
              <a:buNone/>
            </a:pPr>
            <a:endParaRPr/>
          </a:p>
          <a:p>
            <a:pPr marL="0" lvl="0" indent="0" algn="l" rtl="0">
              <a:spcBef>
                <a:spcPts val="0"/>
              </a:spcBef>
              <a:spcAft>
                <a:spcPts val="0"/>
              </a:spcAft>
              <a:buClr>
                <a:schemeClr val="dk1"/>
              </a:buClr>
              <a:buSzPts val="1200"/>
              <a:buFont typeface="Noto Sans Symbols"/>
              <a:buNone/>
            </a:pPr>
            <a:r>
              <a:rPr lang="en-US"/>
              <a:t>The odd</a:t>
            </a:r>
            <a:endParaRPr/>
          </a:p>
        </p:txBody>
      </p:sp>
      <p:sp>
        <p:nvSpPr>
          <p:cNvPr id="304" name="Google Shape;3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en-US" dirty="0"/>
            </a:br>
            <a:endParaRPr lang="en-US" dirty="0"/>
          </a:p>
        </p:txBody>
      </p:sp>
      <p:sp>
        <p:nvSpPr>
          <p:cNvPr id="4" name="Foliennummernplatzhalter 3"/>
          <p:cNvSpPr>
            <a:spLocks noGrp="1"/>
          </p:cNvSpPr>
          <p:nvPr>
            <p:ph type="sldNum" sz="quarter" idx="10"/>
          </p:nvPr>
        </p:nvSpPr>
        <p:spPr/>
        <p:txBody>
          <a:bodyPr/>
          <a:lstStyle/>
          <a:p>
            <a:fld id="{6B97A71C-6DE0-4785-BCFE-AF45A9B0FEC3}" type="slidenum">
              <a:rPr lang="en-US" smtClean="0"/>
              <a:t>25</a:t>
            </a:fld>
            <a:endParaRPr lang="en-US"/>
          </a:p>
        </p:txBody>
      </p:sp>
    </p:spTree>
    <p:extLst>
      <p:ext uri="{BB962C8B-B14F-4D97-AF65-F5344CB8AC3E}">
        <p14:creationId xmlns:p14="http://schemas.microsoft.com/office/powerpoint/2010/main" val="4000311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26</a:t>
            </a:fld>
            <a:endParaRPr lang="de-DE"/>
          </a:p>
        </p:txBody>
      </p:sp>
    </p:spTree>
    <p:extLst>
      <p:ext uri="{BB962C8B-B14F-4D97-AF65-F5344CB8AC3E}">
        <p14:creationId xmlns:p14="http://schemas.microsoft.com/office/powerpoint/2010/main" val="379892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49e86e613_1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d49e86e613_1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d49e86e613_1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7CECBB2A-C239-4139-A671-C567D5C7407F}" type="slidenum">
              <a:rPr lang="en-US" smtClean="0"/>
              <a:pPr>
                <a:defRPr/>
              </a:pPr>
              <a:t>27</a:t>
            </a:fld>
            <a:endParaRPr lang="en-US"/>
          </a:p>
        </p:txBody>
      </p:sp>
    </p:spTree>
    <p:extLst>
      <p:ext uri="{BB962C8B-B14F-4D97-AF65-F5344CB8AC3E}">
        <p14:creationId xmlns:p14="http://schemas.microsoft.com/office/powerpoint/2010/main" val="3329998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d49e86e613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d49e86e613_1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gd49e86e613_1_3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4262653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7CECBB2A-C239-4139-A671-C567D5C7407F}" type="slidenum">
              <a:rPr lang="en-US" smtClean="0"/>
              <a:pPr>
                <a:defRPr/>
              </a:pPr>
              <a:t>29</a:t>
            </a:fld>
            <a:endParaRPr lang="en-US"/>
          </a:p>
        </p:txBody>
      </p:sp>
    </p:spTree>
    <p:extLst>
      <p:ext uri="{BB962C8B-B14F-4D97-AF65-F5344CB8AC3E}">
        <p14:creationId xmlns:p14="http://schemas.microsoft.com/office/powerpoint/2010/main" val="3542044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300" dirty="0"/>
          </a:p>
          <a:p>
            <a:endParaRPr lang="en-GB" sz="1300" dirty="0"/>
          </a:p>
          <a:p>
            <a:endParaRPr lang="en-GB" sz="1300" dirty="0"/>
          </a:p>
          <a:p>
            <a:r>
              <a:rPr lang="en-GB" sz="1300" dirty="0"/>
              <a:t>Conceptually this work is strongly inspired by Joseph </a:t>
            </a:r>
            <a:r>
              <a:rPr lang="en-GB" sz="1300" dirty="0" err="1"/>
              <a:t>Lickider’s</a:t>
            </a:r>
            <a:r>
              <a:rPr lang="en-GB" sz="1300" dirty="0"/>
              <a:t> idea of a “Man-Computer Symbiosis” (</a:t>
            </a:r>
            <a:r>
              <a:rPr lang="en-GB" sz="1300" dirty="0" err="1"/>
              <a:t>Licklieder</a:t>
            </a:r>
            <a:r>
              <a:rPr lang="en-GB" sz="1300" dirty="0"/>
              <a:t>, 1960) and by Douglas </a:t>
            </a:r>
            <a:r>
              <a:rPr lang="en-GB" sz="1300" dirty="0" err="1"/>
              <a:t>Engelbart’s</a:t>
            </a:r>
            <a:r>
              <a:rPr lang="en-GB" sz="1300" dirty="0"/>
              <a:t> research on “Augmenting [the] Human Intellect” (</a:t>
            </a:r>
            <a:r>
              <a:rPr lang="en-GB" sz="1300" dirty="0" err="1"/>
              <a:t>Engelbart</a:t>
            </a:r>
            <a:r>
              <a:rPr lang="en-GB" sz="1300" dirty="0"/>
              <a:t>, 1962). These first and comprehensive explorations of how interactive computing technology can be used to amplify the human intellect have inspired many developments over the last 50 years. The idea of Ubiquitous Computing as described by Mark Weiser (Weiser, 1992) moved the vision forward to interactive computing technologies pervasively integrated with everyday environments. Our project aims to evaluate and update these concepts to create a new vision for the augmentation and amplification of human cognition and perception fitting technologies and information in the 21st century. </a:t>
            </a:r>
            <a:r>
              <a:rPr lang="en-GB" sz="1300" dirty="0" err="1"/>
              <a:t>Licklieder</a:t>
            </a:r>
            <a:r>
              <a:rPr lang="en-GB" sz="1300" dirty="0"/>
              <a:t>, </a:t>
            </a:r>
            <a:r>
              <a:rPr lang="en-GB" sz="1300" dirty="0" err="1"/>
              <a:t>Engelbart</a:t>
            </a:r>
            <a:r>
              <a:rPr lang="en-GB" sz="1300" dirty="0"/>
              <a:t>, and Weiser also inspired the methodology and in particular the experimental research approach to be taken, with a lab implementing the tools for everyday use of the researchers.</a:t>
            </a:r>
            <a:endParaRPr lang="en-US" sz="1300" dirty="0"/>
          </a:p>
          <a:p>
            <a:r>
              <a:rPr lang="en-GB" sz="1300" b="1" dirty="0"/>
              <a:t>Augmented Cognition</a:t>
            </a:r>
            <a:endParaRPr lang="en-US" sz="1300" b="1" dirty="0"/>
          </a:p>
          <a:p>
            <a:r>
              <a:rPr lang="en-GB" sz="1300" dirty="0"/>
              <a:t>DARPA has investigated the notion of augmented cognition from the perspective of cognition aware systems. In particular with an aim at military applications, they investigated how psychophysiological measurements can be used to assess the cognitive state of the user in real-time (John et al., 2004 and </a:t>
            </a:r>
            <a:r>
              <a:rPr lang="en-GB" sz="1300" dirty="0" err="1"/>
              <a:t>Schmorrow</a:t>
            </a:r>
            <a:r>
              <a:rPr lang="en-GB" sz="1300" dirty="0"/>
              <a:t> et al., 2006). The idea is to build cognitively aware systems that dynamically adapt to the human ability (</a:t>
            </a:r>
            <a:r>
              <a:rPr lang="en-GB" sz="1300" dirty="0" err="1"/>
              <a:t>Schmorrow</a:t>
            </a:r>
            <a:r>
              <a:rPr lang="en-GB" sz="1300" dirty="0"/>
              <a:t> et al., 2002). The term “augmented cognition” is also used by the Human Factors and Ergonomics Society (HFES, </a:t>
            </a:r>
            <a:r>
              <a:rPr lang="en-GB" sz="1300" u="sng" dirty="0">
                <a:hlinkClick r:id="rId3"/>
              </a:rPr>
              <a:t>http://tg.hfes.org/actg/</a:t>
            </a:r>
            <a:r>
              <a:rPr lang="en-GB" sz="1300" dirty="0"/>
              <a:t>) for a technical working group on this topic in a very broad sense. In contrast, we will investigate constructive means for creating tools that amplify cognition and perception rather than measuring cognitive load. We aim at measuring how cognitive tools increase the performance of an individual.</a:t>
            </a:r>
            <a:endParaRPr lang="en-US" sz="1300" dirty="0"/>
          </a:p>
        </p:txBody>
      </p:sp>
      <p:sp>
        <p:nvSpPr>
          <p:cNvPr id="4" name="Foliennummernplatzhalter 3"/>
          <p:cNvSpPr>
            <a:spLocks noGrp="1"/>
          </p:cNvSpPr>
          <p:nvPr>
            <p:ph type="sldNum" sz="quarter" idx="10"/>
          </p:nvPr>
        </p:nvSpPr>
        <p:spPr/>
        <p:txBody>
          <a:bodyPr/>
          <a:lstStyle/>
          <a:p>
            <a:fld id="{6B97A71C-6DE0-4785-BCFE-AF45A9B0FEC3}" type="slidenum">
              <a:rPr lang="en-US" smtClean="0"/>
              <a:t>30</a:t>
            </a:fld>
            <a:endParaRPr lang="en-US"/>
          </a:p>
        </p:txBody>
      </p:sp>
    </p:spTree>
    <p:extLst>
      <p:ext uri="{BB962C8B-B14F-4D97-AF65-F5344CB8AC3E}">
        <p14:creationId xmlns:p14="http://schemas.microsoft.com/office/powerpoint/2010/main" val="380295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http://consc.net/papers/extended.html</a:t>
            </a:r>
          </a:p>
        </p:txBody>
      </p:sp>
      <p:sp>
        <p:nvSpPr>
          <p:cNvPr id="4" name="Foliennummernplatzhalter 3"/>
          <p:cNvSpPr>
            <a:spLocks noGrp="1"/>
          </p:cNvSpPr>
          <p:nvPr>
            <p:ph type="sldNum" sz="quarter" idx="10"/>
          </p:nvPr>
        </p:nvSpPr>
        <p:spPr/>
        <p:txBody>
          <a:bodyPr/>
          <a:lstStyle/>
          <a:p>
            <a:fld id="{6B97A71C-6DE0-4785-BCFE-AF45A9B0FEC3}" type="slidenum">
              <a:rPr lang="en-US" smtClean="0"/>
              <a:t>31</a:t>
            </a:fld>
            <a:endParaRPr lang="en-US"/>
          </a:p>
        </p:txBody>
      </p:sp>
    </p:spTree>
    <p:extLst>
      <p:ext uri="{BB962C8B-B14F-4D97-AF65-F5344CB8AC3E}">
        <p14:creationId xmlns:p14="http://schemas.microsoft.com/office/powerpoint/2010/main" val="3347420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36</a:t>
            </a:fld>
            <a:endParaRPr lang="de-DE"/>
          </a:p>
        </p:txBody>
      </p:sp>
    </p:spTree>
    <p:extLst>
      <p:ext uri="{BB962C8B-B14F-4D97-AF65-F5344CB8AC3E}">
        <p14:creationId xmlns:p14="http://schemas.microsoft.com/office/powerpoint/2010/main" val="3450438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38</a:t>
            </a:fld>
            <a:endParaRPr lang="de-DE"/>
          </a:p>
        </p:txBody>
      </p:sp>
    </p:spTree>
    <p:extLst>
      <p:ext uri="{BB962C8B-B14F-4D97-AF65-F5344CB8AC3E}">
        <p14:creationId xmlns:p14="http://schemas.microsoft.com/office/powerpoint/2010/main" val="1601647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d49e86e613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d49e86e613_1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gd49e86e613_1_3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2711771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Until now, many of our major decisions in life, such as the job we work, the people we live with, or whether and with whom we start a family, largely depend on chance and the choices we make. This may be history!</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40</a:t>
            </a:fld>
            <a:endParaRPr lang="de-DE"/>
          </a:p>
        </p:txBody>
      </p:sp>
    </p:spTree>
    <p:extLst>
      <p:ext uri="{BB962C8B-B14F-4D97-AF65-F5344CB8AC3E}">
        <p14:creationId xmlns:p14="http://schemas.microsoft.com/office/powerpoint/2010/main" val="3066362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Foto:Historic</a:t>
            </a:r>
            <a:r>
              <a:rPr lang="de-DE" dirty="0"/>
              <a:t> </a:t>
            </a:r>
            <a:r>
              <a:rPr lang="de-DE" dirty="0" err="1"/>
              <a:t>village</a:t>
            </a:r>
            <a:endParaRPr lang="de-DE" dirty="0"/>
          </a:p>
          <a:p>
            <a:r>
              <a:rPr lang="de-DE" dirty="0"/>
              <a:t>Shop, </a:t>
            </a:r>
            <a:r>
              <a:rPr lang="de-DE" dirty="0" err="1"/>
              <a:t>food</a:t>
            </a:r>
            <a:r>
              <a:rPr lang="de-DE" dirty="0"/>
              <a:t>, School, </a:t>
            </a:r>
            <a:r>
              <a:rPr lang="de-DE" dirty="0" err="1"/>
              <a:t>people</a:t>
            </a:r>
            <a:r>
              <a:rPr lang="de-DE" dirty="0"/>
              <a:t>, </a:t>
            </a:r>
            <a:r>
              <a:rPr lang="de-DE" dirty="0" err="1"/>
              <a:t>church</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pre-digital age, the choice was much smaller, since you were, in most cases, essentially limited to your community (local as well as societal). These limitations applied to mundane everyday tasks, such as what and where to buy an item, as well as to big life choices of what school to go to or whom to marry. As the choice was limited, no recommender systems were required. In many cases, chance played a major role as well as the social environment people were in. Decision support, if required, was provided by friends or even by playing a chance game, such as the daisy oracle, depicted in figure~\ref{</a:t>
            </a:r>
            <a:r>
              <a:rPr lang="en-US" dirty="0" err="1"/>
              <a:t>fig:teaser</a:t>
            </a:r>
            <a:r>
              <a:rPr lang="en-US" dirty="0"/>
              <a:t>}, where you alternate choices (e.g. yes, no, yes, no, etc.) while pulling off petals, till all are gone.</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41</a:t>
            </a:fld>
            <a:endParaRPr lang="de-DE"/>
          </a:p>
        </p:txBody>
      </p:sp>
    </p:spTree>
    <p:extLst>
      <p:ext uri="{BB962C8B-B14F-4D97-AF65-F5344CB8AC3E}">
        <p14:creationId xmlns:p14="http://schemas.microsoft.com/office/powerpoint/2010/main" val="70930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49e86e613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d49e86e613_1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d49e86e613_1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latin typeface="+mn-lt"/>
                <a:ea typeface="+mn-ea"/>
                <a:cs typeface="+mn-cs"/>
              </a:rPr>
              <a:t>We have gotten used to being supported in our decisions since the early days of the WWW. In the 1990s, there were still web directories (e.g. Yahoo!) that made an effort to create human-curated, hierarchically organized categories of links to websites. It was apparent that this could not scale to the content on a WWW scale. Directories and also search engines only provide access to a fraction of the available content.</a:t>
            </a:r>
          </a:p>
          <a:p>
            <a:r>
              <a:rPr lang="de-DE" sz="1200" kern="1200" dirty="0">
                <a:solidFill>
                  <a:schemeClr val="tx1"/>
                </a:solidFill>
                <a:latin typeface="+mn-lt"/>
                <a:ea typeface="+mn-ea"/>
                <a:cs typeface="+mn-cs"/>
              </a:rPr>
              <a:t>In \</a:t>
            </a:r>
            <a:r>
              <a:rPr lang="de-DE" sz="1200" kern="1200" dirty="0" err="1">
                <a:solidFill>
                  <a:schemeClr val="tx1"/>
                </a:solidFill>
                <a:latin typeface="+mn-lt"/>
                <a:ea typeface="+mn-ea"/>
                <a:cs typeface="+mn-cs"/>
              </a:rPr>
              <a:t>cite</a:t>
            </a:r>
            <a:r>
              <a:rPr lang="de-DE" sz="1200" kern="1200" dirty="0">
                <a:solidFill>
                  <a:schemeClr val="tx1"/>
                </a:solidFill>
                <a:latin typeface="+mn-lt"/>
                <a:ea typeface="+mn-ea"/>
                <a:cs typeface="+mn-cs"/>
              </a:rPr>
              <a:t>{ilprints422} </a:t>
            </a:r>
          </a:p>
          <a:p>
            <a:r>
              <a:rPr lang="en-US" sz="1200" kern="1200" dirty="0">
                <a:solidFill>
                  <a:schemeClr val="tx1"/>
                </a:solidFill>
                <a:latin typeface="+mn-lt"/>
                <a:ea typeface="+mn-ea"/>
                <a:cs typeface="+mn-cs"/>
              </a:rPr>
              <a:t>the PageRank algorithm is described (which was at the foundation of Google) as "a method for rating Web pages objectively and mechanically, effectively measuring the human interest" highlighting the challenge of finding what is important. </a:t>
            </a:r>
          </a:p>
          <a:p>
            <a:r>
              <a:rPr lang="en-US" sz="1200" kern="1200" dirty="0">
                <a:solidFill>
                  <a:schemeClr val="tx1"/>
                </a:solidFill>
                <a:latin typeface="+mn-lt"/>
                <a:ea typeface="+mn-ea"/>
                <a:cs typeface="+mn-cs"/>
              </a:rPr>
              <a:t>Without algorithmic support for selecting the content that we focus on, most of the popular websites and social media applications would not work. </a:t>
            </a:r>
            <a:r>
              <a:rPr lang="en-US" sz="1200" kern="1200" dirty="0" err="1">
                <a:solidFill>
                  <a:schemeClr val="tx1"/>
                </a:solidFill>
                <a:latin typeface="+mn-lt"/>
                <a:ea typeface="+mn-ea"/>
                <a:cs typeface="+mn-cs"/>
              </a:rPr>
              <a:t>Letâ</a:t>
            </a:r>
            <a:r>
              <a:rPr lang="en-US" sz="1200" kern="1200" dirty="0">
                <a:solidFill>
                  <a:schemeClr val="tx1"/>
                </a:solidFill>
                <a:latin typeface="+mn-lt"/>
                <a:ea typeface="+mn-ea"/>
                <a:cs typeface="+mn-cs"/>
              </a:rPr>
              <a:t>€™s illustrate the scale of this challenge: The search query </a:t>
            </a:r>
            <a:r>
              <a:rPr lang="en-US" sz="1200" kern="1200" dirty="0" err="1">
                <a:solidFill>
                  <a:schemeClr val="tx1"/>
                </a:solidFill>
                <a:latin typeface="+mn-lt"/>
                <a:ea typeface="+mn-ea"/>
                <a:cs typeface="+mn-cs"/>
              </a:rPr>
              <a:t>â€œBolzanoâ</a:t>
            </a:r>
            <a:r>
              <a:rPr lang="en-US" sz="1200" kern="1200" dirty="0">
                <a:solidFill>
                  <a:schemeClr val="tx1"/>
                </a:solidFill>
                <a:latin typeface="+mn-lt"/>
                <a:ea typeface="+mn-ea"/>
                <a:cs typeface="+mn-cs"/>
              </a:rPr>
              <a:t>€ on Google lists 37 million hits. We know that users typically look at the first 10 hits on a search page and even the order on within the first hits significantly impacts the users' choice \cite{keane2008people}. There are no </a:t>
            </a:r>
            <a:r>
              <a:rPr lang="en-US" sz="1200" kern="1200" dirty="0" err="1">
                <a:solidFill>
                  <a:schemeClr val="tx1"/>
                </a:solidFill>
                <a:latin typeface="+mn-lt"/>
                <a:ea typeface="+mn-ea"/>
                <a:cs typeface="+mn-cs"/>
              </a:rPr>
              <a:t>â€œrightâ</a:t>
            </a:r>
            <a:r>
              <a:rPr lang="en-US" sz="1200" kern="1200" dirty="0">
                <a:solidFill>
                  <a:schemeClr val="tx1"/>
                </a:solidFill>
                <a:latin typeface="+mn-lt"/>
                <a:ea typeface="+mn-ea"/>
                <a:cs typeface="+mn-cs"/>
              </a:rPr>
              <a:t>€ 10 to select out of the 37 million. Nevertheless, what is put on the top of the first page will get the attention. </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43</a:t>
            </a:fld>
            <a:endParaRPr lang="de-DE"/>
          </a:p>
        </p:txBody>
      </p:sp>
    </p:spTree>
    <p:extLst>
      <p:ext uri="{BB962C8B-B14F-4D97-AF65-F5344CB8AC3E}">
        <p14:creationId xmlns:p14="http://schemas.microsoft.com/office/powerpoint/2010/main" val="566476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44</a:t>
            </a:fld>
            <a:endParaRPr lang="de-DE"/>
          </a:p>
        </p:txBody>
      </p:sp>
    </p:spTree>
    <p:extLst>
      <p:ext uri="{BB962C8B-B14F-4D97-AF65-F5344CB8AC3E}">
        <p14:creationId xmlns:p14="http://schemas.microsoft.com/office/powerpoint/2010/main" val="3945246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45</a:t>
            </a:fld>
            <a:endParaRPr lang="de-DE"/>
          </a:p>
        </p:txBody>
      </p:sp>
    </p:spTree>
    <p:extLst>
      <p:ext uri="{BB962C8B-B14F-4D97-AF65-F5344CB8AC3E}">
        <p14:creationId xmlns:p14="http://schemas.microsoft.com/office/powerpoint/2010/main" val="3063745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Such decision support systems may still have the human in the loop. They preselect and let us choose between options that are similarly optimal with regard to our preferences (or the cost function used for optimization). Pruning the search space will make it easier to find what we like, but at the same time, it limits our personal choice massively. Apparently, a good system will be designed to not offer inefficient or suboptimal solutions to the user. </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46</a:t>
            </a:fld>
            <a:endParaRPr lang="de-DE"/>
          </a:p>
        </p:txBody>
      </p:sp>
    </p:spTree>
    <p:extLst>
      <p:ext uri="{BB962C8B-B14F-4D97-AF65-F5344CB8AC3E}">
        <p14:creationId xmlns:p14="http://schemas.microsoft.com/office/powerpoint/2010/main" val="673333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47</a:t>
            </a:fld>
            <a:endParaRPr lang="de-DE"/>
          </a:p>
        </p:txBody>
      </p:sp>
    </p:spTree>
    <p:extLst>
      <p:ext uri="{BB962C8B-B14F-4D97-AF65-F5344CB8AC3E}">
        <p14:creationId xmlns:p14="http://schemas.microsoft.com/office/powerpoint/2010/main" val="259076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Such decision support systems may still have the human in the loop. They preselect and let us choose between options that are similarly optimal with regard to our preferences (or the cost function used for optimization). Pruning the search space will make it easier to find what we like, but at the same time, it limits our personal choice massively. Apparently, a good system will be designed to not offer inefficient or suboptimal solutions to the user. </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48</a:t>
            </a:fld>
            <a:endParaRPr lang="de-DE"/>
          </a:p>
        </p:txBody>
      </p:sp>
    </p:spTree>
    <p:extLst>
      <p:ext uri="{BB962C8B-B14F-4D97-AF65-F5344CB8AC3E}">
        <p14:creationId xmlns:p14="http://schemas.microsoft.com/office/powerpoint/2010/main" val="845864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49</a:t>
            </a:fld>
            <a:endParaRPr lang="de-DE"/>
          </a:p>
        </p:txBody>
      </p:sp>
    </p:spTree>
    <p:extLst>
      <p:ext uri="{BB962C8B-B14F-4D97-AF65-F5344CB8AC3E}">
        <p14:creationId xmlns:p14="http://schemas.microsoft.com/office/powerpoint/2010/main" val="2320787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https://pixnio.com/objects/guitar-shop-music-instrument-wire-acoustics</a:t>
            </a:r>
          </a:p>
        </p:txBody>
      </p:sp>
      <p:sp>
        <p:nvSpPr>
          <p:cNvPr id="4" name="Foliennummernplatzhalter 3"/>
          <p:cNvSpPr>
            <a:spLocks noGrp="1"/>
          </p:cNvSpPr>
          <p:nvPr>
            <p:ph type="sldNum" sz="quarter" idx="10"/>
          </p:nvPr>
        </p:nvSpPr>
        <p:spPr/>
        <p:txBody>
          <a:bodyPr/>
          <a:lstStyle/>
          <a:p>
            <a:fld id="{D4B453F7-5C2E-4E43-8FF5-78249879AF14}" type="slidenum">
              <a:rPr lang="de-DE" smtClean="0"/>
              <a:t>50</a:t>
            </a:fld>
            <a:endParaRPr lang="de-DE"/>
          </a:p>
        </p:txBody>
      </p:sp>
    </p:spTree>
    <p:extLst>
      <p:ext uri="{BB962C8B-B14F-4D97-AF65-F5344CB8AC3E}">
        <p14:creationId xmlns:p14="http://schemas.microsoft.com/office/powerpoint/2010/main" val="1265159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4B453F7-5C2E-4E43-8FF5-78249879AF14}" type="slidenum">
              <a:rPr lang="de-DE" smtClean="0"/>
              <a:t>51</a:t>
            </a:fld>
            <a:endParaRPr lang="de-DE"/>
          </a:p>
        </p:txBody>
      </p:sp>
    </p:spTree>
    <p:extLst>
      <p:ext uri="{BB962C8B-B14F-4D97-AF65-F5344CB8AC3E}">
        <p14:creationId xmlns:p14="http://schemas.microsoft.com/office/powerpoint/2010/main" val="3492608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{\it Where to drive?} The navigation system impacts our actions and perception. It can pick routes that bring us close to certain locations (and stores) and keep us away from other parts of the town. Depending on the route, we may never see a homeless person, even though they are there. Who makes the decision on what you should be exposed to when you drive? With power over your route it is easy to manipulate where you shop and how safe you feel.</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52</a:t>
            </a:fld>
            <a:endParaRPr lang="de-DE"/>
          </a:p>
        </p:txBody>
      </p:sp>
    </p:spTree>
    <p:extLst>
      <p:ext uri="{BB962C8B-B14F-4D97-AF65-F5344CB8AC3E}">
        <p14:creationId xmlns:p14="http://schemas.microsoft.com/office/powerpoint/2010/main" val="80377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49e86e613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d49e86e613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d49e86e613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latin typeface="+mn-lt"/>
                <a:ea typeface="+mn-ea"/>
                <a:cs typeface="+mn-cs"/>
              </a:rPr>
              <a:t>{\it Where to eat?} Search sites (e.g. Yelp) can easily nudge you to visit some restaurants and avoid others. They can  increase the chance of people meeting in a restaurant, while  having the power to make sure they will never meet when going for dinner. Hence, further separating groups in society seems really easy to implement.</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53</a:t>
            </a:fld>
            <a:endParaRPr lang="de-DE"/>
          </a:p>
        </p:txBody>
      </p:sp>
    </p:spTree>
    <p:extLst>
      <p:ext uri="{BB962C8B-B14F-4D97-AF65-F5344CB8AC3E}">
        <p14:creationId xmlns:p14="http://schemas.microsoft.com/office/powerpoint/2010/main" val="3220577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latin typeface="+mn-lt"/>
              <a:ea typeface="+mn-ea"/>
              <a:cs typeface="+mn-cs"/>
            </a:endParaRPr>
          </a:p>
          <a:p>
            <a:r>
              <a:rPr lang="en-US" sz="1200" kern="1200" dirty="0">
                <a:solidFill>
                  <a:schemeClr val="tx1"/>
                </a:solidFill>
                <a:latin typeface="+mn-lt"/>
                <a:ea typeface="+mn-ea"/>
                <a:cs typeface="+mn-cs"/>
              </a:rPr>
              <a:t>{\it Whom to marry?} Who will you have a relationship with? Who will choose the person you start a family with? In the digital age, your choice of potential partners for life is huge, even if you limit it to a geographical area. Dating sites use algorithms to reduce the choice from several thousand to 10 or maybe 50. The UI and the interaction design (in particular, how potential partners are presented, when you receive notifications, and communication channels provided) will further impact the user choice. Access to the algorithm and interface can become the basis for a new human breading experiment. Scary!</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54</a:t>
            </a:fld>
            <a:endParaRPr lang="de-DE"/>
          </a:p>
        </p:txBody>
      </p:sp>
    </p:spTree>
    <p:extLst>
      <p:ext uri="{BB962C8B-B14F-4D97-AF65-F5344CB8AC3E}">
        <p14:creationId xmlns:p14="http://schemas.microsoft.com/office/powerpoint/2010/main" val="1391748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 Abraham Lincoln</a:t>
            </a:r>
          </a:p>
          <a:p>
            <a:r>
              <a:rPr lang="de-DE" dirty="0">
                <a:hlinkClick r:id="rId3"/>
              </a:rPr>
              <a:t>https://www.pxfuel.com/en/free-photo-jgfkb</a:t>
            </a:r>
            <a:endParaRPr lang="de-DE" dirty="0"/>
          </a:p>
          <a:p>
            <a:pPr defTabSz="990478">
              <a:defRPr/>
            </a:pPr>
            <a:r>
              <a:rPr lang="de-DE" sz="1300" b="1" dirty="0"/>
              <a:t>CC0 1.0 Universal (CC0 1.0)</a:t>
            </a:r>
            <a:br>
              <a:rPr lang="de-DE" sz="1300" b="1" dirty="0"/>
            </a:br>
            <a:r>
              <a:rPr lang="de-DE" sz="1300" b="1" dirty="0"/>
              <a:t>Public Domain </a:t>
            </a:r>
            <a:r>
              <a:rPr lang="de-DE" sz="1300" b="1" dirty="0" err="1"/>
              <a:t>Dedication</a:t>
            </a:r>
            <a:endParaRPr lang="de-DE" sz="1300" b="1" dirty="0"/>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55</a:t>
            </a:fld>
            <a:endParaRPr lang="de-DE"/>
          </a:p>
        </p:txBody>
      </p:sp>
    </p:spTree>
    <p:extLst>
      <p:ext uri="{BB962C8B-B14F-4D97-AF65-F5344CB8AC3E}">
        <p14:creationId xmlns:p14="http://schemas.microsoft.com/office/powerpoint/2010/main" val="846735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 Abraham Lincoln</a:t>
            </a:r>
          </a:p>
          <a:p>
            <a:r>
              <a:rPr lang="de-DE" dirty="0">
                <a:hlinkClick r:id="rId3"/>
              </a:rPr>
              <a:t>https://www.pxfuel.com/en/free-photo-jgfkb</a:t>
            </a:r>
            <a:endParaRPr lang="de-DE" dirty="0"/>
          </a:p>
          <a:p>
            <a:pPr defTabSz="990478">
              <a:defRPr/>
            </a:pPr>
            <a:r>
              <a:rPr lang="de-DE" sz="1300" b="1" dirty="0"/>
              <a:t>CC0 1.0 Universal (CC0 1.0)</a:t>
            </a:r>
            <a:br>
              <a:rPr lang="de-DE" sz="1300" b="1" dirty="0"/>
            </a:br>
            <a:r>
              <a:rPr lang="de-DE" sz="1300" b="1" dirty="0"/>
              <a:t>Public Domain </a:t>
            </a:r>
            <a:r>
              <a:rPr lang="de-DE" sz="1300" b="1" dirty="0" err="1"/>
              <a:t>Dedication</a:t>
            </a:r>
            <a:endParaRPr lang="de-DE" sz="1300" b="1" dirty="0"/>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56</a:t>
            </a:fld>
            <a:endParaRPr lang="de-DE"/>
          </a:p>
        </p:txBody>
      </p:sp>
    </p:spTree>
    <p:extLst>
      <p:ext uri="{BB962C8B-B14F-4D97-AF65-F5344CB8AC3E}">
        <p14:creationId xmlns:p14="http://schemas.microsoft.com/office/powerpoint/2010/main" val="1995900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 Abraham Lincoln</a:t>
            </a:r>
          </a:p>
          <a:p>
            <a:r>
              <a:rPr lang="de-DE" dirty="0">
                <a:hlinkClick r:id="rId3"/>
              </a:rPr>
              <a:t>https://www.pxfuel.com/en/free-photo-jgfkb</a:t>
            </a:r>
            <a:endParaRPr lang="de-DE" dirty="0"/>
          </a:p>
          <a:p>
            <a:pPr defTabSz="990478">
              <a:defRPr/>
            </a:pPr>
            <a:r>
              <a:rPr lang="de-DE" sz="1300" b="1" dirty="0"/>
              <a:t>CC0 1.0 Universal (CC0 1.0)</a:t>
            </a:r>
            <a:br>
              <a:rPr lang="de-DE" sz="1300" b="1" dirty="0"/>
            </a:br>
            <a:r>
              <a:rPr lang="de-DE" sz="1300" b="1" dirty="0"/>
              <a:t>Public Domain </a:t>
            </a:r>
            <a:r>
              <a:rPr lang="de-DE" sz="1300" b="1" dirty="0" err="1"/>
              <a:t>Dedication</a:t>
            </a:r>
            <a:endParaRPr lang="de-DE" sz="1300" b="1" dirty="0"/>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57</a:t>
            </a:fld>
            <a:endParaRPr lang="de-DE"/>
          </a:p>
        </p:txBody>
      </p:sp>
    </p:spTree>
    <p:extLst>
      <p:ext uri="{BB962C8B-B14F-4D97-AF65-F5344CB8AC3E}">
        <p14:creationId xmlns:p14="http://schemas.microsoft.com/office/powerpoint/2010/main" val="15711420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If you put YouTube on </a:t>
            </a:r>
            <a:r>
              <a:rPr lang="en-US" sz="1200" kern="1200" dirty="0" err="1">
                <a:solidFill>
                  <a:schemeClr val="tx1"/>
                </a:solidFill>
                <a:latin typeface="+mn-lt"/>
                <a:ea typeface="+mn-ea"/>
                <a:cs typeface="+mn-cs"/>
              </a:rPr>
              <a:t>autoplay</a:t>
            </a:r>
            <a:r>
              <a:rPr lang="en-US" sz="1200" kern="1200" dirty="0">
                <a:solidFill>
                  <a:schemeClr val="tx1"/>
                </a:solidFill>
                <a:latin typeface="+mn-lt"/>
                <a:ea typeface="+mn-ea"/>
                <a:cs typeface="+mn-cs"/>
              </a:rPr>
              <a:t> you can comfortably watch all evening long, without making any decisions but at the cost of losing control! YouTube will guess what you like and after some time you will probably like it.</a:t>
            </a:r>
          </a:p>
          <a:p>
            <a:endParaRPr lang="de-DE" dirty="0"/>
          </a:p>
        </p:txBody>
      </p:sp>
      <p:sp>
        <p:nvSpPr>
          <p:cNvPr id="4" name="Foliennummernplatzhalter 3"/>
          <p:cNvSpPr>
            <a:spLocks noGrp="1"/>
          </p:cNvSpPr>
          <p:nvPr>
            <p:ph type="sldNum" sz="quarter" idx="10"/>
          </p:nvPr>
        </p:nvSpPr>
        <p:spPr/>
        <p:txBody>
          <a:bodyPr/>
          <a:lstStyle/>
          <a:p>
            <a:fld id="{D4B453F7-5C2E-4E43-8FF5-78249879AF14}" type="slidenum">
              <a:rPr lang="de-DE" smtClean="0"/>
              <a:t>59</a:t>
            </a:fld>
            <a:endParaRPr lang="de-DE"/>
          </a:p>
        </p:txBody>
      </p:sp>
    </p:spTree>
    <p:extLst>
      <p:ext uri="{BB962C8B-B14F-4D97-AF65-F5344CB8AC3E}">
        <p14:creationId xmlns:p14="http://schemas.microsoft.com/office/powerpoint/2010/main" val="2704855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d49e86e613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d49e86e613_1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gd49e86e613_1_3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4290163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38934EE8-1DD6-4929-B7B8-30F750D483F0}" type="slidenum">
              <a:rPr lang="en-US" smtClean="0"/>
              <a:t>61</a:t>
            </a:fld>
            <a:endParaRPr lang="en-US"/>
          </a:p>
        </p:txBody>
      </p:sp>
    </p:spTree>
    <p:extLst>
      <p:ext uri="{BB962C8B-B14F-4D97-AF65-F5344CB8AC3E}">
        <p14:creationId xmlns:p14="http://schemas.microsoft.com/office/powerpoint/2010/main" val="1028774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38934EE8-1DD6-4929-B7B8-30F750D483F0}" type="slidenum">
              <a:rPr lang="en-US" smtClean="0"/>
              <a:t>62</a:t>
            </a:fld>
            <a:endParaRPr lang="en-US"/>
          </a:p>
        </p:txBody>
      </p:sp>
    </p:spTree>
    <p:extLst>
      <p:ext uri="{BB962C8B-B14F-4D97-AF65-F5344CB8AC3E}">
        <p14:creationId xmlns:p14="http://schemas.microsoft.com/office/powerpoint/2010/main" val="890893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38934EE8-1DD6-4929-B7B8-30F750D483F0}" type="slidenum">
              <a:rPr lang="en-US" smtClean="0"/>
              <a:t>63</a:t>
            </a:fld>
            <a:endParaRPr lang="en-US"/>
          </a:p>
        </p:txBody>
      </p:sp>
    </p:spTree>
    <p:extLst>
      <p:ext uri="{BB962C8B-B14F-4D97-AF65-F5344CB8AC3E}">
        <p14:creationId xmlns:p14="http://schemas.microsoft.com/office/powerpoint/2010/main" val="400991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49e86e613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d49e86e613_1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t>
            </a:r>
            <a:endParaRPr/>
          </a:p>
        </p:txBody>
      </p:sp>
      <p:sp>
        <p:nvSpPr>
          <p:cNvPr id="166" name="Google Shape;166;gd49e86e613_1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38934EE8-1DD6-4929-B7B8-30F750D483F0}" type="slidenum">
              <a:rPr lang="en-US" smtClean="0"/>
              <a:t>64</a:t>
            </a:fld>
            <a:endParaRPr lang="en-US"/>
          </a:p>
        </p:txBody>
      </p:sp>
    </p:spTree>
    <p:extLst>
      <p:ext uri="{BB962C8B-B14F-4D97-AF65-F5344CB8AC3E}">
        <p14:creationId xmlns:p14="http://schemas.microsoft.com/office/powerpoint/2010/main" val="30363383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Introduced November 2014</a:t>
            </a:r>
          </a:p>
          <a:p>
            <a:r>
              <a:rPr lang="en-US" dirty="0"/>
              <a:t>Siri: October 2011</a:t>
            </a:r>
          </a:p>
        </p:txBody>
      </p:sp>
      <p:sp>
        <p:nvSpPr>
          <p:cNvPr id="4" name="Foliennummernplatzhalter 3"/>
          <p:cNvSpPr>
            <a:spLocks noGrp="1"/>
          </p:cNvSpPr>
          <p:nvPr>
            <p:ph type="sldNum" sz="quarter" idx="10"/>
          </p:nvPr>
        </p:nvSpPr>
        <p:spPr/>
        <p:txBody>
          <a:bodyPr/>
          <a:lstStyle/>
          <a:p>
            <a:fld id="{38934EE8-1DD6-4929-B7B8-30F750D483F0}" type="slidenum">
              <a:rPr lang="en-US" smtClean="0"/>
              <a:t>65</a:t>
            </a:fld>
            <a:endParaRPr lang="en-US"/>
          </a:p>
        </p:txBody>
      </p:sp>
    </p:spTree>
    <p:extLst>
      <p:ext uri="{BB962C8B-B14F-4D97-AF65-F5344CB8AC3E}">
        <p14:creationId xmlns:p14="http://schemas.microsoft.com/office/powerpoint/2010/main" val="11787725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d49e86e61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3" name="Google Shape;903;gd49e86e61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2212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d49e86e613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6" name="Google Shape;916;gd49e86e613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d49e86e613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gd49e86e613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gd49e86e613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49e86e613_1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d49e86e613_1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http://www.medien.ifi.lmu.de/pubdb/publications/pub/mueller2010mm/mueller2010mm.pdf</a:t>
            </a:r>
            <a:endParaRPr/>
          </a:p>
        </p:txBody>
      </p:sp>
      <p:sp>
        <p:nvSpPr>
          <p:cNvPr id="183" name="Google Shape;183;gd49e86e613_1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49e86e613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d49e86e613_1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https://de.m.wikipedia.org/wiki/Datei:Amazon_Echo_Dot_-_June_2018_(1952).jpg</a:t>
            </a:r>
            <a:endParaRPr/>
          </a:p>
        </p:txBody>
      </p:sp>
      <p:sp>
        <p:nvSpPr>
          <p:cNvPr id="196" name="Google Shape;196;gd49e86e613_1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49e86e613_1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d49e86e613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49e86e613_1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d49e86e613_1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https://pxhere.com/en/photo/1620437</a:t>
            </a:r>
            <a:endParaRPr/>
          </a:p>
        </p:txBody>
      </p:sp>
      <p:sp>
        <p:nvSpPr>
          <p:cNvPr id="220" name="Google Shape;220;gd49e86e613_1_2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2" name="Title 1">
            <a:extLst>
              <a:ext uri="{FF2B5EF4-FFF2-40B4-BE49-F238E27FC236}">
                <a16:creationId xmlns:a16="http://schemas.microsoft.com/office/drawing/2014/main" id="{5F4A09D3-9A56-4D70-AB01-BC424B382397}"/>
              </a:ext>
            </a:extLst>
          </p:cNvPr>
          <p:cNvSpPr>
            <a:spLocks noGrp="1"/>
          </p:cNvSpPr>
          <p:nvPr>
            <p:ph type="ctrTitle"/>
          </p:nvPr>
        </p:nvSpPr>
        <p:spPr>
          <a:xfrm>
            <a:off x="695327" y="3968749"/>
            <a:ext cx="7956548" cy="1198412"/>
          </a:xfrm>
          <a:prstGeom prst="rect">
            <a:avLst/>
          </a:prstGeom>
        </p:spPr>
        <p:txBody>
          <a:bodyPr anchor="b">
            <a:normAutofit/>
          </a:bodyPr>
          <a:lstStyle>
            <a:lvl1pPr algn="l">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p:nvPr>
        </p:nvSpPr>
        <p:spPr>
          <a:xfrm>
            <a:off x="695325" y="5202085"/>
            <a:ext cx="11496675" cy="927253"/>
          </a:xfrm>
          <a:prstGeom prst="rect">
            <a:avLst/>
          </a:prstGeom>
        </p:spPr>
        <p:txBody>
          <a:bodyPr lIns="0" tIns="0" rIns="0" bIns="0">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38029"/>
          </a:xfrm>
          <a:prstGeom prst="rect">
            <a:avLst/>
          </a:prstGeom>
          <a:solidFill>
            <a:srgbClr val="89B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213687" y="371953"/>
            <a:ext cx="2534303" cy="502699"/>
          </a:xfrm>
          <a:prstGeom prst="rect">
            <a:avLst/>
          </a:prstGeom>
        </p:spPr>
        <p:txBody>
          <a:body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371953"/>
            <a:ext cx="2749020" cy="502699"/>
          </a:xfrm>
          <a:prstGeom prst="rect">
            <a:avLst/>
          </a:prstGeom>
        </p:spPr>
        <p:txBody>
          <a:body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454506" y="371953"/>
            <a:ext cx="2749020" cy="502699"/>
          </a:xfrm>
          <a:prstGeom prst="rect">
            <a:avLst/>
          </a:prstGeom>
        </p:spPr>
        <p:txBody>
          <a:body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747657" y="371952"/>
            <a:ext cx="2534303" cy="502699"/>
          </a:xfrm>
          <a:prstGeom prst="rect">
            <a:avLst/>
          </a:prstGeom>
        </p:spPr>
        <p:txBody>
          <a:bodyPr/>
          <a:lstStyle/>
          <a:p>
            <a:endParaRPr lang="en-US" dirty="0"/>
          </a:p>
        </p:txBody>
      </p:sp>
      <p:sp>
        <p:nvSpPr>
          <p:cNvPr id="13" name="Datumsplatzhalter 12">
            <a:extLst>
              <a:ext uri="{FF2B5EF4-FFF2-40B4-BE49-F238E27FC236}">
                <a16:creationId xmlns:a16="http://schemas.microsoft.com/office/drawing/2014/main" id="{5EA87B94-F2A0-427E-B660-8569B5EA0977}"/>
              </a:ext>
            </a:extLst>
          </p:cNvPr>
          <p:cNvSpPr>
            <a:spLocks noGrp="1"/>
          </p:cNvSpPr>
          <p:nvPr>
            <p:ph type="dt" sz="half" idx="26"/>
          </p:nvPr>
        </p:nvSpPr>
        <p:spPr/>
        <p:txBody>
          <a:bodyPr/>
          <a:lstStyle/>
          <a:p>
            <a:endParaRPr lang="de-DE" dirty="0"/>
          </a:p>
        </p:txBody>
      </p:sp>
      <p:sp>
        <p:nvSpPr>
          <p:cNvPr id="14" name="Fußzeilenplatzhalter 13">
            <a:extLst>
              <a:ext uri="{FF2B5EF4-FFF2-40B4-BE49-F238E27FC236}">
                <a16:creationId xmlns:a16="http://schemas.microsoft.com/office/drawing/2014/main" id="{407E4E8E-7AEA-4798-B41B-E44C9A4442FB}"/>
              </a:ext>
            </a:extLst>
          </p:cNvPr>
          <p:cNvSpPr>
            <a:spLocks noGrp="1"/>
          </p:cNvSpPr>
          <p:nvPr>
            <p:ph type="ftr" sz="quarter" idx="27"/>
          </p:nvPr>
        </p:nvSpPr>
        <p:spPr/>
        <p:txBody>
          <a:bodyPr/>
          <a:lstStyle/>
          <a:p>
            <a:r>
              <a:rPr lang="de-DE"/>
              <a:t>Intelligent UIs 2021</a:t>
            </a:r>
            <a:endParaRPr lang="de-DE" dirty="0"/>
          </a:p>
        </p:txBody>
      </p:sp>
      <p:sp>
        <p:nvSpPr>
          <p:cNvPr id="15" name="Foliennummernplatzhalter 14">
            <a:extLst>
              <a:ext uri="{FF2B5EF4-FFF2-40B4-BE49-F238E27FC236}">
                <a16:creationId xmlns:a16="http://schemas.microsoft.com/office/drawing/2014/main" id="{1BF9F099-A708-492B-9666-B1030F072A27}"/>
              </a:ext>
            </a:extLst>
          </p:cNvPr>
          <p:cNvSpPr>
            <a:spLocks noGrp="1"/>
          </p:cNvSpPr>
          <p:nvPr>
            <p:ph type="sldNum" sz="quarter" idx="28"/>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3" orient="horz" pos="39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695325" y="1089026"/>
            <a:ext cx="10801200" cy="28797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695325" y="4089747"/>
            <a:ext cx="10801200" cy="20397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500"/>
              </a:spcBef>
              <a:spcAft>
                <a:spcPts val="0"/>
              </a:spcAft>
              <a:buSzPts val="2400"/>
              <a:buNone/>
              <a:defRPr sz="2400">
                <a:solidFill>
                  <a:schemeClr val="dk1"/>
                </a:solidFill>
              </a:defRPr>
            </a:lvl1pPr>
            <a:lvl2pPr marL="914400" lvl="1" indent="-228600" algn="l">
              <a:lnSpc>
                <a:spcPct val="90000"/>
              </a:lnSpc>
              <a:spcBef>
                <a:spcPts val="600"/>
              </a:spcBef>
              <a:spcAft>
                <a:spcPts val="0"/>
              </a:spcAft>
              <a:buSzPts val="2000"/>
              <a:buNone/>
              <a:defRPr sz="2000">
                <a:solidFill>
                  <a:srgbClr val="888888"/>
                </a:solidFill>
              </a:defRPr>
            </a:lvl2pPr>
            <a:lvl3pPr marL="1371600" lvl="2" indent="-228600" algn="l">
              <a:lnSpc>
                <a:spcPct val="90000"/>
              </a:lnSpc>
              <a:spcBef>
                <a:spcPts val="600"/>
              </a:spcBef>
              <a:spcAft>
                <a:spcPts val="0"/>
              </a:spcAft>
              <a:buSzPts val="1800"/>
              <a:buNone/>
              <a:defRPr sz="1800">
                <a:solidFill>
                  <a:srgbClr val="888888"/>
                </a:solidFill>
              </a:defRPr>
            </a:lvl3pPr>
            <a:lvl4pPr marL="1828800" lvl="3" indent="-228600" algn="l">
              <a:lnSpc>
                <a:spcPct val="90000"/>
              </a:lnSpc>
              <a:spcBef>
                <a:spcPts val="600"/>
              </a:spcBef>
              <a:spcAft>
                <a:spcPts val="0"/>
              </a:spcAft>
              <a:buSzPts val="1600"/>
              <a:buNone/>
              <a:defRPr sz="1600">
                <a:solidFill>
                  <a:srgbClr val="888888"/>
                </a:solidFill>
              </a:defRPr>
            </a:lvl4pPr>
            <a:lvl5pPr marL="2286000" lvl="4" indent="-228600" algn="l">
              <a:lnSpc>
                <a:spcPct val="90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42"/>
          <p:cNvSpPr txBox="1">
            <a:spLocks noGrp="1"/>
          </p:cNvSpPr>
          <p:nvPr>
            <p:ph type="body" idx="2"/>
          </p:nvPr>
        </p:nvSpPr>
        <p:spPr>
          <a:xfrm>
            <a:off x="695326" y="6356350"/>
            <a:ext cx="83064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2"/>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 name="Fußzeilenplatzhalter 3">
            <a:extLst>
              <a:ext uri="{FF2B5EF4-FFF2-40B4-BE49-F238E27FC236}">
                <a16:creationId xmlns:a16="http://schemas.microsoft.com/office/drawing/2014/main" id="{CC479116-EECA-9B42-AB5A-509566AACF2C}"/>
              </a:ext>
            </a:extLst>
          </p:cNvPr>
          <p:cNvSpPr>
            <a:spLocks noGrp="1"/>
          </p:cNvSpPr>
          <p:nvPr>
            <p:ph type="ftr" sz="quarter" idx="11"/>
          </p:nvPr>
        </p:nvSpPr>
        <p:spPr>
          <a:xfrm>
            <a:off x="8791074" y="6352598"/>
            <a:ext cx="3245350" cy="365125"/>
          </a:xfrm>
        </p:spPr>
        <p:txBody>
          <a:bodyPr/>
          <a:lstStyle/>
          <a:p>
            <a:r>
              <a:rPr lang="de-DE"/>
              <a:t>Intelligent UIs 2021</a:t>
            </a:r>
            <a:endParaRPr lang="de-DE" dirty="0"/>
          </a:p>
        </p:txBody>
      </p:sp>
    </p:spTree>
    <p:extLst>
      <p:ext uri="{BB962C8B-B14F-4D97-AF65-F5344CB8AC3E}">
        <p14:creationId xmlns:p14="http://schemas.microsoft.com/office/powerpoint/2010/main" val="56568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1"/>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1"/>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1"/>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1"/>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 name="Fußzeilenplatzhalter 3">
            <a:extLst>
              <a:ext uri="{FF2B5EF4-FFF2-40B4-BE49-F238E27FC236}">
                <a16:creationId xmlns:a16="http://schemas.microsoft.com/office/drawing/2014/main" id="{AD3D3031-8B1D-5947-9A90-E50AC1F63DB5}"/>
              </a:ext>
            </a:extLst>
          </p:cNvPr>
          <p:cNvSpPr>
            <a:spLocks noGrp="1"/>
          </p:cNvSpPr>
          <p:nvPr>
            <p:ph type="ftr" sz="quarter" idx="11"/>
          </p:nvPr>
        </p:nvSpPr>
        <p:spPr>
          <a:xfrm>
            <a:off x="8791074" y="6352598"/>
            <a:ext cx="3245350" cy="365125"/>
          </a:xfrm>
        </p:spPr>
        <p:txBody>
          <a:bodyPr/>
          <a:lstStyle/>
          <a:p>
            <a:r>
              <a:rPr lang="de-DE"/>
              <a:t>Intelligent UIs 2021</a:t>
            </a:r>
            <a:endParaRPr lang="de-DE" dirty="0"/>
          </a:p>
        </p:txBody>
      </p:sp>
    </p:spTree>
    <p:extLst>
      <p:ext uri="{BB962C8B-B14F-4D97-AF65-F5344CB8AC3E}">
        <p14:creationId xmlns:p14="http://schemas.microsoft.com/office/powerpoint/2010/main" val="1940662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3_Title and Conten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4"/>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4"/>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a:t>Intelligent UIs 2021</a:t>
            </a:r>
            <a:endParaRPr/>
          </a:p>
        </p:txBody>
      </p:sp>
      <p:sp>
        <p:nvSpPr>
          <p:cNvPr id="59" name="Google Shape;59;p4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4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4"/>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97508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Intelligent UIs 2021</a:t>
            </a:r>
          </a:p>
        </p:txBody>
      </p:sp>
      <p:sp>
        <p:nvSpPr>
          <p:cNvPr id="6" name="Foliennummernplatzhalter 5"/>
          <p:cNvSpPr>
            <a:spLocks noGrp="1"/>
          </p:cNvSpPr>
          <p:nvPr>
            <p:ph type="sldNum" sz="quarter" idx="12"/>
          </p:nvPr>
        </p:nvSpPr>
        <p:spPr/>
        <p:txBody>
          <a:bodyPr/>
          <a:lstStyle/>
          <a:p>
            <a:fld id="{F0744B6E-D500-4ED5-A6E6-A04529B6A605}" type="slidenum">
              <a:rPr lang="de-DE" smtClean="0"/>
              <a:t>‹#›</a:t>
            </a:fld>
            <a:endParaRPr lang="de-DE"/>
          </a:p>
        </p:txBody>
      </p:sp>
    </p:spTree>
    <p:extLst>
      <p:ext uri="{BB962C8B-B14F-4D97-AF65-F5344CB8AC3E}">
        <p14:creationId xmlns:p14="http://schemas.microsoft.com/office/powerpoint/2010/main" val="3489895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ff-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a:xfrm>
            <a:off x="695325" y="-422031"/>
            <a:ext cx="10801349" cy="399705"/>
          </a:xfrm>
        </p:spPr>
        <p:txBody>
          <a:bodyPr/>
          <a:lstStyle>
            <a:lvl1pPr>
              <a:defRPr sz="2000"/>
            </a:lvl1p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117721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7" y="1268412"/>
            <a:ext cx="10801348" cy="4860926"/>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pPr marL="0" marR="0" lvl="0" indent="0" algn="ctr" defTabSz="3636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Arial"/>
                <a:ea typeface="+mn-ea"/>
                <a:cs typeface="+mn-cs"/>
              </a:rPr>
              <a:t>Intelligent UIs 2021</a:t>
            </a:r>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2754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9339-D1CD-4C3D-9D0E-B6D872D3DEE3}"/>
              </a:ext>
            </a:extLst>
          </p:cNvPr>
          <p:cNvSpPr>
            <a:spLocks noGrp="1"/>
          </p:cNvSpPr>
          <p:nvPr>
            <p:ph type="title"/>
          </p:nvPr>
        </p:nvSpPr>
        <p:spPr>
          <a:xfrm>
            <a:off x="695325" y="1089026"/>
            <a:ext cx="10801349" cy="2879724"/>
          </a:xfrm>
          <a:prstGeom prst="rect">
            <a:avLst/>
          </a:prstGeo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platzhalter 33">
            <a:extLst>
              <a:ext uri="{FF2B5EF4-FFF2-40B4-BE49-F238E27FC236}">
                <a16:creationId xmlns:a16="http://schemas.microsoft.com/office/drawing/2014/main" id="{4AFD0E6B-074F-4856-ADAE-6AFDE0AD3B83}"/>
              </a:ext>
            </a:extLst>
          </p:cNvPr>
          <p:cNvSpPr>
            <a:spLocks noGrp="1"/>
          </p:cNvSpPr>
          <p:nvPr>
            <p:ph type="body" sz="quarter" idx="21"/>
          </p:nvPr>
        </p:nvSpPr>
        <p:spPr>
          <a:xfrm>
            <a:off x="695326" y="6356350"/>
            <a:ext cx="830643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3C1BDC80-AA5D-4A78-98B0-C69933D7F526}"/>
              </a:ext>
            </a:extLst>
          </p:cNvPr>
          <p:cNvSpPr>
            <a:spLocks noGrp="1"/>
          </p:cNvSpPr>
          <p:nvPr>
            <p:ph type="dt" sz="half" idx="22"/>
          </p:nvPr>
        </p:nvSpPr>
        <p:spPr/>
        <p:txBody>
          <a:bodyPr/>
          <a:lstStyle/>
          <a:p>
            <a:endParaRPr lang="de-DE" dirty="0"/>
          </a:p>
        </p:txBody>
      </p:sp>
      <p:sp>
        <p:nvSpPr>
          <p:cNvPr id="5" name="Fußzeilenplatzhalter 4">
            <a:extLst>
              <a:ext uri="{FF2B5EF4-FFF2-40B4-BE49-F238E27FC236}">
                <a16:creationId xmlns:a16="http://schemas.microsoft.com/office/drawing/2014/main" id="{720564B3-250D-42F0-9534-FD2B09C5F1B4}"/>
              </a:ext>
            </a:extLst>
          </p:cNvPr>
          <p:cNvSpPr>
            <a:spLocks noGrp="1"/>
          </p:cNvSpPr>
          <p:nvPr>
            <p:ph type="ftr" sz="quarter" idx="23"/>
          </p:nvPr>
        </p:nvSpPr>
        <p:spPr/>
        <p:txBody>
          <a:bodyPr/>
          <a:lstStyle/>
          <a:p>
            <a:r>
              <a:rPr lang="de-DE"/>
              <a:t>Intelligent UIs 2021</a:t>
            </a:r>
            <a:endParaRPr lang="de-DE" dirty="0"/>
          </a:p>
        </p:txBody>
      </p:sp>
      <p:sp>
        <p:nvSpPr>
          <p:cNvPr id="6" name="Foliennummernplatzhalter 5">
            <a:extLst>
              <a:ext uri="{FF2B5EF4-FFF2-40B4-BE49-F238E27FC236}">
                <a16:creationId xmlns:a16="http://schemas.microsoft.com/office/drawing/2014/main" id="{0C36E6DB-4130-41F6-84C1-5598BFB23A9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14775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4" y="1592264"/>
            <a:ext cx="795655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5" name="Datumsplatzhalter 4">
            <a:extLst>
              <a:ext uri="{FF2B5EF4-FFF2-40B4-BE49-F238E27FC236}">
                <a16:creationId xmlns:a16="http://schemas.microsoft.com/office/drawing/2014/main" id="{9AA33FBA-7D22-4532-AC9C-95B8E02232C8}"/>
              </a:ext>
            </a:extLst>
          </p:cNvPr>
          <p:cNvSpPr>
            <a:spLocks noGrp="1"/>
          </p:cNvSpPr>
          <p:nvPr>
            <p:ph type="dt" sz="half" idx="22"/>
          </p:nvPr>
        </p:nvSpPr>
        <p:spPr/>
        <p:txBody>
          <a:bodyPr/>
          <a:lstStyle/>
          <a:p>
            <a:endParaRPr lang="de-DE" dirty="0"/>
          </a:p>
        </p:txBody>
      </p:sp>
      <p:sp>
        <p:nvSpPr>
          <p:cNvPr id="6" name="Fußzeilenplatzhalter 5">
            <a:extLst>
              <a:ext uri="{FF2B5EF4-FFF2-40B4-BE49-F238E27FC236}">
                <a16:creationId xmlns:a16="http://schemas.microsoft.com/office/drawing/2014/main" id="{49B7E09D-1A2C-4AFD-A321-1D82FF3C9B34}"/>
              </a:ext>
            </a:extLst>
          </p:cNvPr>
          <p:cNvSpPr>
            <a:spLocks noGrp="1"/>
          </p:cNvSpPr>
          <p:nvPr>
            <p:ph type="ftr" sz="quarter" idx="23"/>
          </p:nvPr>
        </p:nvSpPr>
        <p:spPr/>
        <p:txBody>
          <a:bodyPr/>
          <a:lstStyle/>
          <a:p>
            <a:r>
              <a:rPr lang="de-DE"/>
              <a:t>Intelligent UIs 2021</a:t>
            </a:r>
            <a:endParaRPr lang="de-DE" dirty="0"/>
          </a:p>
        </p:txBody>
      </p:sp>
      <p:sp>
        <p:nvSpPr>
          <p:cNvPr id="8" name="Foliennummernplatzhalter 7">
            <a:extLst>
              <a:ext uri="{FF2B5EF4-FFF2-40B4-BE49-F238E27FC236}">
                <a16:creationId xmlns:a16="http://schemas.microsoft.com/office/drawing/2014/main" id="{5605FDB6-1F62-4B0D-821E-1DDA79D24034}"/>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21790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hasCustomPrompt="1"/>
          </p:nvPr>
        </p:nvSpPr>
        <p:spPr>
          <a:xfrm>
            <a:off x="695325" y="1592264"/>
            <a:ext cx="380604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97FF797D-D68B-448F-9EF9-8565E16D3A99}"/>
              </a:ext>
            </a:extLst>
          </p:cNvPr>
          <p:cNvSpPr>
            <a:spLocks noGrp="1"/>
          </p:cNvSpPr>
          <p:nvPr>
            <p:ph idx="1" hasCustomPrompt="1"/>
          </p:nvPr>
        </p:nvSpPr>
        <p:spPr>
          <a:xfrm>
            <a:off x="4767283" y="1592265"/>
            <a:ext cx="3884592" cy="4537073"/>
          </a:xfrm>
          <a:prstGeom prst="rect">
            <a:avLst/>
          </a:prstGeom>
        </p:spPr>
        <p:txBody>
          <a:bodyPr/>
          <a:lstStyle>
            <a:lvl1pPr>
              <a:buClr>
                <a:srgbClr val="8BC24A"/>
              </a:buClr>
              <a:defRPr/>
            </a:lvl1pPr>
            <a:lvl2pPr defTabSz="687600">
              <a:buClr>
                <a:srgbClr val="8BC24A"/>
              </a:buClr>
              <a:defRPr/>
            </a:lvl2pPr>
            <a:lvl3pPr>
              <a:buClr>
                <a:srgbClr val="8BC24A"/>
              </a:buClr>
              <a:defRPr/>
            </a:lvl3pPr>
            <a:lvl4pPr>
              <a:buClr>
                <a:srgbClr val="8BC24A"/>
              </a:buClr>
              <a:defRPr/>
            </a:lvl4pPr>
            <a:lvl5pPr>
              <a:buClr>
                <a:srgbClr val="8BC24A"/>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platzhalter 33">
            <a:extLst>
              <a:ext uri="{FF2B5EF4-FFF2-40B4-BE49-F238E27FC236}">
                <a16:creationId xmlns:a16="http://schemas.microsoft.com/office/drawing/2014/main" id="{CF808356-F1D3-4E54-96FE-067E9605134F}"/>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 name="Datumsplatzhalter 1">
            <a:extLst>
              <a:ext uri="{FF2B5EF4-FFF2-40B4-BE49-F238E27FC236}">
                <a16:creationId xmlns:a16="http://schemas.microsoft.com/office/drawing/2014/main" id="{B4285318-182B-4275-82AD-58FC8AEAF9F0}"/>
              </a:ext>
            </a:extLst>
          </p:cNvPr>
          <p:cNvSpPr>
            <a:spLocks noGrp="1"/>
          </p:cNvSpPr>
          <p:nvPr>
            <p:ph type="dt" sz="half" idx="22"/>
          </p:nvPr>
        </p:nvSpPr>
        <p:spPr/>
        <p:txBody>
          <a:bodyPr/>
          <a:lstStyle/>
          <a:p>
            <a:endParaRPr lang="de-DE" dirty="0"/>
          </a:p>
        </p:txBody>
      </p:sp>
      <p:sp>
        <p:nvSpPr>
          <p:cNvPr id="3" name="Fußzeilenplatzhalter 2">
            <a:extLst>
              <a:ext uri="{FF2B5EF4-FFF2-40B4-BE49-F238E27FC236}">
                <a16:creationId xmlns:a16="http://schemas.microsoft.com/office/drawing/2014/main" id="{20C33625-2406-4F76-A793-8CCD27FB720C}"/>
              </a:ext>
            </a:extLst>
          </p:cNvPr>
          <p:cNvSpPr>
            <a:spLocks noGrp="1"/>
          </p:cNvSpPr>
          <p:nvPr>
            <p:ph type="ftr" sz="quarter" idx="23"/>
          </p:nvPr>
        </p:nvSpPr>
        <p:spPr/>
        <p:txBody>
          <a:bodyPr/>
          <a:lstStyle/>
          <a:p>
            <a:r>
              <a:rPr lang="de-DE"/>
              <a:t>Intelligent UIs 2021</a:t>
            </a:r>
            <a:endParaRPr lang="de-DE" dirty="0"/>
          </a:p>
        </p:txBody>
      </p:sp>
      <p:sp>
        <p:nvSpPr>
          <p:cNvPr id="11" name="Foliennummernplatzhalter 10">
            <a:extLst>
              <a:ext uri="{FF2B5EF4-FFF2-40B4-BE49-F238E27FC236}">
                <a16:creationId xmlns:a16="http://schemas.microsoft.com/office/drawing/2014/main" id="{2A0482F7-AF8F-4B8B-9F26-77EADFAB94A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
        <p:nvSpPr>
          <p:cNvPr id="14" name="Title 6">
            <a:extLst>
              <a:ext uri="{FF2B5EF4-FFF2-40B4-BE49-F238E27FC236}">
                <a16:creationId xmlns:a16="http://schemas.microsoft.com/office/drawing/2014/main" id="{82F033CF-87CA-DE4B-8BA7-8E79059DCDC0}"/>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8">
            <a:extLst>
              <a:ext uri="{FF2B5EF4-FFF2-40B4-BE49-F238E27FC236}">
                <a16:creationId xmlns:a16="http://schemas.microsoft.com/office/drawing/2014/main" id="{FAED13FB-C2F2-B44E-A678-D4DC32255F18}"/>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Tree>
    <p:extLst>
      <p:ext uri="{BB962C8B-B14F-4D97-AF65-F5344CB8AC3E}">
        <p14:creationId xmlns:p14="http://schemas.microsoft.com/office/powerpoint/2010/main" val="222479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a:t>Intelligent UIs 2021</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a:t>
            </a:fld>
            <a:endParaRPr lang="de-DE" dirty="0"/>
          </a:p>
        </p:txBody>
      </p:sp>
      <p:sp>
        <p:nvSpPr>
          <p:cNvPr id="10" name="Text Placeholder 8">
            <a:extLst>
              <a:ext uri="{FF2B5EF4-FFF2-40B4-BE49-F238E27FC236}">
                <a16:creationId xmlns:a16="http://schemas.microsoft.com/office/drawing/2014/main" id="{E3C43F50-2D19-3A42-8F8D-19996F296CEF}"/>
              </a:ext>
            </a:extLst>
          </p:cNvPr>
          <p:cNvSpPr>
            <a:spLocks noGrp="1"/>
          </p:cNvSpPr>
          <p:nvPr>
            <p:ph type="body" sz="quarter" idx="15" hasCustomPrompt="1"/>
          </p:nvPr>
        </p:nvSpPr>
        <p:spPr>
          <a:xfrm>
            <a:off x="695326" y="1089025"/>
            <a:ext cx="10801347"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 Placeholder 8">
            <a:extLst>
              <a:ext uri="{FF2B5EF4-FFF2-40B4-BE49-F238E27FC236}">
                <a16:creationId xmlns:a16="http://schemas.microsoft.com/office/drawing/2014/main" id="{4C07BC0B-714E-DB4C-9304-6B3399B48206}"/>
              </a:ext>
            </a:extLst>
          </p:cNvPr>
          <p:cNvSpPr>
            <a:spLocks noGrp="1"/>
          </p:cNvSpPr>
          <p:nvPr>
            <p:ph type="body" sz="quarter" idx="13"/>
          </p:nvPr>
        </p:nvSpPr>
        <p:spPr>
          <a:xfrm>
            <a:off x="695324" y="1592264"/>
            <a:ext cx="10801347"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8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Intelligent UIs 2021</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lvl1pPr>
              <a:defRPr>
                <a:solidFill>
                  <a:schemeClr val="tx1"/>
                </a:solidFill>
              </a:defRPr>
            </a:lvl1p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430236"/>
            <a:ext cx="10801350" cy="658789"/>
          </a:xfrm>
        </p:spPr>
        <p:txBody>
          <a:bodyPr lIns="0" tIns="0" rIns="0" bIns="0" anchor="t">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98871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Intelligent UIs 2021</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5448563"/>
            <a:ext cx="10801350" cy="658789"/>
          </a:xfrm>
        </p:spPr>
        <p:txBody>
          <a:bodyPr lIns="0" tIns="0" rIns="0" bIns="0" anchor="b">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
            <a:ext cx="3000786" cy="62337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rot="5400000">
            <a:off x="-370283" y="3371399"/>
            <a:ext cx="6858000" cy="115200"/>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3734790" y="365126"/>
            <a:ext cx="5341224"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3734790" y="1592264"/>
            <a:ext cx="5341224" cy="449242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3734790" y="1089025"/>
            <a:ext cx="5341224"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729C9F29-9467-4790-A990-E3BA7DDC2150}"/>
              </a:ext>
            </a:extLst>
          </p:cNvPr>
          <p:cNvSpPr>
            <a:spLocks noGrp="1"/>
          </p:cNvSpPr>
          <p:nvPr>
            <p:ph type="dt" sz="half" idx="16"/>
          </p:nvPr>
        </p:nvSpPr>
        <p:spPr/>
        <p:txBody>
          <a:bodyPr/>
          <a:lstStyle/>
          <a:p>
            <a:endParaRPr lang="de-DE"/>
          </a:p>
        </p:txBody>
      </p:sp>
      <p:sp>
        <p:nvSpPr>
          <p:cNvPr id="4" name="Fußzeilenplatzhalter 3">
            <a:extLst>
              <a:ext uri="{FF2B5EF4-FFF2-40B4-BE49-F238E27FC236}">
                <a16:creationId xmlns:a16="http://schemas.microsoft.com/office/drawing/2014/main" id="{CD1AA870-E424-487E-9777-032CB20FB808}"/>
              </a:ext>
            </a:extLst>
          </p:cNvPr>
          <p:cNvSpPr>
            <a:spLocks noGrp="1"/>
          </p:cNvSpPr>
          <p:nvPr>
            <p:ph type="ftr" sz="quarter" idx="17"/>
          </p:nvPr>
        </p:nvSpPr>
        <p:spPr/>
        <p:txBody>
          <a:bodyPr/>
          <a:lstStyle/>
          <a:p>
            <a:r>
              <a:rPr lang="de-DE"/>
              <a:t>Intelligent UIs 2021</a:t>
            </a:r>
            <a:endParaRPr lang="de-DE" dirty="0"/>
          </a:p>
        </p:txBody>
      </p:sp>
      <p:sp>
        <p:nvSpPr>
          <p:cNvPr id="5" name="Foliennummernplatzhalter 4">
            <a:extLst>
              <a:ext uri="{FF2B5EF4-FFF2-40B4-BE49-F238E27FC236}">
                <a16:creationId xmlns:a16="http://schemas.microsoft.com/office/drawing/2014/main" id="{1B620C02-7CF1-46A5-9245-1E7D7C8FFA6C}"/>
              </a:ext>
            </a:extLst>
          </p:cNvPr>
          <p:cNvSpPr>
            <a:spLocks noGrp="1"/>
          </p:cNvSpPr>
          <p:nvPr>
            <p:ph type="sldNum" sz="quarter" idx="18"/>
          </p:nvPr>
        </p:nvSpPr>
        <p:spPr/>
        <p:txBody>
          <a:bodyPr/>
          <a:lstStyle/>
          <a:p>
            <a:fld id="{C564DEAC-083F-4EA1-9D67-84BB3A537A3E}" type="slidenum">
              <a:rPr lang="de-DE" smtClean="0"/>
              <a:pPr/>
              <a:t>‹#›</a:t>
            </a:fld>
            <a:endParaRPr lang="de-DE"/>
          </a:p>
        </p:txBody>
      </p:sp>
      <p:sp>
        <p:nvSpPr>
          <p:cNvPr id="16" name="Textplatzhalter 33">
            <a:extLst>
              <a:ext uri="{FF2B5EF4-FFF2-40B4-BE49-F238E27FC236}">
                <a16:creationId xmlns:a16="http://schemas.microsoft.com/office/drawing/2014/main" id="{F242F43B-6E1D-4F28-8F19-19918A2E6F6E}"/>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00510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a:t>Intelligent UIs 2021</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3001902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8084" y="6237963"/>
            <a:ext cx="3523915"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237963"/>
            <a:ext cx="8651874"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 Placeholder 11">
            <a:extLst>
              <a:ext uri="{FF2B5EF4-FFF2-40B4-BE49-F238E27FC236}">
                <a16:creationId xmlns:a16="http://schemas.microsoft.com/office/drawing/2014/main" id="{65909326-5AF4-4A88-97FF-ECA0369798D8}"/>
              </a:ext>
            </a:extLst>
          </p:cNvPr>
          <p:cNvSpPr>
            <a:spLocks noGrp="1"/>
          </p:cNvSpPr>
          <p:nvPr>
            <p:ph type="body" idx="1"/>
          </p:nvPr>
        </p:nvSpPr>
        <p:spPr>
          <a:xfrm>
            <a:off x="695326" y="1592263"/>
            <a:ext cx="7956550" cy="45370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2">
            <a:extLst>
              <a:ext uri="{FF2B5EF4-FFF2-40B4-BE49-F238E27FC236}">
                <a16:creationId xmlns:a16="http://schemas.microsoft.com/office/drawing/2014/main" id="{0EB72566-25B1-4AC5-8DFD-74DB68298277}"/>
              </a:ext>
            </a:extLst>
          </p:cNvPr>
          <p:cNvSpPr>
            <a:spLocks noGrp="1"/>
          </p:cNvSpPr>
          <p:nvPr>
            <p:ph type="title"/>
          </p:nvPr>
        </p:nvSpPr>
        <p:spPr>
          <a:xfrm>
            <a:off x="695325" y="136525"/>
            <a:ext cx="10801349" cy="952501"/>
          </a:xfrm>
          <a:prstGeom prst="rect">
            <a:avLst/>
          </a:prstGeom>
        </p:spPr>
        <p:txBody>
          <a:bodyPr vert="horz" lIns="0" tIns="0" rIns="0" bIns="0" rtlCol="0" anchor="b" anchorCtr="0">
            <a:noAutofit/>
          </a:bodyPr>
          <a:lstStyle/>
          <a:p>
            <a:r>
              <a:rPr lang="en-US" dirty="0"/>
              <a:t>Click to edit Master title style</a:t>
            </a:r>
          </a:p>
        </p:txBody>
      </p:sp>
      <p:sp>
        <p:nvSpPr>
          <p:cNvPr id="20" name="Datumsplatzhalter 19">
            <a:extLst>
              <a:ext uri="{FF2B5EF4-FFF2-40B4-BE49-F238E27FC236}">
                <a16:creationId xmlns:a16="http://schemas.microsoft.com/office/drawing/2014/main" id="{13EFEA2E-EA03-4D81-9489-7647000D9BE7}"/>
              </a:ext>
            </a:extLst>
          </p:cNvPr>
          <p:cNvSpPr>
            <a:spLocks noGrp="1"/>
          </p:cNvSpPr>
          <p:nvPr>
            <p:ph type="dt" sz="half" idx="2"/>
          </p:nvPr>
        </p:nvSpPr>
        <p:spPr>
          <a:xfrm>
            <a:off x="6305550" y="6352598"/>
            <a:ext cx="1225549" cy="365125"/>
          </a:xfrm>
          <a:prstGeom prst="rect">
            <a:avLst/>
          </a:prstGeom>
        </p:spPr>
        <p:txBody>
          <a:bodyPr vert="horz" lIns="91440" tIns="45720" rIns="91440" bIns="45720" rtlCol="0" anchor="ctr"/>
          <a:lstStyle>
            <a:lvl1pPr algn="r">
              <a:defRPr sz="1600" b="0">
                <a:solidFill>
                  <a:schemeClr val="bg1"/>
                </a:solidFill>
              </a:defRPr>
            </a:lvl1pPr>
          </a:lstStyle>
          <a:p>
            <a:endParaRPr lang="de-DE" dirty="0"/>
          </a:p>
        </p:txBody>
      </p:sp>
      <p:sp>
        <p:nvSpPr>
          <p:cNvPr id="21" name="Fußzeilenplatzhalter 20">
            <a:extLst>
              <a:ext uri="{FF2B5EF4-FFF2-40B4-BE49-F238E27FC236}">
                <a16:creationId xmlns:a16="http://schemas.microsoft.com/office/drawing/2014/main" id="{DFBBA49C-F52C-4DF5-97C3-1E373625C25A}"/>
              </a:ext>
            </a:extLst>
          </p:cNvPr>
          <p:cNvSpPr>
            <a:spLocks noGrp="1"/>
          </p:cNvSpPr>
          <p:nvPr>
            <p:ph type="ftr" sz="quarter" idx="3"/>
          </p:nvPr>
        </p:nvSpPr>
        <p:spPr>
          <a:xfrm>
            <a:off x="8791074" y="6352598"/>
            <a:ext cx="3245350" cy="365125"/>
          </a:xfrm>
          <a:prstGeom prst="rect">
            <a:avLst/>
          </a:prstGeom>
        </p:spPr>
        <p:txBody>
          <a:bodyPr vert="horz" lIns="91440" tIns="45720" rIns="91440" bIns="45720" rtlCol="0" anchor="ctr"/>
          <a:lstStyle>
            <a:lvl1pPr algn="ctr" defTabSz="363600">
              <a:defRPr sz="1600" b="0">
                <a:solidFill>
                  <a:schemeClr val="bg1"/>
                </a:solidFill>
              </a:defRPr>
            </a:lvl1pPr>
          </a:lstStyle>
          <a:p>
            <a:r>
              <a:rPr lang="de-DE"/>
              <a:t>Intelligent UIs 2021</a:t>
            </a:r>
            <a:endParaRPr lang="de-DE" dirty="0"/>
          </a:p>
        </p:txBody>
      </p:sp>
      <p:sp>
        <p:nvSpPr>
          <p:cNvPr id="22" name="Foliennummernplatzhalter 21">
            <a:extLst>
              <a:ext uri="{FF2B5EF4-FFF2-40B4-BE49-F238E27FC236}">
                <a16:creationId xmlns:a16="http://schemas.microsoft.com/office/drawing/2014/main" id="{60C13802-11A0-4808-BF6B-86CEA24AB3A0}"/>
              </a:ext>
            </a:extLst>
          </p:cNvPr>
          <p:cNvSpPr>
            <a:spLocks noGrp="1"/>
          </p:cNvSpPr>
          <p:nvPr>
            <p:ph type="sldNum" sz="quarter" idx="4"/>
          </p:nvPr>
        </p:nvSpPr>
        <p:spPr>
          <a:xfrm>
            <a:off x="7686675" y="6359905"/>
            <a:ext cx="783138" cy="365125"/>
          </a:xfrm>
          <a:prstGeom prst="rect">
            <a:avLst/>
          </a:prstGeom>
        </p:spPr>
        <p:txBody>
          <a:bodyPr vert="horz" lIns="91440" tIns="45720" rIns="91440" bIns="45720" rtlCol="0" anchor="ctr"/>
          <a:lstStyle>
            <a:lvl1pPr algn="r">
              <a:defRPr sz="1600" b="0">
                <a:solidFill>
                  <a:schemeClr val="bg1"/>
                </a:solidFill>
              </a:defRPr>
            </a:lvl1p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2" r:id="rId5"/>
    <p:sldLayoutId id="2147483682" r:id="rId6"/>
    <p:sldLayoutId id="2147483655" r:id="rId7"/>
    <p:sldLayoutId id="2147483657" r:id="rId8"/>
    <p:sldLayoutId id="2147483681" r:id="rId9"/>
    <p:sldLayoutId id="2147483683" r:id="rId10"/>
    <p:sldLayoutId id="2147483684" r:id="rId11"/>
    <p:sldLayoutId id="2147483685" r:id="rId12"/>
    <p:sldLayoutId id="2147483686" r:id="rId13"/>
    <p:sldLayoutId id="2147483687" r:id="rId14"/>
    <p:sldLayoutId id="2147483688" r:id="rId15"/>
  </p:sldLayoutIdLst>
  <p:hf hdr="0" ft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929" userDrawn="1">
          <p15:clr>
            <a:srgbClr val="F26B43"/>
          </p15:clr>
        </p15:guide>
        <p15:guide id="7" orient="horz" pos="3997" userDrawn="1">
          <p15:clr>
            <a:srgbClr val="F26B43"/>
          </p15:clr>
        </p15:guide>
        <p15:guide id="8" orient="horz" pos="73" userDrawn="1">
          <p15:clr>
            <a:srgbClr val="F26B43"/>
          </p15:clr>
        </p15:guide>
        <p15:guide id="9" orient="horz" pos="686" userDrawn="1">
          <p15:clr>
            <a:srgbClr val="F26B43"/>
          </p15:clr>
        </p15:guide>
        <p15:guide id="10" orient="horz" pos="1003" userDrawn="1">
          <p15:clr>
            <a:srgbClr val="F26B43"/>
          </p15:clr>
        </p15:guide>
        <p15:guide id="11" pos="7242" userDrawn="1">
          <p15:clr>
            <a:srgbClr val="F26B43"/>
          </p15:clr>
        </p15:guide>
        <p15:guide id="12" orient="horz" pos="799" userDrawn="1">
          <p15:clr>
            <a:srgbClr val="F26B43"/>
          </p15:clr>
        </p15:guide>
        <p15:guide id="13"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ai.googleblog.com/2018/05/smart-compose-using-neural-networks-to.html" TargetMode="External"/><Relationship Id="rId5" Type="http://schemas.openxmlformats.org/officeDocument/2006/relationships/hyperlink" Target="https://blog.google/products/gmail/save-time-with-smart-reply-in-gmail/"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blog.adobe.com/en/2020/10/20/photoshop-the-worlds-most-advanced-ai-application-for-creatives.html" TargetMode="External"/><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hyperlink" Target="https://github.com/NVlabs/stylegan2" TargetMode="External"/><Relationship Id="rId4" Type="http://schemas.openxmlformats.org/officeDocument/2006/relationships/hyperlink" Target="https://blogs.nvidia.com/blog/2020/10/20/adobe-max-ai/"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www.medien.ifi.lmu.de/pubdb/publications/pub/mueller2010mm/mueller2010mm.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ieeexplore.ieee.org/abstract/document/861375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www.bbc.com/news/uk-51237665" TargetMode="External"/><Relationship Id="rId5" Type="http://schemas.openxmlformats.org/officeDocument/2006/relationships/hyperlink" Target="http://research.nii.ac.jp/~iechizen/official/research-e.html#research2c"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algorithmwatch.org/en/story/google-translate-gender-bia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translate.google.com/"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s://doi.org/10.1145/3098279.3122150" TargetMode="External"/><Relationship Id="rId5" Type="http://schemas.openxmlformats.org/officeDocument/2006/relationships/hyperlink" Target="https://www.youtube.com/watch?v=l6Nz8wVUU74"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uni.ubicomp.net/as/iHCAI2020.pdf" TargetMode="External"/><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hyperlink" Target="https://lmu-munich.zoom.us/j/95176165936?pwd=RHB2Q3hiRjMxQ0FvZTZqWmJBQzJUUT09"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s://uni.ubicomp.net/as/as-chocie.pdf"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www.medien.ifi.lmu.de/lehre/ws2122/iui/" TargetMode="External"/><Relationship Id="rId2" Type="http://schemas.openxmlformats.org/officeDocument/2006/relationships/hyperlink" Target="https://uni2work.ifi.lmu.de/course/W21/IfI/IUI" TargetMode="Externa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hyperlink" Target="https://developers.google.com/ml-kit" TargetMode="External"/><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hyperlink" Target="https://paperswithcode.com/" TargetMode="External"/><Relationship Id="rId4" Type="http://schemas.openxmlformats.org/officeDocument/2006/relationships/hyperlink" Target="https://www.tensorflow.org/resources/models-dataset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iui-lecture.org/#lecture08" TargetMode="External"/><Relationship Id="rId13" Type="http://schemas.openxmlformats.org/officeDocument/2006/relationships/hyperlink" Target="https://iui-lecture.org/#lecture13" TargetMode="External"/><Relationship Id="rId3" Type="http://schemas.openxmlformats.org/officeDocument/2006/relationships/hyperlink" Target="https://iui-lecture.org/#lecture03" TargetMode="External"/><Relationship Id="rId7" Type="http://schemas.openxmlformats.org/officeDocument/2006/relationships/hyperlink" Target="https://iui-lecture.org/#lecture07" TargetMode="External"/><Relationship Id="rId12" Type="http://schemas.openxmlformats.org/officeDocument/2006/relationships/hyperlink" Target="https://iui-lecture.org/#lecture12" TargetMode="External"/><Relationship Id="rId2" Type="http://schemas.openxmlformats.org/officeDocument/2006/relationships/hyperlink" Target="https://iui-lecture.org/#lecture02" TargetMode="External"/><Relationship Id="rId1" Type="http://schemas.openxmlformats.org/officeDocument/2006/relationships/slideLayout" Target="../slideLayouts/slideLayout5.xml"/><Relationship Id="rId6" Type="http://schemas.openxmlformats.org/officeDocument/2006/relationships/hyperlink" Target="https://iui-lecture.org/#lecture06" TargetMode="External"/><Relationship Id="rId11" Type="http://schemas.openxmlformats.org/officeDocument/2006/relationships/hyperlink" Target="https://iui-lecture.org/#lecture11" TargetMode="External"/><Relationship Id="rId5" Type="http://schemas.openxmlformats.org/officeDocument/2006/relationships/hyperlink" Target="https://iui-lecture.org/#lecture05" TargetMode="External"/><Relationship Id="rId10" Type="http://schemas.openxmlformats.org/officeDocument/2006/relationships/hyperlink" Target="https://iui-lecture.org/#lecture10" TargetMode="External"/><Relationship Id="rId4" Type="http://schemas.openxmlformats.org/officeDocument/2006/relationships/hyperlink" Target="https://iui-lecture.org/#lecture04" TargetMode="External"/><Relationship Id="rId9" Type="http://schemas.openxmlformats.org/officeDocument/2006/relationships/hyperlink" Target="https://iui-lecture.org/#lecture09" TargetMode="External"/><Relationship Id="rId14" Type="http://schemas.openxmlformats.org/officeDocument/2006/relationships/hyperlink" Target="https://iui-lecture.org/#lecture14"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docs.microsoft.com/en-us/azure/cognitive-services/" TargetMode="External"/><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hyperlink" Target="https://console.bluemix.net/apidocs/language-translator" TargetMode="External"/><Relationship Id="rId7"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hyperlink" Target="https://pypi.org/project/langdetect/" TargetMode="External"/><Relationship Id="rId5" Type="http://schemas.openxmlformats.org/officeDocument/2006/relationships/hyperlink" Target="https://cloud.google.com/translate/docs/basic/detecting-language" TargetMode="External"/><Relationship Id="rId4" Type="http://schemas.openxmlformats.org/officeDocument/2006/relationships/hyperlink" Target="https://docs.microsoft.com/en-us/azure/cognitive-services/translator/"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5452-D548-4EEC-BA89-DE48BBA11484}"/>
              </a:ext>
            </a:extLst>
          </p:cNvPr>
          <p:cNvSpPr>
            <a:spLocks noGrp="1"/>
          </p:cNvSpPr>
          <p:nvPr>
            <p:ph type="ctrTitle"/>
          </p:nvPr>
        </p:nvSpPr>
        <p:spPr/>
        <p:txBody>
          <a:bodyPr/>
          <a:lstStyle/>
          <a:p>
            <a:r>
              <a:rPr lang="en-US" dirty="0"/>
              <a:t>Introduction to Intelligent User Interfaces</a:t>
            </a:r>
          </a:p>
        </p:txBody>
      </p:sp>
      <p:sp>
        <p:nvSpPr>
          <p:cNvPr id="3" name="Untertitel 2">
            <a:extLst>
              <a:ext uri="{FF2B5EF4-FFF2-40B4-BE49-F238E27FC236}">
                <a16:creationId xmlns:a16="http://schemas.microsoft.com/office/drawing/2014/main" id="{3A381266-C22C-44E9-AF7C-EC48CA7C57CB}"/>
              </a:ext>
            </a:extLst>
          </p:cNvPr>
          <p:cNvSpPr>
            <a:spLocks noGrp="1"/>
          </p:cNvSpPr>
          <p:nvPr>
            <p:ph type="subTitle" idx="1"/>
          </p:nvPr>
        </p:nvSpPr>
        <p:spPr/>
        <p:txBody>
          <a:bodyPr/>
          <a:lstStyle/>
          <a:p>
            <a:r>
              <a:rPr lang="en-US" dirty="0"/>
              <a:t>Introduction and Motivation</a:t>
            </a:r>
          </a:p>
          <a:p>
            <a:endParaRPr lang="de-DE" dirty="0"/>
          </a:p>
        </p:txBody>
      </p:sp>
      <p:sp>
        <p:nvSpPr>
          <p:cNvPr id="27" name="Picture Placeholder 26">
            <a:extLst>
              <a:ext uri="{FF2B5EF4-FFF2-40B4-BE49-F238E27FC236}">
                <a16:creationId xmlns:a16="http://schemas.microsoft.com/office/drawing/2014/main" id="{2FA77E99-930E-4BF8-AD23-D122D2721F0B}"/>
              </a:ext>
            </a:extLst>
          </p:cNvPr>
          <p:cNvSpPr>
            <a:spLocks noGrp="1"/>
          </p:cNvSpPr>
          <p:nvPr>
            <p:ph type="pic" sz="quarter" idx="16"/>
          </p:nvPr>
        </p:nvSpPr>
        <p:spPr/>
      </p:sp>
      <p:sp>
        <p:nvSpPr>
          <p:cNvPr id="29" name="Picture Placeholder 28">
            <a:extLst>
              <a:ext uri="{FF2B5EF4-FFF2-40B4-BE49-F238E27FC236}">
                <a16:creationId xmlns:a16="http://schemas.microsoft.com/office/drawing/2014/main" id="{09768B6F-72F5-4334-94C4-24442370BA50}"/>
              </a:ext>
            </a:extLst>
          </p:cNvPr>
          <p:cNvSpPr>
            <a:spLocks noGrp="1"/>
          </p:cNvSpPr>
          <p:nvPr>
            <p:ph type="pic" sz="quarter" idx="17"/>
          </p:nvPr>
        </p:nvSpPr>
        <p:spPr/>
      </p:sp>
      <p:sp>
        <p:nvSpPr>
          <p:cNvPr id="12" name="Foliennummernplatzhalter 11">
            <a:extLst>
              <a:ext uri="{FF2B5EF4-FFF2-40B4-BE49-F238E27FC236}">
                <a16:creationId xmlns:a16="http://schemas.microsoft.com/office/drawing/2014/main" id="{949606A8-74C1-4D5C-9083-2C32D4B3A7A7}"/>
              </a:ext>
            </a:extLst>
          </p:cNvPr>
          <p:cNvSpPr>
            <a:spLocks noGrp="1"/>
          </p:cNvSpPr>
          <p:nvPr>
            <p:ph type="sldNum" sz="quarter" idx="28"/>
          </p:nvPr>
        </p:nvSpPr>
        <p:spPr>
          <a:xfrm>
            <a:off x="7686675" y="6359905"/>
            <a:ext cx="783138" cy="365125"/>
          </a:xfrm>
        </p:spPr>
        <p:txBody>
          <a:bodyPr/>
          <a:lstStyle/>
          <a:p>
            <a:fld id="{002E4239-9C90-407D-B00F-DCBF08F5A841}" type="slidenum">
              <a:rPr lang="en-US" smtClean="0"/>
              <a:pPr/>
              <a:t>1</a:t>
            </a:fld>
            <a:endParaRPr lang="en-US"/>
          </a:p>
        </p:txBody>
      </p:sp>
      <p:sp>
        <p:nvSpPr>
          <p:cNvPr id="31" name="Picture Placeholder 30">
            <a:extLst>
              <a:ext uri="{FF2B5EF4-FFF2-40B4-BE49-F238E27FC236}">
                <a16:creationId xmlns:a16="http://schemas.microsoft.com/office/drawing/2014/main" id="{C2D478FC-73A2-4952-A3FE-4CD8679761A7}"/>
              </a:ext>
            </a:extLst>
          </p:cNvPr>
          <p:cNvSpPr>
            <a:spLocks noGrp="1"/>
          </p:cNvSpPr>
          <p:nvPr>
            <p:ph type="pic" sz="quarter" idx="25"/>
          </p:nvPr>
        </p:nvSpPr>
        <p:spPr/>
      </p:sp>
      <p:pic>
        <p:nvPicPr>
          <p:cNvPr id="17" name="Picture 2">
            <a:extLst>
              <a:ext uri="{FF2B5EF4-FFF2-40B4-BE49-F238E27FC236}">
                <a16:creationId xmlns:a16="http://schemas.microsoft.com/office/drawing/2014/main" id="{FCA28DB7-A5CF-4C19-9875-070FE4F871EB}"/>
              </a:ext>
            </a:extLst>
          </p:cNvPr>
          <p:cNvPicPr>
            <a:picLocks noChangeAspect="1" noChangeArrowheads="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695327" y="6343404"/>
            <a:ext cx="1160554" cy="406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descr="A person sitting at a table using a computer&#10;&#10;Description automatically generated">
            <a:extLst>
              <a:ext uri="{FF2B5EF4-FFF2-40B4-BE49-F238E27FC236}">
                <a16:creationId xmlns:a16="http://schemas.microsoft.com/office/drawing/2014/main" id="{7A09B558-68A2-9147-B26B-0A5F4117F090}"/>
              </a:ext>
            </a:extLst>
          </p:cNvPr>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43604" b="19626"/>
          <a:stretch/>
        </p:blipFill>
        <p:spPr>
          <a:xfrm>
            <a:off x="0" y="1089025"/>
            <a:ext cx="12192000" cy="2879725"/>
          </a:xfrm>
        </p:spPr>
      </p:pic>
      <p:sp>
        <p:nvSpPr>
          <p:cNvPr id="11" name="Picture Placeholder 10">
            <a:extLst>
              <a:ext uri="{FF2B5EF4-FFF2-40B4-BE49-F238E27FC236}">
                <a16:creationId xmlns:a16="http://schemas.microsoft.com/office/drawing/2014/main" id="{9E375F41-E409-EC42-8D10-BA4AD7369D31}"/>
              </a:ext>
            </a:extLst>
          </p:cNvPr>
          <p:cNvSpPr>
            <a:spLocks noGrp="1"/>
          </p:cNvSpPr>
          <p:nvPr>
            <p:ph type="pic" sz="quarter" idx="15"/>
          </p:nvPr>
        </p:nvSpPr>
        <p:spPr/>
      </p:sp>
    </p:spTree>
    <p:extLst>
      <p:ext uri="{BB962C8B-B14F-4D97-AF65-F5344CB8AC3E}">
        <p14:creationId xmlns:p14="http://schemas.microsoft.com/office/powerpoint/2010/main" val="149077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d49e86e613_1_11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Text Suggestions</a:t>
            </a:r>
            <a:endParaRPr/>
          </a:p>
        </p:txBody>
      </p:sp>
      <p:sp>
        <p:nvSpPr>
          <p:cNvPr id="134" name="Google Shape;134;gd49e86e613_1_11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Google‘s Smart Reply &amp; Smart Compose</a:t>
            </a:r>
            <a:endParaRPr/>
          </a:p>
        </p:txBody>
      </p:sp>
      <p:sp>
        <p:nvSpPr>
          <p:cNvPr id="135" name="Google Shape;135;gd49e86e613_1_11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36" name="Google Shape;136;gd49e86e613_1_11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grpSp>
        <p:nvGrpSpPr>
          <p:cNvPr id="137" name="Google Shape;137;gd49e86e613_1_119"/>
          <p:cNvGrpSpPr/>
          <p:nvPr/>
        </p:nvGrpSpPr>
        <p:grpSpPr>
          <a:xfrm>
            <a:off x="1727765" y="1493293"/>
            <a:ext cx="3256631" cy="4265759"/>
            <a:chOff x="124262" y="1592266"/>
            <a:chExt cx="3463764" cy="4537076"/>
          </a:xfrm>
        </p:grpSpPr>
        <p:pic>
          <p:nvPicPr>
            <p:cNvPr id="138" name="Google Shape;138;gd49e86e613_1_119" descr="Smart_Reply_in_Gmail_on_iOS_static_for_blog.width-1000_ue7xiKi.png"/>
            <p:cNvPicPr preferRelativeResize="0"/>
            <p:nvPr/>
          </p:nvPicPr>
          <p:blipFill rotWithShape="1">
            <a:blip r:embed="rId3">
              <a:alphaModFix/>
            </a:blip>
            <a:srcRect l="33999" t="5198" r="33861" b="5484"/>
            <a:stretch/>
          </p:blipFill>
          <p:spPr>
            <a:xfrm>
              <a:off x="690920" y="1592266"/>
              <a:ext cx="2305973" cy="4537076"/>
            </a:xfrm>
            <a:prstGeom prst="rect">
              <a:avLst/>
            </a:prstGeom>
            <a:noFill/>
            <a:ln>
              <a:noFill/>
            </a:ln>
          </p:spPr>
        </p:pic>
        <p:pic>
          <p:nvPicPr>
            <p:cNvPr id="139" name="Google Shape;139;gd49e86e613_1_119" descr="Smart_Reply_in_Gmail_on_iOS_static_for_blog.width-1000_ue7xiKi.png"/>
            <p:cNvPicPr preferRelativeResize="0"/>
            <p:nvPr/>
          </p:nvPicPr>
          <p:blipFill rotWithShape="1">
            <a:blip r:embed="rId4">
              <a:alphaModFix/>
            </a:blip>
            <a:srcRect l="37303" t="68062" r="37364" b="25547"/>
            <a:stretch/>
          </p:blipFill>
          <p:spPr>
            <a:xfrm>
              <a:off x="124262" y="4246074"/>
              <a:ext cx="3439288" cy="614158"/>
            </a:xfrm>
            <a:prstGeom prst="rect">
              <a:avLst/>
            </a:prstGeom>
            <a:noFill/>
            <a:ln w="28575"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cxnSp>
          <p:nvCxnSpPr>
            <p:cNvPr id="140" name="Google Shape;140;gd49e86e613_1_119"/>
            <p:cNvCxnSpPr/>
            <p:nvPr/>
          </p:nvCxnSpPr>
          <p:spPr>
            <a:xfrm>
              <a:off x="129209" y="4870176"/>
              <a:ext cx="805200" cy="298200"/>
            </a:xfrm>
            <a:prstGeom prst="straightConnector1">
              <a:avLst/>
            </a:prstGeom>
            <a:noFill/>
            <a:ln w="19050" cap="flat" cmpd="sng">
              <a:solidFill>
                <a:srgbClr val="3F3F3F"/>
              </a:solidFill>
              <a:prstDash val="solid"/>
              <a:miter lim="800000"/>
              <a:headEnd type="none" w="sm" len="sm"/>
              <a:tailEnd type="none" w="sm" len="sm"/>
            </a:ln>
          </p:spPr>
        </p:cxnSp>
        <p:cxnSp>
          <p:nvCxnSpPr>
            <p:cNvPr id="141" name="Google Shape;141;gd49e86e613_1_119"/>
            <p:cNvCxnSpPr/>
            <p:nvPr/>
          </p:nvCxnSpPr>
          <p:spPr>
            <a:xfrm flipH="1">
              <a:off x="2812826" y="4870174"/>
              <a:ext cx="775200" cy="298200"/>
            </a:xfrm>
            <a:prstGeom prst="straightConnector1">
              <a:avLst/>
            </a:prstGeom>
            <a:noFill/>
            <a:ln w="19050" cap="flat" cmpd="sng">
              <a:solidFill>
                <a:srgbClr val="3F3F3F"/>
              </a:solidFill>
              <a:prstDash val="solid"/>
              <a:miter lim="800000"/>
              <a:headEnd type="none" w="sm" len="sm"/>
              <a:tailEnd type="none" w="sm" len="sm"/>
            </a:ln>
          </p:spPr>
        </p:cxnSp>
      </p:grpSp>
      <p:sp>
        <p:nvSpPr>
          <p:cNvPr id="142" name="Google Shape;142;gd49e86e613_1_119"/>
          <p:cNvSpPr/>
          <p:nvPr/>
        </p:nvSpPr>
        <p:spPr>
          <a:xfrm>
            <a:off x="0" y="5690515"/>
            <a:ext cx="12192000" cy="556800"/>
          </a:xfrm>
          <a:prstGeom prst="rect">
            <a:avLst/>
          </a:prstGeom>
          <a:noFill/>
          <a:ln>
            <a:noFill/>
          </a:ln>
        </p:spPr>
        <p:txBody>
          <a:bodyPr spcFirstLastPara="1" wrap="square" lIns="720000" tIns="108000" rIns="3600000" bIns="108000" anchor="b"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https://blog.google/products/gmail/save-time-with-smart-reply-in-gmail/</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https://ai.googleblog.com/2018/05/smart-compose-using-neural-networks-to.html</a:t>
            </a:r>
            <a:r>
              <a:rPr lang="en-US" sz="1100">
                <a:solidFill>
                  <a:schemeClr val="dk1"/>
                </a:solidFill>
                <a:latin typeface="Arial"/>
                <a:ea typeface="Arial"/>
                <a:cs typeface="Arial"/>
                <a:sym typeface="Arial"/>
              </a:rPr>
              <a:t> </a:t>
            </a:r>
            <a:endParaRPr/>
          </a:p>
        </p:txBody>
      </p:sp>
      <p:pic>
        <p:nvPicPr>
          <p:cNvPr id="143" name="Google Shape;143;gd49e86e613_1_119"/>
          <p:cNvPicPr preferRelativeResize="0"/>
          <p:nvPr/>
        </p:nvPicPr>
        <p:blipFill rotWithShape="1">
          <a:blip r:embed="rId7">
            <a:alphaModFix/>
          </a:blip>
          <a:srcRect/>
          <a:stretch/>
        </p:blipFill>
        <p:spPr>
          <a:xfrm>
            <a:off x="6958209" y="1538284"/>
            <a:ext cx="3387331" cy="2146083"/>
          </a:xfrm>
          <a:prstGeom prst="rect">
            <a:avLst/>
          </a:prstGeom>
          <a:noFill/>
          <a:ln w="9525" cap="flat" cmpd="sng">
            <a:solidFill>
              <a:srgbClr val="3F3F3F"/>
            </a:solidFill>
            <a:prstDash val="solid"/>
            <a:round/>
            <a:headEnd type="none" w="sm" len="sm"/>
            <a:tailEnd type="none" w="sm" len="sm"/>
          </a:ln>
          <a:effectLst>
            <a:outerShdw blurRad="50800" dist="38100" dir="2700000" algn="tl" rotWithShape="0">
              <a:srgbClr val="000000">
                <a:alpha val="40000"/>
              </a:srgbClr>
            </a:outerShdw>
          </a:effectLst>
        </p:spPr>
      </p:pic>
      <p:cxnSp>
        <p:nvCxnSpPr>
          <p:cNvPr id="144" name="Google Shape;144;gd49e86e613_1_119"/>
          <p:cNvCxnSpPr/>
          <p:nvPr/>
        </p:nvCxnSpPr>
        <p:spPr>
          <a:xfrm rot="10800000">
            <a:off x="8373574" y="3556254"/>
            <a:ext cx="0" cy="781500"/>
          </a:xfrm>
          <a:prstGeom prst="straightConnector1">
            <a:avLst/>
          </a:prstGeom>
          <a:noFill/>
          <a:ln w="57150" cap="flat" cmpd="sng">
            <a:solidFill>
              <a:schemeClr val="accent1"/>
            </a:solidFill>
            <a:prstDash val="solid"/>
            <a:miter lim="800000"/>
            <a:headEnd type="none" w="sm" len="sm"/>
            <a:tailEnd type="triangle" w="med" len="med"/>
          </a:ln>
        </p:spPr>
      </p:cxnSp>
      <p:cxnSp>
        <p:nvCxnSpPr>
          <p:cNvPr id="145" name="Google Shape;145;gd49e86e613_1_119"/>
          <p:cNvCxnSpPr/>
          <p:nvPr/>
        </p:nvCxnSpPr>
        <p:spPr>
          <a:xfrm rot="10800000">
            <a:off x="5047898" y="4559765"/>
            <a:ext cx="1887300" cy="0"/>
          </a:xfrm>
          <a:prstGeom prst="straightConnector1">
            <a:avLst/>
          </a:prstGeom>
          <a:noFill/>
          <a:ln w="57150" cap="flat" cmpd="sng">
            <a:solidFill>
              <a:schemeClr val="accent1"/>
            </a:solidFill>
            <a:prstDash val="solid"/>
            <a:miter lim="800000"/>
            <a:headEnd type="none" w="sm" len="sm"/>
            <a:tailEnd type="triangle" w="med" len="med"/>
          </a:ln>
        </p:spPr>
      </p:cxnSp>
      <p:sp>
        <p:nvSpPr>
          <p:cNvPr id="146" name="Google Shape;146;gd49e86e613_1_119"/>
          <p:cNvSpPr txBox="1">
            <a:spLocks noGrp="1"/>
          </p:cNvSpPr>
          <p:nvPr>
            <p:ph type="body" idx="1"/>
          </p:nvPr>
        </p:nvSpPr>
        <p:spPr>
          <a:xfrm>
            <a:off x="6958209" y="4369485"/>
            <a:ext cx="3444300" cy="84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a:t>Language model, </a:t>
            </a:r>
            <a:br>
              <a:rPr lang="en-US" sz="2400"/>
            </a:br>
            <a:r>
              <a:rPr lang="en-US" sz="2400"/>
              <a:t>given email text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d49e86e613_1_13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Semantic Image Manipulation</a:t>
            </a:r>
            <a:endParaRPr/>
          </a:p>
        </p:txBody>
      </p:sp>
      <p:sp>
        <p:nvSpPr>
          <p:cNvPr id="153" name="Google Shape;153;gd49e86e613_1_13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„Smart Portrait Filters“ in Adobe‘s Photoshop</a:t>
            </a:r>
            <a:endParaRPr/>
          </a:p>
        </p:txBody>
      </p:sp>
      <p:sp>
        <p:nvSpPr>
          <p:cNvPr id="154" name="Google Shape;154;gd49e86e613_1_13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55" name="Google Shape;155;gd49e86e613_1_13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156" name="Google Shape;156;gd49e86e613_1_138"/>
          <p:cNvSpPr/>
          <p:nvPr/>
        </p:nvSpPr>
        <p:spPr>
          <a:xfrm>
            <a:off x="0" y="5690515"/>
            <a:ext cx="12192000" cy="556800"/>
          </a:xfrm>
          <a:prstGeom prst="rect">
            <a:avLst/>
          </a:prstGeom>
          <a:noFill/>
          <a:ln>
            <a:noFill/>
          </a:ln>
        </p:spPr>
        <p:txBody>
          <a:bodyPr spcFirstLastPara="1" wrap="square" lIns="720000" tIns="108000" rIns="3600000" bIns="108000" anchor="b"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https://blog.adobe.com/en/2020/10/20/photoshop-the-worlds-most-advanced-ai-application-for-creatives.html</a:t>
            </a:r>
            <a:r>
              <a:rPr lang="en-US" sz="1100">
                <a:solidFill>
                  <a:schemeClr val="dk1"/>
                </a:solidFill>
                <a:latin typeface="Arial"/>
                <a:ea typeface="Arial"/>
                <a:cs typeface="Arial"/>
                <a:sym typeface="Arial"/>
              </a:rPr>
              <a:t>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https://blogs.nvidia.com/blog/2020/10/20/adobe-max-ai/</a:t>
            </a:r>
            <a:r>
              <a:rPr lang="en-US" sz="1100">
                <a:solidFill>
                  <a:schemeClr val="dk1"/>
                </a:solidFill>
                <a:latin typeface="Arial"/>
                <a:ea typeface="Arial"/>
                <a:cs typeface="Arial"/>
                <a:sym typeface="Arial"/>
              </a:rPr>
              <a:t>, </a:t>
            </a: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https://github.com/NVlabs/stylegan2</a:t>
            </a:r>
            <a:r>
              <a:rPr lang="en-US" sz="1100">
                <a:solidFill>
                  <a:schemeClr val="dk1"/>
                </a:solidFill>
                <a:latin typeface="Arial"/>
                <a:ea typeface="Arial"/>
                <a:cs typeface="Arial"/>
                <a:sym typeface="Arial"/>
              </a:rPr>
              <a:t> </a:t>
            </a:r>
            <a:endParaRPr/>
          </a:p>
        </p:txBody>
      </p:sp>
      <p:pic>
        <p:nvPicPr>
          <p:cNvPr id="157" name="Google Shape;157;gd49e86e613_1_138"/>
          <p:cNvPicPr preferRelativeResize="0"/>
          <p:nvPr/>
        </p:nvPicPr>
        <p:blipFill rotWithShape="1">
          <a:blip r:embed="rId6">
            <a:alphaModFix/>
          </a:blip>
          <a:srcRect t="19179" b="11153"/>
          <a:stretch/>
        </p:blipFill>
        <p:spPr>
          <a:xfrm>
            <a:off x="1549566" y="1481309"/>
            <a:ext cx="3535721" cy="4122066"/>
          </a:xfrm>
          <a:prstGeom prst="rect">
            <a:avLst/>
          </a:prstGeom>
          <a:noFill/>
          <a:ln>
            <a:noFill/>
          </a:ln>
        </p:spPr>
      </p:pic>
      <p:pic>
        <p:nvPicPr>
          <p:cNvPr id="158" name="Google Shape;158;gd49e86e613_1_138"/>
          <p:cNvPicPr preferRelativeResize="0"/>
          <p:nvPr/>
        </p:nvPicPr>
        <p:blipFill rotWithShape="1">
          <a:blip r:embed="rId7">
            <a:alphaModFix/>
          </a:blip>
          <a:srcRect/>
          <a:stretch/>
        </p:blipFill>
        <p:spPr>
          <a:xfrm>
            <a:off x="6542387" y="1481309"/>
            <a:ext cx="2002932" cy="2676648"/>
          </a:xfrm>
          <a:prstGeom prst="rect">
            <a:avLst/>
          </a:prstGeom>
          <a:noFill/>
          <a:ln>
            <a:noFill/>
          </a:ln>
        </p:spPr>
      </p:pic>
      <p:pic>
        <p:nvPicPr>
          <p:cNvPr id="159" name="Google Shape;159;gd49e86e613_1_138"/>
          <p:cNvPicPr preferRelativeResize="0"/>
          <p:nvPr/>
        </p:nvPicPr>
        <p:blipFill rotWithShape="1">
          <a:blip r:embed="rId8">
            <a:alphaModFix/>
          </a:blip>
          <a:srcRect/>
          <a:stretch/>
        </p:blipFill>
        <p:spPr>
          <a:xfrm>
            <a:off x="8606682" y="1481308"/>
            <a:ext cx="2133351" cy="2676647"/>
          </a:xfrm>
          <a:prstGeom prst="rect">
            <a:avLst/>
          </a:prstGeom>
          <a:noFill/>
          <a:ln>
            <a:noFill/>
          </a:ln>
        </p:spPr>
      </p:pic>
      <p:cxnSp>
        <p:nvCxnSpPr>
          <p:cNvPr id="160" name="Google Shape;160;gd49e86e613_1_138"/>
          <p:cNvCxnSpPr/>
          <p:nvPr/>
        </p:nvCxnSpPr>
        <p:spPr>
          <a:xfrm rot="10800000">
            <a:off x="9605593" y="4111828"/>
            <a:ext cx="0" cy="498600"/>
          </a:xfrm>
          <a:prstGeom prst="straightConnector1">
            <a:avLst/>
          </a:prstGeom>
          <a:noFill/>
          <a:ln w="57150" cap="flat" cmpd="sng">
            <a:solidFill>
              <a:schemeClr val="accent1"/>
            </a:solidFill>
            <a:prstDash val="solid"/>
            <a:miter lim="800000"/>
            <a:headEnd type="none" w="sm" len="sm"/>
            <a:tailEnd type="triangle" w="med" len="med"/>
          </a:ln>
        </p:spPr>
      </p:cxnSp>
      <p:sp>
        <p:nvSpPr>
          <p:cNvPr id="161" name="Google Shape;161;gd49e86e613_1_138"/>
          <p:cNvSpPr txBox="1">
            <a:spLocks noGrp="1"/>
          </p:cNvSpPr>
          <p:nvPr>
            <p:ph type="body" idx="1"/>
          </p:nvPr>
        </p:nvSpPr>
        <p:spPr>
          <a:xfrm>
            <a:off x="7127301" y="4654289"/>
            <a:ext cx="3612600" cy="8409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SzPct val="108107"/>
              <a:buNone/>
            </a:pPr>
            <a:r>
              <a:rPr lang="en-US" sz="2400"/>
              <a:t>Generative model, </a:t>
            </a:r>
            <a:br>
              <a:rPr lang="en-US" sz="2400"/>
            </a:br>
            <a:r>
              <a:rPr lang="en-US" sz="2400"/>
              <a:t>learned from many portraits</a:t>
            </a:r>
            <a:endParaRPr/>
          </a:p>
        </p:txBody>
      </p:sp>
      <p:cxnSp>
        <p:nvCxnSpPr>
          <p:cNvPr id="162" name="Google Shape;162;gd49e86e613_1_138"/>
          <p:cNvCxnSpPr/>
          <p:nvPr/>
        </p:nvCxnSpPr>
        <p:spPr>
          <a:xfrm>
            <a:off x="5141505" y="4829343"/>
            <a:ext cx="2022600" cy="0"/>
          </a:xfrm>
          <a:prstGeom prst="straightConnector1">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d49e86e613_1_15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Recommender Systems</a:t>
            </a:r>
            <a:endParaRPr/>
          </a:p>
        </p:txBody>
      </p:sp>
      <p:sp>
        <p:nvSpPr>
          <p:cNvPr id="169" name="Google Shape;169;gd49e86e613_1_154"/>
          <p:cNvSpPr txBox="1">
            <a:spLocks noGrp="1"/>
          </p:cNvSpPr>
          <p:nvPr>
            <p:ph type="body" idx="1"/>
          </p:nvPr>
        </p:nvSpPr>
        <p:spPr>
          <a:xfrm>
            <a:off x="695325" y="4509180"/>
            <a:ext cx="6429000" cy="1505700"/>
          </a:xfrm>
          <a:prstGeom prst="rect">
            <a:avLst/>
          </a:prstGeom>
          <a:noFill/>
          <a:ln>
            <a:noFill/>
          </a:ln>
        </p:spPr>
        <p:txBody>
          <a:bodyPr spcFirstLastPara="1" wrap="square" lIns="91425" tIns="45700" rIns="91425" bIns="45700" anchor="t" anchorCtr="0">
            <a:normAutofit/>
          </a:bodyPr>
          <a:lstStyle/>
          <a:p>
            <a:pPr marL="285750" lvl="0" indent="-274320" algn="l" rtl="0">
              <a:lnSpc>
                <a:spcPct val="90000"/>
              </a:lnSpc>
              <a:spcBef>
                <a:spcPts val="0"/>
              </a:spcBef>
              <a:spcAft>
                <a:spcPts val="0"/>
              </a:spcAft>
              <a:buSzPct val="126315"/>
              <a:buChar char="▪"/>
            </a:pPr>
            <a:r>
              <a:rPr lang="en-US" sz="1900"/>
              <a:t>Why are recommender systems used?</a:t>
            </a:r>
            <a:endParaRPr/>
          </a:p>
          <a:p>
            <a:pPr marL="285750" lvl="0" indent="-274320" algn="l" rtl="0">
              <a:lnSpc>
                <a:spcPct val="90000"/>
              </a:lnSpc>
              <a:spcBef>
                <a:spcPts val="1100"/>
              </a:spcBef>
              <a:spcAft>
                <a:spcPts val="0"/>
              </a:spcAft>
              <a:buSzPct val="126315"/>
              <a:buChar char="▪"/>
            </a:pPr>
            <a:r>
              <a:rPr lang="en-US" sz="1900"/>
              <a:t>How do recommender work? </a:t>
            </a:r>
            <a:endParaRPr/>
          </a:p>
          <a:p>
            <a:pPr marL="285750" lvl="0" indent="-274320" algn="l" rtl="0">
              <a:lnSpc>
                <a:spcPct val="90000"/>
              </a:lnSpc>
              <a:spcBef>
                <a:spcPts val="1100"/>
              </a:spcBef>
              <a:spcAft>
                <a:spcPts val="0"/>
              </a:spcAft>
              <a:buSzPct val="126315"/>
              <a:buChar char="▪"/>
            </a:pPr>
            <a:r>
              <a:rPr lang="en-US" sz="1900"/>
              <a:t>What data do recommender systems require?</a:t>
            </a:r>
            <a:endParaRPr/>
          </a:p>
          <a:p>
            <a:pPr marL="285750" lvl="0" indent="-133350" algn="l" rtl="0">
              <a:lnSpc>
                <a:spcPct val="90000"/>
              </a:lnSpc>
              <a:spcBef>
                <a:spcPts val="1100"/>
              </a:spcBef>
              <a:spcAft>
                <a:spcPts val="0"/>
              </a:spcAft>
              <a:buSzPct val="109090"/>
              <a:buNone/>
            </a:pPr>
            <a:endParaRPr/>
          </a:p>
        </p:txBody>
      </p:sp>
      <p:sp>
        <p:nvSpPr>
          <p:cNvPr id="170" name="Google Shape;170;gd49e86e613_1_15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How do recommender systems impact the user experience?</a:t>
            </a:r>
            <a:endParaRPr/>
          </a:p>
          <a:p>
            <a:pPr marL="0" lvl="0" indent="0" algn="l" rtl="0">
              <a:lnSpc>
                <a:spcPct val="90000"/>
              </a:lnSpc>
              <a:spcBef>
                <a:spcPts val="1100"/>
              </a:spcBef>
              <a:spcAft>
                <a:spcPts val="0"/>
              </a:spcAft>
              <a:buSzPts val="2400"/>
              <a:buNone/>
            </a:pPr>
            <a:endParaRPr/>
          </a:p>
        </p:txBody>
      </p:sp>
      <p:sp>
        <p:nvSpPr>
          <p:cNvPr id="171" name="Google Shape;171;gd49e86e613_1_15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72" name="Google Shape;172;gd49e86e613_1_15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173" name="Google Shape;173;gd49e86e613_1_154"/>
          <p:cNvPicPr preferRelativeResize="0"/>
          <p:nvPr/>
        </p:nvPicPr>
        <p:blipFill rotWithShape="1">
          <a:blip r:embed="rId3">
            <a:alphaModFix/>
          </a:blip>
          <a:srcRect/>
          <a:stretch/>
        </p:blipFill>
        <p:spPr>
          <a:xfrm>
            <a:off x="1881756" y="1736933"/>
            <a:ext cx="8088037" cy="2357563"/>
          </a:xfrm>
          <a:prstGeom prst="rect">
            <a:avLst/>
          </a:prstGeom>
          <a:noFill/>
          <a:ln>
            <a:noFill/>
          </a:ln>
        </p:spPr>
      </p:pic>
      <p:sp>
        <p:nvSpPr>
          <p:cNvPr id="174" name="Google Shape;174;gd49e86e613_1_154"/>
          <p:cNvSpPr/>
          <p:nvPr/>
        </p:nvSpPr>
        <p:spPr>
          <a:xfrm>
            <a:off x="1945373" y="3952176"/>
            <a:ext cx="6990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Tahoma"/>
                <a:ea typeface="Tahoma"/>
                <a:cs typeface="Tahoma"/>
                <a:sym typeface="Tahoma"/>
              </a:rPr>
              <a:t>Carlos A. Gomez-Uribe and Neil Hunt. 2015. The Netflix Recommender System: Algorithms, Business Value, and Innovation. ACM Trans. Manage. Inf. Syst. 6, 4, Article 13 (December 2015), 19 pages. DOI: https://doi.org/10.1145/2843948</a:t>
            </a:r>
            <a:endParaRPr sz="900">
              <a:solidFill>
                <a:schemeClr val="dk1"/>
              </a:solidFill>
              <a:latin typeface="Arial"/>
              <a:ea typeface="Arial"/>
              <a:cs typeface="Arial"/>
              <a:sym typeface="Arial"/>
            </a:endParaRPr>
          </a:p>
        </p:txBody>
      </p:sp>
      <p:pic>
        <p:nvPicPr>
          <p:cNvPr id="175" name="Google Shape;175;gd49e86e613_1_154"/>
          <p:cNvPicPr preferRelativeResize="0"/>
          <p:nvPr/>
        </p:nvPicPr>
        <p:blipFill rotWithShape="1">
          <a:blip r:embed="rId4">
            <a:alphaModFix/>
          </a:blip>
          <a:srcRect r="4534"/>
          <a:stretch/>
        </p:blipFill>
        <p:spPr>
          <a:xfrm>
            <a:off x="7650483" y="4325857"/>
            <a:ext cx="1902759" cy="571500"/>
          </a:xfrm>
          <a:prstGeom prst="rect">
            <a:avLst/>
          </a:prstGeom>
          <a:noFill/>
          <a:ln>
            <a:noFill/>
          </a:ln>
        </p:spPr>
      </p:pic>
      <p:pic>
        <p:nvPicPr>
          <p:cNvPr id="176" name="Google Shape;176;gd49e86e613_1_154"/>
          <p:cNvPicPr preferRelativeResize="0"/>
          <p:nvPr/>
        </p:nvPicPr>
        <p:blipFill rotWithShape="1">
          <a:blip r:embed="rId5">
            <a:alphaModFix/>
          </a:blip>
          <a:srcRect/>
          <a:stretch/>
        </p:blipFill>
        <p:spPr>
          <a:xfrm>
            <a:off x="9746675" y="4297511"/>
            <a:ext cx="1057275" cy="642938"/>
          </a:xfrm>
          <a:prstGeom prst="rect">
            <a:avLst/>
          </a:prstGeom>
          <a:noFill/>
          <a:ln>
            <a:noFill/>
          </a:ln>
        </p:spPr>
      </p:pic>
      <p:pic>
        <p:nvPicPr>
          <p:cNvPr id="177" name="Google Shape;177;gd49e86e613_1_154"/>
          <p:cNvPicPr preferRelativeResize="0"/>
          <p:nvPr/>
        </p:nvPicPr>
        <p:blipFill rotWithShape="1">
          <a:blip r:embed="rId6">
            <a:alphaModFix/>
          </a:blip>
          <a:srcRect/>
          <a:stretch/>
        </p:blipFill>
        <p:spPr>
          <a:xfrm>
            <a:off x="8473760" y="1903960"/>
            <a:ext cx="1345350" cy="562236"/>
          </a:xfrm>
          <a:prstGeom prst="rect">
            <a:avLst/>
          </a:prstGeom>
          <a:noFill/>
          <a:ln>
            <a:noFill/>
          </a:ln>
        </p:spPr>
      </p:pic>
      <p:pic>
        <p:nvPicPr>
          <p:cNvPr id="178" name="Google Shape;178;gd49e86e613_1_154"/>
          <p:cNvPicPr preferRelativeResize="0"/>
          <p:nvPr/>
        </p:nvPicPr>
        <p:blipFill rotWithShape="1">
          <a:blip r:embed="rId7">
            <a:alphaModFix/>
          </a:blip>
          <a:srcRect/>
          <a:stretch/>
        </p:blipFill>
        <p:spPr>
          <a:xfrm>
            <a:off x="7890490" y="5276220"/>
            <a:ext cx="950119" cy="528638"/>
          </a:xfrm>
          <a:prstGeom prst="rect">
            <a:avLst/>
          </a:prstGeom>
          <a:noFill/>
          <a:ln>
            <a:noFill/>
          </a:ln>
        </p:spPr>
      </p:pic>
      <p:pic>
        <p:nvPicPr>
          <p:cNvPr id="179" name="Google Shape;179;gd49e86e613_1_154"/>
          <p:cNvPicPr preferRelativeResize="0"/>
          <p:nvPr/>
        </p:nvPicPr>
        <p:blipFill rotWithShape="1">
          <a:blip r:embed="rId8">
            <a:alphaModFix/>
          </a:blip>
          <a:srcRect/>
          <a:stretch/>
        </p:blipFill>
        <p:spPr>
          <a:xfrm>
            <a:off x="9440939" y="5197680"/>
            <a:ext cx="1270936" cy="6955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d49e86e613_1_171"/>
          <p:cNvPicPr preferRelativeResize="0"/>
          <p:nvPr/>
        </p:nvPicPr>
        <p:blipFill rotWithShape="1">
          <a:blip r:embed="rId3">
            <a:alphaModFix/>
          </a:blip>
          <a:srcRect/>
          <a:stretch/>
        </p:blipFill>
        <p:spPr>
          <a:xfrm>
            <a:off x="6746715" y="1501767"/>
            <a:ext cx="3446195" cy="4315290"/>
          </a:xfrm>
          <a:prstGeom prst="rect">
            <a:avLst/>
          </a:prstGeom>
          <a:noFill/>
          <a:ln>
            <a:noFill/>
          </a:ln>
          <a:effectLst>
            <a:outerShdw blurRad="292100" dist="139700" dir="2700000" algn="tl" rotWithShape="0">
              <a:srgbClr val="333333">
                <a:alpha val="64709"/>
              </a:srgbClr>
            </a:outerShdw>
          </a:effectLst>
        </p:spPr>
      </p:pic>
      <p:sp>
        <p:nvSpPr>
          <p:cNvPr id="186" name="Google Shape;186;gd49e86e613_1_171"/>
          <p:cNvSpPr txBox="1">
            <a:spLocks noGrp="1"/>
          </p:cNvSpPr>
          <p:nvPr>
            <p:ph type="title"/>
          </p:nvPr>
        </p:nvSpPr>
        <p:spPr>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dirty="0"/>
              <a:t>Text analytics</a:t>
            </a:r>
            <a:endParaRPr dirty="0"/>
          </a:p>
        </p:txBody>
      </p:sp>
      <p:sp>
        <p:nvSpPr>
          <p:cNvPr id="189" name="Google Shape;189;gd49e86e613_1_171"/>
          <p:cNvSpPr txBox="1">
            <a:spLocks noGrp="1"/>
          </p:cNvSpPr>
          <p:nvPr>
            <p:ph type="body" sz="quarter" idx="21"/>
          </p:nvPr>
        </p:nvSpPr>
        <p:spPr>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190" name="Google Shape;190;gd49e86e613_1_171"/>
          <p:cNvSpPr txBox="1">
            <a:spLocks noGrp="1"/>
          </p:cNvSpPr>
          <p:nvPr>
            <p:ph type="sldNum" sz="quarter" idx="24"/>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
        <p:nvSpPr>
          <p:cNvPr id="188" name="Google Shape;188;gd49e86e613_1_171"/>
          <p:cNvSpPr txBox="1">
            <a:spLocks noGrp="1"/>
          </p:cNvSpPr>
          <p:nvPr>
            <p:ph type="body" sz="quarter" idx="15"/>
          </p:nvPr>
        </p:nvSpPr>
        <p:spPr>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Where can we use it and how can it improve interaction?</a:t>
            </a:r>
            <a:endParaRPr/>
          </a:p>
        </p:txBody>
      </p:sp>
      <p:sp>
        <p:nvSpPr>
          <p:cNvPr id="187" name="Google Shape;187;gd49e86e613_1_171"/>
          <p:cNvSpPr txBox="1">
            <a:spLocks noGrp="1"/>
          </p:cNvSpPr>
          <p:nvPr>
            <p:ph type="body" sz="quarter" idx="13"/>
          </p:nvPr>
        </p:nvSpPr>
        <p:spPr>
          <a:prstGeom prst="rect">
            <a:avLst/>
          </a:prstGeom>
          <a:noFill/>
          <a:ln>
            <a:noFill/>
          </a:ln>
        </p:spPr>
        <p:txBody>
          <a:bodyPr spcFirstLastPara="1" wrap="square" lIns="91425" tIns="45700" rIns="91425" bIns="45700" anchor="t" anchorCtr="0">
            <a:normAutofit fontScale="92500" lnSpcReduction="20000"/>
          </a:bodyPr>
          <a:lstStyle/>
          <a:p>
            <a:pPr marL="357649" lvl="0" indent="-342900" algn="l" rtl="0">
              <a:lnSpc>
                <a:spcPct val="90000"/>
              </a:lnSpc>
              <a:spcBef>
                <a:spcPts val="0"/>
              </a:spcBef>
              <a:spcAft>
                <a:spcPts val="0"/>
              </a:spcAft>
              <a:buSzPct val="140762"/>
            </a:pPr>
            <a:r>
              <a:rPr lang="en-US" dirty="0"/>
              <a:t>Answering questions like</a:t>
            </a:r>
            <a:endParaRPr dirty="0"/>
          </a:p>
          <a:p>
            <a:pPr marL="709612" lvl="1" indent="-342900" algn="l" rtl="0">
              <a:lnSpc>
                <a:spcPct val="90000"/>
              </a:lnSpc>
              <a:spcBef>
                <a:spcPts val="1100"/>
              </a:spcBef>
              <a:spcAft>
                <a:spcPts val="0"/>
              </a:spcAft>
              <a:buSzPct val="100000"/>
            </a:pPr>
            <a:r>
              <a:rPr lang="en-US" dirty="0"/>
              <a:t>What is this text about?</a:t>
            </a:r>
            <a:endParaRPr dirty="0"/>
          </a:p>
          <a:p>
            <a:pPr marL="709612" lvl="1" indent="-342900" algn="l" rtl="0">
              <a:lnSpc>
                <a:spcPct val="90000"/>
              </a:lnSpc>
              <a:spcBef>
                <a:spcPts val="1100"/>
              </a:spcBef>
              <a:spcAft>
                <a:spcPts val="0"/>
              </a:spcAft>
              <a:buSzPct val="100000"/>
            </a:pPr>
            <a:r>
              <a:rPr lang="en-US" dirty="0"/>
              <a:t>What did the person communicate?</a:t>
            </a:r>
            <a:endParaRPr dirty="0"/>
          </a:p>
          <a:p>
            <a:pPr marL="709612" lvl="1" indent="-342900" algn="l" rtl="0">
              <a:lnSpc>
                <a:spcPct val="90000"/>
              </a:lnSpc>
              <a:spcBef>
                <a:spcPts val="1100"/>
              </a:spcBef>
              <a:spcAft>
                <a:spcPts val="0"/>
              </a:spcAft>
              <a:buSzPct val="100000"/>
            </a:pPr>
            <a:r>
              <a:rPr lang="en-US" dirty="0"/>
              <a:t>What is the key information in this document?</a:t>
            </a:r>
            <a:endParaRPr dirty="0"/>
          </a:p>
          <a:p>
            <a:pPr marL="709612" lvl="1" indent="-342900" algn="l" rtl="0">
              <a:lnSpc>
                <a:spcPct val="90000"/>
              </a:lnSpc>
              <a:spcBef>
                <a:spcPts val="1100"/>
              </a:spcBef>
              <a:spcAft>
                <a:spcPts val="0"/>
              </a:spcAft>
              <a:buSzPct val="100000"/>
            </a:pPr>
            <a:r>
              <a:rPr lang="en-US" dirty="0"/>
              <a:t>What feelings are communicated?</a:t>
            </a:r>
            <a:endParaRPr dirty="0"/>
          </a:p>
          <a:p>
            <a:pPr marL="709612" lvl="1" indent="-342900" algn="l" rtl="0">
              <a:lnSpc>
                <a:spcPct val="90000"/>
              </a:lnSpc>
              <a:spcBef>
                <a:spcPts val="1100"/>
              </a:spcBef>
              <a:spcAft>
                <a:spcPts val="0"/>
              </a:spcAft>
              <a:buSzPct val="100000"/>
            </a:pPr>
            <a:r>
              <a:rPr lang="en-US" dirty="0"/>
              <a:t>Is this different from what was said before?</a:t>
            </a:r>
            <a:endParaRPr dirty="0"/>
          </a:p>
          <a:p>
            <a:pPr marL="798512" lvl="1" indent="-342900" algn="l" rtl="0">
              <a:lnSpc>
                <a:spcPct val="90000"/>
              </a:lnSpc>
              <a:spcBef>
                <a:spcPts val="1100"/>
              </a:spcBef>
              <a:spcAft>
                <a:spcPts val="0"/>
              </a:spcAft>
              <a:buSzPct val="100000"/>
            </a:pPr>
            <a:endParaRPr dirty="0"/>
          </a:p>
          <a:p>
            <a:pPr marL="357649" lvl="0" indent="-342900" algn="l" rtl="0">
              <a:lnSpc>
                <a:spcPct val="90000"/>
              </a:lnSpc>
              <a:spcBef>
                <a:spcPts val="1100"/>
              </a:spcBef>
              <a:spcAft>
                <a:spcPts val="0"/>
              </a:spcAft>
              <a:buSzPct val="140762"/>
            </a:pPr>
            <a:r>
              <a:rPr lang="en-US" dirty="0"/>
              <a:t>Application areas</a:t>
            </a:r>
            <a:endParaRPr dirty="0"/>
          </a:p>
          <a:p>
            <a:pPr marL="709612" lvl="1" indent="-342900" algn="l" rtl="0">
              <a:lnSpc>
                <a:spcPct val="90000"/>
              </a:lnSpc>
              <a:spcBef>
                <a:spcPts val="1100"/>
              </a:spcBef>
              <a:spcAft>
                <a:spcPts val="0"/>
              </a:spcAft>
              <a:buSzPct val="100000"/>
            </a:pPr>
            <a:r>
              <a:rPr lang="en-US" dirty="0"/>
              <a:t>Social media analytics, e.g. twitter</a:t>
            </a:r>
            <a:endParaRPr dirty="0"/>
          </a:p>
          <a:p>
            <a:pPr marL="709612" lvl="1" indent="-342900" algn="l" rtl="0">
              <a:lnSpc>
                <a:spcPct val="90000"/>
              </a:lnSpc>
              <a:spcBef>
                <a:spcPts val="1100"/>
              </a:spcBef>
              <a:spcAft>
                <a:spcPts val="0"/>
              </a:spcAft>
              <a:buSzPct val="100000"/>
            </a:pPr>
            <a:r>
              <a:rPr lang="en-US" dirty="0"/>
              <a:t>Communication and reading interfaces</a:t>
            </a:r>
            <a:endParaRPr dirty="0"/>
          </a:p>
          <a:p>
            <a:pPr marL="709612" lvl="1" indent="-342900" algn="l" rtl="0">
              <a:lnSpc>
                <a:spcPct val="90000"/>
              </a:lnSpc>
              <a:spcBef>
                <a:spcPts val="1100"/>
              </a:spcBef>
              <a:spcAft>
                <a:spcPts val="0"/>
              </a:spcAft>
              <a:buSzPct val="100000"/>
            </a:pPr>
            <a:r>
              <a:rPr lang="en-US" dirty="0"/>
              <a:t>Customer reviews and feedback</a:t>
            </a:r>
            <a:endParaRPr dirty="0"/>
          </a:p>
          <a:p>
            <a:pPr marL="709612" lvl="1" indent="-342900" algn="l" rtl="0">
              <a:lnSpc>
                <a:spcPct val="90000"/>
              </a:lnSpc>
              <a:spcBef>
                <a:spcPts val="1100"/>
              </a:spcBef>
              <a:spcAft>
                <a:spcPts val="0"/>
              </a:spcAft>
              <a:buSzPct val="100000"/>
            </a:pPr>
            <a:r>
              <a:rPr lang="en-US" dirty="0"/>
              <a:t>Chat bots</a:t>
            </a:r>
            <a:endParaRPr dirty="0"/>
          </a:p>
          <a:p>
            <a:pPr marL="709612" lvl="1" indent="-342900" algn="l" rtl="0">
              <a:lnSpc>
                <a:spcPct val="90000"/>
              </a:lnSpc>
              <a:spcBef>
                <a:spcPts val="1100"/>
              </a:spcBef>
              <a:spcAft>
                <a:spcPts val="0"/>
              </a:spcAft>
              <a:buSzPct val="100000"/>
            </a:pPr>
            <a:r>
              <a:rPr lang="en-US" dirty="0"/>
              <a:t>Text Forensics</a:t>
            </a:r>
            <a:endParaRPr dirty="0"/>
          </a:p>
          <a:p>
            <a:pPr marL="495300" lvl="0" indent="-342900" algn="l" rtl="0">
              <a:lnSpc>
                <a:spcPct val="90000"/>
              </a:lnSpc>
              <a:spcBef>
                <a:spcPts val="1100"/>
              </a:spcBef>
              <a:spcAft>
                <a:spcPts val="0"/>
              </a:spcAft>
              <a:buSzPct val="140762"/>
            </a:pPr>
            <a:endParaRPr dirty="0"/>
          </a:p>
        </p:txBody>
      </p:sp>
      <p:sp>
        <p:nvSpPr>
          <p:cNvPr id="191" name="Google Shape;191;gd49e86e613_1_171"/>
          <p:cNvSpPr/>
          <p:nvPr/>
        </p:nvSpPr>
        <p:spPr>
          <a:xfrm>
            <a:off x="6649683" y="5917415"/>
            <a:ext cx="47565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http://www.medien.ifi.lmu.de/pubdb/publications/pub/mueller2010mm/mueller2010mm.pdf</a:t>
            </a:r>
            <a:r>
              <a:rPr lang="en-US" sz="900">
                <a:solidFill>
                  <a:schemeClr val="dk1"/>
                </a:solidFill>
                <a:latin typeface="Arial"/>
                <a:ea typeface="Arial"/>
                <a:cs typeface="Arial"/>
                <a:sym typeface="Arial"/>
              </a:rPr>
              <a:t> </a:t>
            </a:r>
            <a:endParaRPr/>
          </a:p>
        </p:txBody>
      </p:sp>
      <p:pic>
        <p:nvPicPr>
          <p:cNvPr id="192" name="Google Shape;192;gd49e86e613_1_171"/>
          <p:cNvPicPr preferRelativeResize="0"/>
          <p:nvPr/>
        </p:nvPicPr>
        <p:blipFill rotWithShape="1">
          <a:blip r:embed="rId5">
            <a:alphaModFix/>
          </a:blip>
          <a:srcRect/>
          <a:stretch/>
        </p:blipFill>
        <p:spPr>
          <a:xfrm rot="-254840">
            <a:off x="7029373" y="2232986"/>
            <a:ext cx="3460636" cy="2731769"/>
          </a:xfrm>
          <a:prstGeom prst="rect">
            <a:avLst/>
          </a:prstGeom>
          <a:noFill/>
          <a:ln w="9525"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d49e86e613_1_18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VUI design process</a:t>
            </a:r>
            <a:endParaRPr/>
          </a:p>
        </p:txBody>
      </p:sp>
      <p:sp>
        <p:nvSpPr>
          <p:cNvPr id="199" name="Google Shape;199;gd49e86e613_1_184"/>
          <p:cNvSpPr txBox="1">
            <a:spLocks noGrp="1"/>
          </p:cNvSpPr>
          <p:nvPr>
            <p:ph type="body" idx="1"/>
          </p:nvPr>
        </p:nvSpPr>
        <p:spPr>
          <a:xfrm>
            <a:off x="695325" y="1827113"/>
            <a:ext cx="4534800" cy="45327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Wingdings" pitchFamily="2" charset="2"/>
              <a:buChar char="§"/>
            </a:pPr>
            <a:r>
              <a:rPr lang="en-US" dirty="0"/>
              <a:t>Think of alternatives</a:t>
            </a:r>
            <a:endParaRPr dirty="0"/>
          </a:p>
          <a:p>
            <a:pPr marL="700087" lvl="1" algn="l" rtl="0">
              <a:lnSpc>
                <a:spcPct val="90000"/>
              </a:lnSpc>
              <a:spcBef>
                <a:spcPts val="1100"/>
              </a:spcBef>
              <a:spcAft>
                <a:spcPts val="0"/>
              </a:spcAft>
              <a:buSzPts val="2000"/>
              <a:buFont typeface="Wingdings" pitchFamily="2" charset="2"/>
              <a:buChar char="§"/>
            </a:pPr>
            <a:r>
              <a:rPr lang="en-US" dirty="0"/>
              <a:t>structure</a:t>
            </a:r>
            <a:endParaRPr dirty="0"/>
          </a:p>
          <a:p>
            <a:pPr marL="700087" lvl="1" algn="l" rtl="0">
              <a:lnSpc>
                <a:spcPct val="90000"/>
              </a:lnSpc>
              <a:spcBef>
                <a:spcPts val="1100"/>
              </a:spcBef>
              <a:spcAft>
                <a:spcPts val="0"/>
              </a:spcAft>
              <a:buSzPts val="2000"/>
              <a:buFont typeface="Wingdings" pitchFamily="2" charset="2"/>
              <a:buChar char="§"/>
            </a:pPr>
            <a:r>
              <a:rPr lang="en-US" dirty="0"/>
              <a:t>wording</a:t>
            </a:r>
            <a:endParaRPr dirty="0"/>
          </a:p>
          <a:p>
            <a:pPr marL="495300" indent="-342900">
              <a:spcBef>
                <a:spcPts val="1100"/>
              </a:spcBef>
              <a:buFont typeface="Wingdings" pitchFamily="2" charset="2"/>
              <a:buChar char="§"/>
            </a:pPr>
            <a:endParaRPr dirty="0"/>
          </a:p>
          <a:p>
            <a:pPr marL="342900" lvl="0" indent="-342900" algn="l" rtl="0">
              <a:lnSpc>
                <a:spcPct val="90000"/>
              </a:lnSpc>
              <a:spcBef>
                <a:spcPts val="1100"/>
              </a:spcBef>
              <a:spcAft>
                <a:spcPts val="0"/>
              </a:spcAft>
              <a:buSzPts val="2400"/>
              <a:buFont typeface="Wingdings" pitchFamily="2" charset="2"/>
              <a:buChar char="§"/>
            </a:pPr>
            <a:r>
              <a:rPr lang="en-US" dirty="0"/>
              <a:t>Try out your dialog</a:t>
            </a:r>
            <a:endParaRPr dirty="0"/>
          </a:p>
          <a:p>
            <a:pPr marL="700087" lvl="1" algn="l" rtl="0">
              <a:lnSpc>
                <a:spcPct val="90000"/>
              </a:lnSpc>
              <a:spcBef>
                <a:spcPts val="1100"/>
              </a:spcBef>
              <a:spcAft>
                <a:spcPts val="0"/>
              </a:spcAft>
              <a:buSzPts val="2000"/>
              <a:buFont typeface="Wingdings" pitchFamily="2" charset="2"/>
              <a:buChar char="§"/>
            </a:pPr>
            <a:r>
              <a:rPr lang="en-US" dirty="0"/>
              <a:t>wizard of Oz technique!</a:t>
            </a:r>
            <a:endParaRPr dirty="0"/>
          </a:p>
          <a:p>
            <a:pPr marL="700087" lvl="1" algn="l" rtl="0">
              <a:lnSpc>
                <a:spcPct val="90000"/>
              </a:lnSpc>
              <a:spcBef>
                <a:spcPts val="1100"/>
              </a:spcBef>
              <a:spcAft>
                <a:spcPts val="0"/>
              </a:spcAft>
              <a:buSzPts val="2000"/>
              <a:buFont typeface="Wingdings" pitchFamily="2" charset="2"/>
              <a:buChar char="§"/>
            </a:pPr>
            <a:r>
              <a:rPr lang="en-US" dirty="0"/>
              <a:t>use outside people</a:t>
            </a:r>
            <a:endParaRPr dirty="0"/>
          </a:p>
          <a:p>
            <a:pPr marL="495300" indent="-342900">
              <a:spcBef>
                <a:spcPts val="1100"/>
              </a:spcBef>
              <a:buFont typeface="Wingdings" pitchFamily="2" charset="2"/>
              <a:buChar char="§"/>
            </a:pPr>
            <a:endParaRPr dirty="0"/>
          </a:p>
          <a:p>
            <a:pPr marL="342900" lvl="0" indent="-342900" algn="l" rtl="0">
              <a:lnSpc>
                <a:spcPct val="90000"/>
              </a:lnSpc>
              <a:spcBef>
                <a:spcPts val="1100"/>
              </a:spcBef>
              <a:spcAft>
                <a:spcPts val="0"/>
              </a:spcAft>
              <a:buSzPts val="2400"/>
              <a:buFont typeface="Wingdings" pitchFamily="2" charset="2"/>
              <a:buChar char="§"/>
            </a:pPr>
            <a:r>
              <a:rPr lang="en-US" dirty="0"/>
              <a:t>Refine, Revise, Repeat</a:t>
            </a:r>
            <a:endParaRPr dirty="0"/>
          </a:p>
          <a:p>
            <a:pPr marL="342900" indent="-342900">
              <a:spcBef>
                <a:spcPts val="1100"/>
              </a:spcBef>
              <a:buFont typeface="Wingdings" pitchFamily="2" charset="2"/>
              <a:buChar char="§"/>
            </a:pPr>
            <a:endParaRPr dirty="0"/>
          </a:p>
        </p:txBody>
      </p:sp>
      <p:sp>
        <p:nvSpPr>
          <p:cNvPr id="200" name="Google Shape;200;gd49e86e613_1_184"/>
          <p:cNvSpPr txBox="1">
            <a:spLocks noGrp="1"/>
          </p:cNvSpPr>
          <p:nvPr>
            <p:ph type="body" idx="2"/>
          </p:nvPr>
        </p:nvSpPr>
        <p:spPr>
          <a:xfrm>
            <a:off x="695327" y="1089025"/>
            <a:ext cx="42537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How to design a dialog structure?</a:t>
            </a:r>
            <a:endParaRPr/>
          </a:p>
          <a:p>
            <a:pPr marL="0" lvl="0" indent="0" algn="l" rtl="0">
              <a:lnSpc>
                <a:spcPct val="90000"/>
              </a:lnSpc>
              <a:spcBef>
                <a:spcPts val="1100"/>
              </a:spcBef>
              <a:spcAft>
                <a:spcPts val="0"/>
              </a:spcAft>
              <a:buSzPts val="2400"/>
              <a:buNone/>
            </a:pPr>
            <a:endParaRPr/>
          </a:p>
        </p:txBody>
      </p:sp>
      <p:sp>
        <p:nvSpPr>
          <p:cNvPr id="201" name="Google Shape;201;gd49e86e613_1_18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02" name="Google Shape;202;gd49e86e613_1_18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203" name="Google Shape;203;gd49e86e613_1_184"/>
          <p:cNvSpPr/>
          <p:nvPr/>
        </p:nvSpPr>
        <p:spPr>
          <a:xfrm>
            <a:off x="5849465" y="5548955"/>
            <a:ext cx="6096000" cy="44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Image by Gregory Varnum, CC BY-SA 4.0 via Wikimedia Commons</a:t>
            </a: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US" sz="1100">
                <a:solidFill>
                  <a:schemeClr val="dk1"/>
                </a:solidFill>
                <a:latin typeface="Arial"/>
                <a:ea typeface="Arial"/>
                <a:cs typeface="Arial"/>
                <a:sym typeface="Arial"/>
              </a:rPr>
              <a:t>https://commons.wikimedia.org/wiki/File:Amazon_Echo_Dot_-_June_2018_(1952).jpg</a:t>
            </a:r>
            <a:endParaRPr/>
          </a:p>
        </p:txBody>
      </p:sp>
      <p:pic>
        <p:nvPicPr>
          <p:cNvPr id="204" name="Google Shape;204;gd49e86e613_1_184"/>
          <p:cNvPicPr preferRelativeResize="0"/>
          <p:nvPr/>
        </p:nvPicPr>
        <p:blipFill rotWithShape="1">
          <a:blip r:embed="rId3">
            <a:alphaModFix/>
          </a:blip>
          <a:srcRect/>
          <a:stretch/>
        </p:blipFill>
        <p:spPr>
          <a:xfrm>
            <a:off x="5875641" y="1756652"/>
            <a:ext cx="4599449" cy="3792303"/>
          </a:xfrm>
          <a:prstGeom prst="rect">
            <a:avLst/>
          </a:prstGeom>
          <a:noFill/>
          <a:ln>
            <a:noFill/>
          </a:ln>
        </p:spPr>
      </p:pic>
      <p:sp>
        <p:nvSpPr>
          <p:cNvPr id="205" name="Google Shape;205;gd49e86e613_1_184"/>
          <p:cNvSpPr/>
          <p:nvPr/>
        </p:nvSpPr>
        <p:spPr>
          <a:xfrm>
            <a:off x="9297356" y="486137"/>
            <a:ext cx="2532000" cy="1270500"/>
          </a:xfrm>
          <a:prstGeom prst="wedgeEllipseCallout">
            <a:avLst>
              <a:gd name="adj1" fmla="val -29976"/>
              <a:gd name="adj2" fmla="val 81632"/>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6" name="Google Shape;206;gd49e86e613_1_184"/>
          <p:cNvSpPr/>
          <p:nvPr/>
        </p:nvSpPr>
        <p:spPr>
          <a:xfrm>
            <a:off x="5875640" y="879677"/>
            <a:ext cx="2202600" cy="979800"/>
          </a:xfrm>
          <a:prstGeom prst="wedgeEllipseCallout">
            <a:avLst>
              <a:gd name="adj1" fmla="val 13910"/>
              <a:gd name="adj2" fmla="val 93475"/>
            </a:avLst>
          </a:prstGeom>
          <a:solidFill>
            <a:schemeClr val="accent1"/>
          </a:solidFill>
          <a:ln w="12700" cap="flat" cmpd="sng">
            <a:solidFill>
              <a:srgbClr val="6489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d49e86e613_1_198"/>
          <p:cNvPicPr preferRelativeResize="0"/>
          <p:nvPr/>
        </p:nvPicPr>
        <p:blipFill rotWithShape="1">
          <a:blip r:embed="rId3">
            <a:alphaModFix/>
          </a:blip>
          <a:srcRect/>
          <a:stretch/>
        </p:blipFill>
        <p:spPr>
          <a:xfrm>
            <a:off x="695326" y="1516566"/>
            <a:ext cx="5703272" cy="4662874"/>
          </a:xfrm>
          <a:prstGeom prst="rect">
            <a:avLst/>
          </a:prstGeom>
          <a:noFill/>
          <a:ln>
            <a:noFill/>
          </a:ln>
        </p:spPr>
      </p:pic>
      <p:sp>
        <p:nvSpPr>
          <p:cNvPr id="212" name="Google Shape;212;gd49e86e613_1_198"/>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 Deceptive UI: redirected Walking</a:t>
            </a:r>
            <a:endParaRPr/>
          </a:p>
        </p:txBody>
      </p:sp>
      <p:sp>
        <p:nvSpPr>
          <p:cNvPr id="213" name="Google Shape;213;gd49e86e613_1_198"/>
          <p:cNvSpPr txBox="1">
            <a:spLocks noGrp="1"/>
          </p:cNvSpPr>
          <p:nvPr>
            <p:ph type="body" idx="4294967295"/>
          </p:nvPr>
        </p:nvSpPr>
        <p:spPr>
          <a:xfrm>
            <a:off x="6851650" y="4826000"/>
            <a:ext cx="5035500" cy="144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1100"/>
              <a:t>M. Rietzler, J. Gugenheimer, T. Hirzle, M. Deubzer, E. Langbehn and E. Rukzio, "Rethinking Redirected Walking: On the Use of Curvature Gains Beyond Perceptual Limitations and Revisiting Bending Gains," </a:t>
            </a:r>
            <a:r>
              <a:rPr lang="en-US" sz="1100" i="1"/>
              <a:t>2018 IEEE International Symposium on Mixed and Augmented Reality (ISMAR)</a:t>
            </a:r>
            <a:r>
              <a:rPr lang="en-US" sz="1100"/>
              <a:t>, Munich, Germany, 2018, pp. 115-122, doi: 10.1109/ISMAR.2018.00041.</a:t>
            </a:r>
            <a:br>
              <a:rPr lang="en-US" sz="1100"/>
            </a:br>
            <a:br>
              <a:rPr lang="en-US" sz="1100"/>
            </a:br>
            <a:r>
              <a:rPr lang="en-US" sz="1100"/>
              <a:t>Image from </a:t>
            </a:r>
            <a:r>
              <a:rPr lang="en-US" sz="1100" u="sng">
                <a:solidFill>
                  <a:schemeClr val="hlink"/>
                </a:solidFill>
                <a:hlinkClick r:id="rId4"/>
              </a:rPr>
              <a:t>https://ieeexplore.ieee.org/abstract/document/8613757</a:t>
            </a:r>
            <a:r>
              <a:rPr lang="en-US" sz="1100"/>
              <a:t> </a:t>
            </a:r>
            <a:endParaRPr/>
          </a:p>
          <a:p>
            <a:pPr marL="285750" lvl="0" indent="-133350" algn="l" rtl="0">
              <a:lnSpc>
                <a:spcPct val="90000"/>
              </a:lnSpc>
              <a:spcBef>
                <a:spcPts val="1100"/>
              </a:spcBef>
              <a:spcAft>
                <a:spcPts val="0"/>
              </a:spcAft>
              <a:buSzPts val="2400"/>
              <a:buNone/>
            </a:pPr>
            <a:endParaRPr sz="1100"/>
          </a:p>
        </p:txBody>
      </p:sp>
      <p:sp>
        <p:nvSpPr>
          <p:cNvPr id="214" name="Google Shape;214;gd49e86e613_1_198"/>
          <p:cNvSpPr txBox="1">
            <a:spLocks noGrp="1"/>
          </p:cNvSpPr>
          <p:nvPr>
            <p:ph type="body" idx="1"/>
          </p:nvPr>
        </p:nvSpPr>
        <p:spPr>
          <a:xfrm>
            <a:off x="695325" y="6356350"/>
            <a:ext cx="61569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15" name="Google Shape;215;gd49e86e613_1_19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216" name="Google Shape;216;gd49e86e613_1_198"/>
          <p:cNvSpPr txBox="1">
            <a:spLocks noGrp="1"/>
          </p:cNvSpPr>
          <p:nvPr>
            <p:ph type="body" idx="2"/>
          </p:nvPr>
        </p:nvSpPr>
        <p:spPr>
          <a:xfrm>
            <a:off x="695326" y="1089025"/>
            <a:ext cx="57033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dirty="0"/>
              <a:t>What is real in an intelligent UI?</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d49e86e613_1_20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Facial Recognition</a:t>
            </a:r>
            <a:endParaRPr/>
          </a:p>
        </p:txBody>
      </p:sp>
      <p:sp>
        <p:nvSpPr>
          <p:cNvPr id="223" name="Google Shape;223;gd49e86e613_1_208"/>
          <p:cNvSpPr txBox="1">
            <a:spLocks noGrp="1"/>
          </p:cNvSpPr>
          <p:nvPr>
            <p:ph type="body" idx="1"/>
          </p:nvPr>
        </p:nvSpPr>
        <p:spPr>
          <a:xfrm>
            <a:off x="695325" y="1592264"/>
            <a:ext cx="5471100" cy="4537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Wingdings" pitchFamily="2" charset="2"/>
              <a:buChar char="§"/>
            </a:pPr>
            <a:r>
              <a:rPr lang="en-US" dirty="0"/>
              <a:t>Unlock your phone</a:t>
            </a:r>
            <a:endParaRPr dirty="0"/>
          </a:p>
          <a:p>
            <a:pPr marL="700087" lvl="1" algn="l" rtl="0">
              <a:lnSpc>
                <a:spcPct val="90000"/>
              </a:lnSpc>
              <a:spcBef>
                <a:spcPts val="1100"/>
              </a:spcBef>
              <a:spcAft>
                <a:spcPts val="0"/>
              </a:spcAft>
              <a:buSzPts val="2000"/>
              <a:buFont typeface="Wingdings" pitchFamily="2" charset="2"/>
              <a:buChar char="§"/>
            </a:pPr>
            <a:r>
              <a:rPr lang="en-US" dirty="0"/>
              <a:t>Hands-free identification</a:t>
            </a:r>
            <a:endParaRPr dirty="0"/>
          </a:p>
          <a:p>
            <a:pPr marL="700087" lvl="1" algn="l" rtl="0">
              <a:lnSpc>
                <a:spcPct val="90000"/>
              </a:lnSpc>
              <a:spcBef>
                <a:spcPts val="1100"/>
              </a:spcBef>
              <a:spcAft>
                <a:spcPts val="0"/>
              </a:spcAft>
              <a:buSzPts val="2000"/>
              <a:buFont typeface="Wingdings" pitchFamily="2" charset="2"/>
              <a:buChar char="§"/>
            </a:pPr>
            <a:r>
              <a:rPr lang="en-US" dirty="0"/>
              <a:t>What are the major issues?</a:t>
            </a:r>
            <a:endParaRPr dirty="0"/>
          </a:p>
          <a:p>
            <a:pPr marL="700087" lvl="1" algn="l" rtl="0">
              <a:lnSpc>
                <a:spcPct val="90000"/>
              </a:lnSpc>
              <a:spcBef>
                <a:spcPts val="1100"/>
              </a:spcBef>
              <a:spcAft>
                <a:spcPts val="0"/>
              </a:spcAft>
              <a:buSzPts val="2000"/>
              <a:buFont typeface="Wingdings" pitchFamily="2" charset="2"/>
              <a:buChar char="§"/>
            </a:pPr>
            <a:endParaRPr dirty="0"/>
          </a:p>
          <a:p>
            <a:pPr marL="342900" lvl="0" indent="-342900" algn="l" rtl="0">
              <a:lnSpc>
                <a:spcPct val="90000"/>
              </a:lnSpc>
              <a:spcBef>
                <a:spcPts val="1100"/>
              </a:spcBef>
              <a:spcAft>
                <a:spcPts val="0"/>
              </a:spcAft>
              <a:buSzPts val="2400"/>
              <a:buFont typeface="Wingdings" pitchFamily="2" charset="2"/>
              <a:buChar char="§"/>
            </a:pPr>
            <a:r>
              <a:rPr lang="en-US" dirty="0"/>
              <a:t>Surveillance</a:t>
            </a:r>
            <a:endParaRPr dirty="0"/>
          </a:p>
          <a:p>
            <a:pPr marL="700087" lvl="1" algn="l" rtl="0">
              <a:lnSpc>
                <a:spcPct val="90000"/>
              </a:lnSpc>
              <a:spcBef>
                <a:spcPts val="1100"/>
              </a:spcBef>
              <a:spcAft>
                <a:spcPts val="0"/>
              </a:spcAft>
              <a:buSzPts val="2000"/>
              <a:buFont typeface="Wingdings" pitchFamily="2" charset="2"/>
              <a:buChar char="§"/>
            </a:pPr>
            <a:r>
              <a:rPr lang="en-US" dirty="0"/>
              <a:t>Privacy</a:t>
            </a:r>
            <a:endParaRPr dirty="0"/>
          </a:p>
          <a:p>
            <a:pPr marL="700087" lvl="1" algn="l" rtl="0">
              <a:lnSpc>
                <a:spcPct val="90000"/>
              </a:lnSpc>
              <a:spcBef>
                <a:spcPts val="1100"/>
              </a:spcBef>
              <a:spcAft>
                <a:spcPts val="0"/>
              </a:spcAft>
              <a:buSzPts val="2000"/>
              <a:buFont typeface="Wingdings" pitchFamily="2" charset="2"/>
              <a:buChar char="§"/>
            </a:pPr>
            <a:r>
              <a:rPr lang="en-US" dirty="0"/>
              <a:t>Tricks to „hide“ from facial recognition technology</a:t>
            </a:r>
            <a:endParaRPr dirty="0"/>
          </a:p>
          <a:p>
            <a:pPr marL="827087" lvl="1" algn="l" rtl="0">
              <a:lnSpc>
                <a:spcPct val="90000"/>
              </a:lnSpc>
              <a:spcBef>
                <a:spcPts val="1100"/>
              </a:spcBef>
              <a:spcAft>
                <a:spcPts val="0"/>
              </a:spcAft>
              <a:buSzPts val="2000"/>
              <a:buFont typeface="Wingdings" pitchFamily="2" charset="2"/>
              <a:buChar char="§"/>
            </a:pPr>
            <a:endParaRPr dirty="0"/>
          </a:p>
        </p:txBody>
      </p:sp>
      <p:sp>
        <p:nvSpPr>
          <p:cNvPr id="224" name="Google Shape;224;gd49e86e613_1_20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Convenient biometric or overly powerful?</a:t>
            </a:r>
            <a:endParaRPr/>
          </a:p>
        </p:txBody>
      </p:sp>
      <p:sp>
        <p:nvSpPr>
          <p:cNvPr id="225" name="Google Shape;225;gd49e86e613_1_208"/>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Introduction and Motivation</a:t>
            </a:r>
            <a:endParaRPr/>
          </a:p>
        </p:txBody>
      </p:sp>
      <p:sp>
        <p:nvSpPr>
          <p:cNvPr id="226" name="Google Shape;226;gd49e86e613_1_20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pic>
        <p:nvPicPr>
          <p:cNvPr id="227" name="Google Shape;227;gd49e86e613_1_208"/>
          <p:cNvPicPr preferRelativeResize="0"/>
          <p:nvPr/>
        </p:nvPicPr>
        <p:blipFill rotWithShape="1">
          <a:blip r:embed="rId3">
            <a:alphaModFix/>
          </a:blip>
          <a:srcRect r="32129"/>
          <a:stretch/>
        </p:blipFill>
        <p:spPr>
          <a:xfrm>
            <a:off x="8837476" y="418934"/>
            <a:ext cx="2891367" cy="1664187"/>
          </a:xfrm>
          <a:prstGeom prst="rect">
            <a:avLst/>
          </a:prstGeom>
          <a:noFill/>
          <a:ln>
            <a:noFill/>
          </a:ln>
        </p:spPr>
      </p:pic>
      <p:pic>
        <p:nvPicPr>
          <p:cNvPr id="228" name="Google Shape;228;gd49e86e613_1_208"/>
          <p:cNvPicPr preferRelativeResize="0"/>
          <p:nvPr/>
        </p:nvPicPr>
        <p:blipFill rotWithShape="1">
          <a:blip r:embed="rId4">
            <a:alphaModFix/>
          </a:blip>
          <a:srcRect/>
          <a:stretch/>
        </p:blipFill>
        <p:spPr>
          <a:xfrm>
            <a:off x="6662374" y="2753212"/>
            <a:ext cx="3962070" cy="3291077"/>
          </a:xfrm>
          <a:prstGeom prst="rect">
            <a:avLst/>
          </a:prstGeom>
          <a:noFill/>
          <a:ln>
            <a:noFill/>
          </a:ln>
        </p:spPr>
      </p:pic>
      <p:sp>
        <p:nvSpPr>
          <p:cNvPr id="229" name="Google Shape;229;gd49e86e613_1_208"/>
          <p:cNvSpPr txBox="1"/>
          <p:nvPr/>
        </p:nvSpPr>
        <p:spPr>
          <a:xfrm>
            <a:off x="6662373" y="6006227"/>
            <a:ext cx="46674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http://research.nii.ac.jp/~iechizen/official/research-e.html#research2c</a:t>
            </a:r>
            <a:endParaRPr sz="1100">
              <a:solidFill>
                <a:schemeClr val="dk1"/>
              </a:solidFill>
              <a:latin typeface="Arial"/>
              <a:ea typeface="Arial"/>
              <a:cs typeface="Arial"/>
              <a:sym typeface="Arial"/>
            </a:endParaRPr>
          </a:p>
        </p:txBody>
      </p:sp>
      <p:sp>
        <p:nvSpPr>
          <p:cNvPr id="230" name="Google Shape;230;gd49e86e613_1_208"/>
          <p:cNvSpPr/>
          <p:nvPr/>
        </p:nvSpPr>
        <p:spPr>
          <a:xfrm>
            <a:off x="8791074" y="2100450"/>
            <a:ext cx="27528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https://www.bbc.com/news/uk-51237665</a:t>
            </a:r>
            <a:r>
              <a:rPr lang="en-US" sz="1100">
                <a:solidFill>
                  <a:schemeClr val="dk1"/>
                </a:solidFill>
                <a:latin typeface="Arial"/>
                <a:ea typeface="Arial"/>
                <a:cs typeface="Arial"/>
                <a:sym typeface="Arial"/>
              </a:rPr>
              <a:t> </a:t>
            </a:r>
            <a:endParaRPr/>
          </a:p>
        </p:txBody>
      </p:sp>
      <p:pic>
        <p:nvPicPr>
          <p:cNvPr id="231" name="Google Shape;231;gd49e86e613_1_208"/>
          <p:cNvPicPr preferRelativeResize="0"/>
          <p:nvPr/>
        </p:nvPicPr>
        <p:blipFill rotWithShape="1">
          <a:blip r:embed="rId7">
            <a:alphaModFix/>
          </a:blip>
          <a:srcRect/>
          <a:stretch/>
        </p:blipFill>
        <p:spPr>
          <a:xfrm>
            <a:off x="6305550" y="418934"/>
            <a:ext cx="2346327" cy="1924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d49e86e613_1_223"/>
          <p:cNvSpPr txBox="1">
            <a:spLocks noGrp="1"/>
          </p:cNvSpPr>
          <p:nvPr>
            <p:ph type="title"/>
          </p:nvPr>
        </p:nvSpPr>
        <p:spPr>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HCI Replacing HHI in Stores</a:t>
            </a:r>
            <a:endParaRPr/>
          </a:p>
        </p:txBody>
      </p:sp>
      <p:sp>
        <p:nvSpPr>
          <p:cNvPr id="240" name="Google Shape;240;gd49e86e613_1_223"/>
          <p:cNvSpPr txBox="1">
            <a:spLocks noGrp="1"/>
          </p:cNvSpPr>
          <p:nvPr>
            <p:ph type="body" sz="quarter" idx="21"/>
          </p:nvPr>
        </p:nvSpPr>
        <p:spPr>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dirty="0"/>
              <a:t>Introduction and Motivation</a:t>
            </a:r>
            <a:endParaRPr dirty="0"/>
          </a:p>
        </p:txBody>
      </p:sp>
      <p:sp>
        <p:nvSpPr>
          <p:cNvPr id="241" name="Google Shape;241;gd49e86e613_1_223"/>
          <p:cNvSpPr txBox="1">
            <a:spLocks noGrp="1"/>
          </p:cNvSpPr>
          <p:nvPr>
            <p:ph type="sldNum" sz="quarter" idx="24"/>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3" name="Text Placeholder 2">
            <a:extLst>
              <a:ext uri="{FF2B5EF4-FFF2-40B4-BE49-F238E27FC236}">
                <a16:creationId xmlns:a16="http://schemas.microsoft.com/office/drawing/2014/main" id="{8BEABBF1-88E9-6948-BFB4-2B57F313BD38}"/>
              </a:ext>
            </a:extLst>
          </p:cNvPr>
          <p:cNvSpPr>
            <a:spLocks noGrp="1"/>
          </p:cNvSpPr>
          <p:nvPr>
            <p:ph type="body" sz="quarter" idx="15"/>
          </p:nvPr>
        </p:nvSpPr>
        <p:spPr/>
        <p:txBody>
          <a:bodyPr/>
          <a:lstStyle/>
          <a:p>
            <a:r>
              <a:rPr lang="en-US" dirty="0"/>
              <a:t>„Just Walk Out“ shopping experience at Amazon Go</a:t>
            </a:r>
          </a:p>
          <a:p>
            <a:endParaRPr lang="en-US" dirty="0"/>
          </a:p>
        </p:txBody>
      </p:sp>
      <p:sp>
        <p:nvSpPr>
          <p:cNvPr id="238" name="Google Shape;238;gd49e86e613_1_223"/>
          <p:cNvSpPr txBox="1">
            <a:spLocks noGrp="1"/>
          </p:cNvSpPr>
          <p:nvPr>
            <p:ph type="body" sz="quarter" idx="13"/>
          </p:nvPr>
        </p:nvSpPr>
        <p:spPr>
          <a:prstGeom prst="rect">
            <a:avLst/>
          </a:prstGeom>
          <a:noFill/>
          <a:ln>
            <a:noFill/>
          </a:ln>
        </p:spPr>
        <p:txBody>
          <a:bodyPr spcFirstLastPara="1" wrap="square" lIns="91425" tIns="45700" rIns="91425" bIns="45700" anchor="t" anchorCtr="0">
            <a:normAutofit/>
          </a:bodyPr>
          <a:lstStyle/>
          <a:p>
            <a:pPr lvl="0" algn="l" rtl="0">
              <a:lnSpc>
                <a:spcPct val="90000"/>
              </a:lnSpc>
              <a:spcBef>
                <a:spcPts val="0"/>
              </a:spcBef>
              <a:spcAft>
                <a:spcPts val="0"/>
              </a:spcAft>
              <a:buSzPts val="2400"/>
            </a:pPr>
            <a:r>
              <a:rPr lang="en-US" dirty="0"/>
              <a:t>Surveillance-powered shopping</a:t>
            </a:r>
            <a:endParaRPr dirty="0"/>
          </a:p>
          <a:p>
            <a:pPr marL="700087" lvl="1" indent="-342900" algn="l" rtl="0">
              <a:lnSpc>
                <a:spcPct val="90000"/>
              </a:lnSpc>
              <a:spcBef>
                <a:spcPts val="1100"/>
              </a:spcBef>
              <a:spcAft>
                <a:spcPts val="0"/>
              </a:spcAft>
              <a:buSzPts val="2000"/>
            </a:pPr>
            <a:r>
              <a:rPr lang="en-US" dirty="0"/>
              <a:t>Does </a:t>
            </a:r>
            <a:r>
              <a:rPr lang="en-US" u="sng" dirty="0"/>
              <a:t>not</a:t>
            </a:r>
            <a:r>
              <a:rPr lang="en-US" dirty="0"/>
              <a:t> use facial recognition</a:t>
            </a:r>
            <a:endParaRPr dirty="0"/>
          </a:p>
          <a:p>
            <a:pPr lvl="0" algn="l" rtl="0">
              <a:lnSpc>
                <a:spcPct val="90000"/>
              </a:lnSpc>
              <a:spcBef>
                <a:spcPts val="1100"/>
              </a:spcBef>
              <a:spcAft>
                <a:spcPts val="0"/>
              </a:spcAft>
              <a:buSzPts val="2400"/>
            </a:pPr>
            <a:r>
              <a:rPr lang="en-US" dirty="0"/>
              <a:t>How does it work?</a:t>
            </a:r>
            <a:endParaRPr dirty="0"/>
          </a:p>
          <a:p>
            <a:pPr marL="700087" lvl="1" indent="-342900" algn="l" rtl="0">
              <a:lnSpc>
                <a:spcPct val="90000"/>
              </a:lnSpc>
              <a:spcBef>
                <a:spcPts val="1100"/>
              </a:spcBef>
              <a:spcAft>
                <a:spcPts val="0"/>
              </a:spcAft>
              <a:buSzPts val="2000"/>
            </a:pPr>
            <a:r>
              <a:rPr lang="en-US" dirty="0"/>
              <a:t>Is it „intelligent“? How so?</a:t>
            </a:r>
            <a:endParaRPr dirty="0"/>
          </a:p>
          <a:p>
            <a:pPr marL="495300" lvl="0" indent="-342900" algn="l" rtl="0">
              <a:lnSpc>
                <a:spcPct val="90000"/>
              </a:lnSpc>
              <a:spcBef>
                <a:spcPts val="1100"/>
              </a:spcBef>
              <a:spcAft>
                <a:spcPts val="0"/>
              </a:spcAft>
              <a:buSzPts val="2400"/>
            </a:pPr>
            <a:endParaRPr dirty="0"/>
          </a:p>
        </p:txBody>
      </p:sp>
      <p:sp>
        <p:nvSpPr>
          <p:cNvPr id="242" name="Google Shape;242;gd49e86e613_1_223"/>
          <p:cNvSpPr/>
          <p:nvPr/>
        </p:nvSpPr>
        <p:spPr>
          <a:xfrm rot="16200000">
            <a:off x="1472571" y="2336994"/>
            <a:ext cx="73809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dk1"/>
                </a:solidFill>
                <a:latin typeface="Arial"/>
                <a:ea typeface="Arial"/>
                <a:cs typeface="Arial"/>
                <a:sym typeface="Arial"/>
              </a:rPr>
              <a:t>Image by </a:t>
            </a:r>
            <a:r>
              <a:rPr lang="en-US" sz="800" dirty="0" err="1">
                <a:solidFill>
                  <a:schemeClr val="dk1"/>
                </a:solidFill>
                <a:latin typeface="Arial"/>
                <a:ea typeface="Arial"/>
                <a:cs typeface="Arial"/>
                <a:sym typeface="Arial"/>
              </a:rPr>
              <a:t>SounderBruce</a:t>
            </a:r>
            <a:r>
              <a:rPr lang="en-US" sz="800" dirty="0">
                <a:solidFill>
                  <a:schemeClr val="dk1"/>
                </a:solidFill>
                <a:latin typeface="Arial"/>
                <a:ea typeface="Arial"/>
                <a:cs typeface="Arial"/>
                <a:sym typeface="Arial"/>
              </a:rPr>
              <a:t>, CC BY-SA 4.0 via Wikimedia Commons</a:t>
            </a:r>
            <a:br>
              <a:rPr lang="en-US" sz="800" dirty="0">
                <a:solidFill>
                  <a:schemeClr val="dk1"/>
                </a:solidFill>
                <a:latin typeface="Arial"/>
                <a:ea typeface="Arial"/>
                <a:cs typeface="Arial"/>
                <a:sym typeface="Arial"/>
              </a:rPr>
            </a:br>
            <a:r>
              <a:rPr lang="en-US" sz="800" dirty="0">
                <a:solidFill>
                  <a:schemeClr val="dk1"/>
                </a:solidFill>
                <a:latin typeface="Arial"/>
                <a:ea typeface="Arial"/>
                <a:cs typeface="Arial"/>
                <a:sym typeface="Arial"/>
              </a:rPr>
              <a:t>https://</a:t>
            </a:r>
            <a:r>
              <a:rPr lang="en-US" sz="800" dirty="0" err="1">
                <a:solidFill>
                  <a:schemeClr val="dk1"/>
                </a:solidFill>
                <a:latin typeface="Arial"/>
                <a:ea typeface="Arial"/>
                <a:cs typeface="Arial"/>
                <a:sym typeface="Arial"/>
              </a:rPr>
              <a:t>commons.wikimedia.org</a:t>
            </a:r>
            <a:r>
              <a:rPr lang="en-US" sz="800" dirty="0">
                <a:solidFill>
                  <a:schemeClr val="dk1"/>
                </a:solidFill>
                <a:latin typeface="Arial"/>
                <a:ea typeface="Arial"/>
                <a:cs typeface="Arial"/>
                <a:sym typeface="Arial"/>
              </a:rPr>
              <a:t>/wiki/File:Amazon_Go_in_Seattle,_December_2016.jpg</a:t>
            </a:r>
            <a:endParaRPr sz="1100" dirty="0"/>
          </a:p>
        </p:txBody>
      </p:sp>
      <p:pic>
        <p:nvPicPr>
          <p:cNvPr id="243" name="Google Shape;243;gd49e86e613_1_223"/>
          <p:cNvPicPr preferRelativeResize="0"/>
          <p:nvPr/>
        </p:nvPicPr>
        <p:blipFill rotWithShape="1">
          <a:blip r:embed="rId3">
            <a:alphaModFix/>
          </a:blip>
          <a:srcRect/>
          <a:stretch/>
        </p:blipFill>
        <p:spPr>
          <a:xfrm>
            <a:off x="5316638" y="1870506"/>
            <a:ext cx="6875362" cy="43477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49e86e613_1_235"/>
          <p:cNvSpPr txBox="1">
            <a:spLocks noGrp="1"/>
          </p:cNvSpPr>
          <p:nvPr>
            <p:ph type="title"/>
          </p:nvPr>
        </p:nvSpPr>
        <p:spPr>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AI Recruiting</a:t>
            </a:r>
            <a:endParaRPr/>
          </a:p>
        </p:txBody>
      </p:sp>
      <p:sp>
        <p:nvSpPr>
          <p:cNvPr id="4" name="Text Placeholder 3">
            <a:extLst>
              <a:ext uri="{FF2B5EF4-FFF2-40B4-BE49-F238E27FC236}">
                <a16:creationId xmlns:a16="http://schemas.microsoft.com/office/drawing/2014/main" id="{1FBB336C-BC3D-054E-BE64-F523D2BC1FF0}"/>
              </a:ext>
            </a:extLst>
          </p:cNvPr>
          <p:cNvSpPr>
            <a:spLocks noGrp="1"/>
          </p:cNvSpPr>
          <p:nvPr>
            <p:ph type="body" sz="quarter" idx="21"/>
          </p:nvPr>
        </p:nvSpPr>
        <p:spPr/>
        <p:txBody>
          <a:bodyPr/>
          <a:lstStyle/>
          <a:p>
            <a:r>
              <a:rPr lang="en-US" dirty="0"/>
              <a:t>Introduction and Motivation</a:t>
            </a:r>
          </a:p>
        </p:txBody>
      </p:sp>
      <p:sp>
        <p:nvSpPr>
          <p:cNvPr id="252" name="Google Shape;252;gd49e86e613_1_235"/>
          <p:cNvSpPr txBox="1">
            <a:spLocks noGrp="1"/>
          </p:cNvSpPr>
          <p:nvPr>
            <p:ph type="sldNum" sz="quarter" idx="24"/>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251" name="Google Shape;251;gd49e86e613_1_235"/>
          <p:cNvSpPr txBox="1">
            <a:spLocks noGrp="1"/>
          </p:cNvSpPr>
          <p:nvPr>
            <p:ph type="body" sz="quarter" idx="15"/>
          </p:nvPr>
        </p:nvSpPr>
        <p:spPr>
          <a:prstGeom prst="rect">
            <a:avLst/>
          </a:prstGeom>
          <a:noFill/>
          <a:ln>
            <a:noFill/>
          </a:ln>
        </p:spPr>
        <p:txBody>
          <a:bodyPr spcFirstLastPara="1" wrap="square" lIns="0" tIns="0" rIns="0" bIns="0" anchor="ctr" anchorCtr="0">
            <a:normAutofit/>
          </a:bodyPr>
          <a:lstStyle/>
          <a:p>
            <a:pPr lvl="0">
              <a:spcBef>
                <a:spcPts val="0"/>
              </a:spcBef>
              <a:spcAft>
                <a:spcPts val="0"/>
              </a:spcAft>
            </a:pPr>
            <a:r>
              <a:rPr lang="en-US" dirty="0"/>
              <a:t>Is an AI a “fairer“ recruiter? </a:t>
            </a:r>
          </a:p>
        </p:txBody>
      </p:sp>
      <p:sp>
        <p:nvSpPr>
          <p:cNvPr id="3" name="Text Placeholder 2">
            <a:extLst>
              <a:ext uri="{FF2B5EF4-FFF2-40B4-BE49-F238E27FC236}">
                <a16:creationId xmlns:a16="http://schemas.microsoft.com/office/drawing/2014/main" id="{3A8CB2C4-AEAB-7347-AB33-F9689A6DE9ED}"/>
              </a:ext>
            </a:extLst>
          </p:cNvPr>
          <p:cNvSpPr>
            <a:spLocks noGrp="1"/>
          </p:cNvSpPr>
          <p:nvPr>
            <p:ph type="body" sz="quarter" idx="13"/>
          </p:nvPr>
        </p:nvSpPr>
        <p:spPr/>
        <p:txBody>
          <a:bodyPr/>
          <a:lstStyle/>
          <a:p>
            <a:endParaRPr lang="en-US"/>
          </a:p>
        </p:txBody>
      </p:sp>
      <p:pic>
        <p:nvPicPr>
          <p:cNvPr id="253" name="Google Shape;253;gd49e86e613_1_235" descr="Word Cloud, Recruitment, Process, Candidate, Employment"/>
          <p:cNvPicPr preferRelativeResize="0"/>
          <p:nvPr/>
        </p:nvPicPr>
        <p:blipFill rotWithShape="1">
          <a:blip r:embed="rId3">
            <a:alphaModFix/>
          </a:blip>
          <a:srcRect/>
          <a:stretch/>
        </p:blipFill>
        <p:spPr>
          <a:xfrm>
            <a:off x="6670087" y="-2931667"/>
            <a:ext cx="4241974" cy="2717514"/>
          </a:xfrm>
          <a:prstGeom prst="rect">
            <a:avLst/>
          </a:prstGeom>
          <a:noFill/>
          <a:ln>
            <a:noFill/>
          </a:ln>
        </p:spPr>
      </p:pic>
      <p:pic>
        <p:nvPicPr>
          <p:cNvPr id="254" name="Google Shape;254;gd49e86e613_1_235"/>
          <p:cNvPicPr preferRelativeResize="0"/>
          <p:nvPr/>
        </p:nvPicPr>
        <p:blipFill rotWithShape="1">
          <a:blip r:embed="rId4">
            <a:alphaModFix/>
          </a:blip>
          <a:srcRect/>
          <a:stretch/>
        </p:blipFill>
        <p:spPr>
          <a:xfrm>
            <a:off x="0" y="-4570650"/>
            <a:ext cx="6639587" cy="4349591"/>
          </a:xfrm>
          <a:prstGeom prst="rect">
            <a:avLst/>
          </a:prstGeom>
          <a:noFill/>
          <a:ln>
            <a:noFill/>
          </a:ln>
        </p:spPr>
      </p:pic>
      <p:pic>
        <p:nvPicPr>
          <p:cNvPr id="255" name="Google Shape;255;gd49e86e613_1_235"/>
          <p:cNvPicPr preferRelativeResize="0"/>
          <p:nvPr/>
        </p:nvPicPr>
        <p:blipFill rotWithShape="1">
          <a:blip r:embed="rId5">
            <a:alphaModFix/>
          </a:blip>
          <a:srcRect t="25645"/>
          <a:stretch/>
        </p:blipFill>
        <p:spPr>
          <a:xfrm>
            <a:off x="695323" y="1515212"/>
            <a:ext cx="10801347" cy="44996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d49e86e613_1_247"/>
          <p:cNvPicPr preferRelativeResize="0"/>
          <p:nvPr/>
        </p:nvPicPr>
        <p:blipFill rotWithShape="1">
          <a:blip r:embed="rId3">
            <a:alphaModFix/>
          </a:blip>
          <a:srcRect/>
          <a:stretch/>
        </p:blipFill>
        <p:spPr>
          <a:xfrm>
            <a:off x="509152" y="1625762"/>
            <a:ext cx="9421092" cy="1692627"/>
          </a:xfrm>
          <a:prstGeom prst="rect">
            <a:avLst/>
          </a:prstGeom>
          <a:noFill/>
          <a:ln>
            <a:noFill/>
          </a:ln>
        </p:spPr>
      </p:pic>
      <p:sp>
        <p:nvSpPr>
          <p:cNvPr id="261" name="Google Shape;261;gd49e86e613_1_247"/>
          <p:cNvSpPr txBox="1">
            <a:spLocks noGrp="1"/>
          </p:cNvSpPr>
          <p:nvPr>
            <p:ph type="title"/>
          </p:nvPr>
        </p:nvSpPr>
        <p:spPr>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Natural Language Translation</a:t>
            </a:r>
            <a:endParaRPr/>
          </a:p>
        </p:txBody>
      </p:sp>
      <p:sp>
        <p:nvSpPr>
          <p:cNvPr id="3" name="Text Placeholder 2">
            <a:extLst>
              <a:ext uri="{FF2B5EF4-FFF2-40B4-BE49-F238E27FC236}">
                <a16:creationId xmlns:a16="http://schemas.microsoft.com/office/drawing/2014/main" id="{A643FFD1-7A68-1143-88A9-09C5F611E24E}"/>
              </a:ext>
            </a:extLst>
          </p:cNvPr>
          <p:cNvSpPr>
            <a:spLocks noGrp="1"/>
          </p:cNvSpPr>
          <p:nvPr>
            <p:ph type="body" sz="quarter" idx="21"/>
          </p:nvPr>
        </p:nvSpPr>
        <p:spPr/>
        <p:txBody>
          <a:bodyPr/>
          <a:lstStyle/>
          <a:p>
            <a:r>
              <a:rPr lang="en-US" dirty="0"/>
              <a:t>Introduction and Motivation</a:t>
            </a:r>
          </a:p>
        </p:txBody>
      </p:sp>
      <p:sp>
        <p:nvSpPr>
          <p:cNvPr id="264" name="Google Shape;264;gd49e86e613_1_247"/>
          <p:cNvSpPr txBox="1">
            <a:spLocks noGrp="1"/>
          </p:cNvSpPr>
          <p:nvPr>
            <p:ph type="sldNum" sz="quarter" idx="24"/>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263" name="Google Shape;263;gd49e86e613_1_247"/>
          <p:cNvSpPr txBox="1">
            <a:spLocks noGrp="1"/>
          </p:cNvSpPr>
          <p:nvPr>
            <p:ph type="body" sz="quarter" idx="15"/>
          </p:nvPr>
        </p:nvSpPr>
        <p:spPr>
          <a:prstGeom prst="rect">
            <a:avLst/>
          </a:prstGeom>
          <a:noFill/>
          <a:ln>
            <a:noFill/>
          </a:ln>
        </p:spPr>
        <p:txBody>
          <a:bodyPr spcFirstLastPara="1" wrap="square" lIns="0" tIns="0" rIns="0" bIns="0" anchor="ctr" anchorCtr="0">
            <a:normAutofit/>
          </a:bodyPr>
          <a:lstStyle/>
          <a:p>
            <a:pPr lvl="0">
              <a:spcBef>
                <a:spcPts val="0"/>
              </a:spcBef>
              <a:spcAft>
                <a:spcPts val="0"/>
              </a:spcAft>
            </a:pPr>
            <a:r>
              <a:rPr lang="en-US" dirty="0"/>
              <a:t>Female historians and male nurses do not exist?</a:t>
            </a:r>
          </a:p>
        </p:txBody>
      </p:sp>
      <p:sp>
        <p:nvSpPr>
          <p:cNvPr id="262" name="Google Shape;262;gd49e86e613_1_247"/>
          <p:cNvSpPr txBox="1">
            <a:spLocks noGrp="1"/>
          </p:cNvSpPr>
          <p:nvPr>
            <p:ph type="body" sz="quarter" idx="13"/>
          </p:nvPr>
        </p:nvSpPr>
        <p:spPr>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dirty="0"/>
          </a:p>
        </p:txBody>
      </p:sp>
      <p:pic>
        <p:nvPicPr>
          <p:cNvPr id="265" name="Google Shape;265;gd49e86e613_1_247"/>
          <p:cNvPicPr preferRelativeResize="0"/>
          <p:nvPr/>
        </p:nvPicPr>
        <p:blipFill rotWithShape="1">
          <a:blip r:embed="rId4">
            <a:alphaModFix/>
          </a:blip>
          <a:srcRect/>
          <a:stretch/>
        </p:blipFill>
        <p:spPr>
          <a:xfrm>
            <a:off x="509152" y="3855126"/>
            <a:ext cx="9421094" cy="1674057"/>
          </a:xfrm>
          <a:prstGeom prst="rect">
            <a:avLst/>
          </a:prstGeom>
          <a:noFill/>
          <a:ln>
            <a:noFill/>
          </a:ln>
        </p:spPr>
      </p:pic>
      <p:pic>
        <p:nvPicPr>
          <p:cNvPr id="266" name="Google Shape;266;gd49e86e613_1_247"/>
          <p:cNvPicPr preferRelativeResize="0"/>
          <p:nvPr/>
        </p:nvPicPr>
        <p:blipFill rotWithShape="1">
          <a:blip r:embed="rId5">
            <a:alphaModFix/>
          </a:blip>
          <a:srcRect/>
          <a:stretch/>
        </p:blipFill>
        <p:spPr>
          <a:xfrm>
            <a:off x="509152" y="3315349"/>
            <a:ext cx="2324100" cy="520700"/>
          </a:xfrm>
          <a:prstGeom prst="rect">
            <a:avLst/>
          </a:prstGeom>
          <a:noFill/>
          <a:ln>
            <a:noFill/>
          </a:ln>
        </p:spPr>
      </p:pic>
      <p:sp>
        <p:nvSpPr>
          <p:cNvPr id="267" name="Google Shape;267;gd49e86e613_1_247"/>
          <p:cNvSpPr txBox="1"/>
          <p:nvPr/>
        </p:nvSpPr>
        <p:spPr>
          <a:xfrm>
            <a:off x="509152" y="5635033"/>
            <a:ext cx="9421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https://translate.google.com</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1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https://algorithmwatch.org/en/story/google-translate-gender-bias/</a:t>
            </a:r>
            <a:r>
              <a:rPr lang="en-US" sz="1100">
                <a:solidFill>
                  <a:schemeClr val="dk1"/>
                </a:solidFill>
                <a:latin typeface="Arial"/>
                <a:ea typeface="Arial"/>
                <a:cs typeface="Arial"/>
                <a:sym typeface="A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D351AB1-3B58-5742-97BB-D86B3E0AD117}"/>
              </a:ext>
            </a:extLst>
          </p:cNvPr>
          <p:cNvPicPr>
            <a:picLocks noChangeArrowheads="1"/>
          </p:cNvPicPr>
          <p:nvPr/>
        </p:nvPicPr>
        <p:blipFill rotWithShape="1">
          <a:blip r:embed="rId2">
            <a:extLst>
              <a:ext uri="{28A0092B-C50C-407E-A947-70E740481C1C}">
                <a14:useLocalDpi xmlns:a14="http://schemas.microsoft.com/office/drawing/2010/main" val="0"/>
              </a:ext>
            </a:extLst>
          </a:blip>
          <a:srcRect t="7515" r="685" b="17758"/>
          <a:stretch/>
        </p:blipFill>
        <p:spPr bwMode="auto">
          <a:xfrm>
            <a:off x="6473436" y="3706323"/>
            <a:ext cx="1898492" cy="1900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B8242252-81CB-E940-951C-B56903B45259}"/>
              </a:ext>
            </a:extLst>
          </p:cNvPr>
          <p:cNvSpPr>
            <a:spLocks noGrp="1"/>
          </p:cNvSpPr>
          <p:nvPr>
            <p:ph type="title"/>
          </p:nvPr>
        </p:nvSpPr>
        <p:spPr/>
        <p:txBody>
          <a:bodyPr/>
          <a:lstStyle/>
          <a:p>
            <a:r>
              <a:rPr lang="en-US" dirty="0"/>
              <a:t>Team</a:t>
            </a:r>
          </a:p>
        </p:txBody>
      </p:sp>
      <p:sp>
        <p:nvSpPr>
          <p:cNvPr id="10" name="Text Placeholder 9">
            <a:extLst>
              <a:ext uri="{FF2B5EF4-FFF2-40B4-BE49-F238E27FC236}">
                <a16:creationId xmlns:a16="http://schemas.microsoft.com/office/drawing/2014/main" id="{86E2D56F-FF79-0D42-9861-329F4DCA7D80}"/>
              </a:ext>
            </a:extLst>
          </p:cNvPr>
          <p:cNvSpPr>
            <a:spLocks noGrp="1"/>
          </p:cNvSpPr>
          <p:nvPr>
            <p:ph type="body" sz="quarter" idx="21"/>
          </p:nvPr>
        </p:nvSpPr>
        <p:spPr/>
        <p:txBody>
          <a:bodyPr/>
          <a:lstStyle/>
          <a:p>
            <a:r>
              <a:rPr lang="en-US" dirty="0"/>
              <a:t>Introduction and Motivation</a:t>
            </a:r>
          </a:p>
        </p:txBody>
      </p:sp>
      <p:sp>
        <p:nvSpPr>
          <p:cNvPr id="6" name="Slide Number Placeholder 5">
            <a:extLst>
              <a:ext uri="{FF2B5EF4-FFF2-40B4-BE49-F238E27FC236}">
                <a16:creationId xmlns:a16="http://schemas.microsoft.com/office/drawing/2014/main" id="{68D760B5-E8C1-C849-B686-01DEEF0E3D5D}"/>
              </a:ext>
            </a:extLst>
          </p:cNvPr>
          <p:cNvSpPr>
            <a:spLocks noGrp="1"/>
          </p:cNvSpPr>
          <p:nvPr>
            <p:ph type="sldNum" sz="quarter" idx="24"/>
          </p:nvPr>
        </p:nvSpPr>
        <p:spPr/>
        <p:txBody>
          <a:bodyPr/>
          <a:lstStyle/>
          <a:p>
            <a:fld id="{C564DEAC-083F-4EA1-9D67-84BB3A537A3E}" type="slidenum">
              <a:rPr lang="de-DE" smtClean="0"/>
              <a:pPr/>
              <a:t>2</a:t>
            </a:fld>
            <a:endParaRPr lang="de-DE" dirty="0"/>
          </a:p>
        </p:txBody>
      </p:sp>
      <p:sp>
        <p:nvSpPr>
          <p:cNvPr id="9" name="Text Placeholder 8">
            <a:extLst>
              <a:ext uri="{FF2B5EF4-FFF2-40B4-BE49-F238E27FC236}">
                <a16:creationId xmlns:a16="http://schemas.microsoft.com/office/drawing/2014/main" id="{A808A373-3B9A-8648-B23B-AFAE7043B237}"/>
              </a:ext>
            </a:extLst>
          </p:cNvPr>
          <p:cNvSpPr>
            <a:spLocks noGrp="1"/>
          </p:cNvSpPr>
          <p:nvPr>
            <p:ph type="body" sz="quarter" idx="15"/>
          </p:nvPr>
        </p:nvSpPr>
        <p:spPr/>
        <p:txBody>
          <a:bodyPr/>
          <a:lstStyle/>
          <a:p>
            <a:endParaRPr lang="en-US"/>
          </a:p>
        </p:txBody>
      </p:sp>
      <p:grpSp>
        <p:nvGrpSpPr>
          <p:cNvPr id="29" name="Group 28">
            <a:extLst>
              <a:ext uri="{FF2B5EF4-FFF2-40B4-BE49-F238E27FC236}">
                <a16:creationId xmlns:a16="http://schemas.microsoft.com/office/drawing/2014/main" id="{2588B335-923B-DF41-B733-943DE1E56C13}"/>
              </a:ext>
            </a:extLst>
          </p:cNvPr>
          <p:cNvGrpSpPr/>
          <p:nvPr/>
        </p:nvGrpSpPr>
        <p:grpSpPr>
          <a:xfrm>
            <a:off x="2983128" y="1058999"/>
            <a:ext cx="6225743" cy="2388186"/>
            <a:chOff x="3382768" y="1470562"/>
            <a:chExt cx="6225743" cy="2388186"/>
          </a:xfrm>
        </p:grpSpPr>
        <p:grpSp>
          <p:nvGrpSpPr>
            <p:cNvPr id="28" name="Group 27">
              <a:extLst>
                <a:ext uri="{FF2B5EF4-FFF2-40B4-BE49-F238E27FC236}">
                  <a16:creationId xmlns:a16="http://schemas.microsoft.com/office/drawing/2014/main" id="{238DAB06-3A7E-1246-BBE8-2D86F66C2C13}"/>
                </a:ext>
              </a:extLst>
            </p:cNvPr>
            <p:cNvGrpSpPr/>
            <p:nvPr/>
          </p:nvGrpSpPr>
          <p:grpSpPr>
            <a:xfrm>
              <a:off x="3382768" y="1471612"/>
              <a:ext cx="1980537" cy="2387136"/>
              <a:chOff x="-415970" y="1844177"/>
              <a:chExt cx="1980537" cy="2387136"/>
            </a:xfrm>
          </p:grpSpPr>
          <p:pic>
            <p:nvPicPr>
              <p:cNvPr id="1026" name="Picture 2" descr="Prof. Dr. Albrecht Schmidt">
                <a:extLst>
                  <a:ext uri="{FF2B5EF4-FFF2-40B4-BE49-F238E27FC236}">
                    <a16:creationId xmlns:a16="http://schemas.microsoft.com/office/drawing/2014/main" id="{1E3A005D-4A14-B44D-AD63-922B5D09F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02" y="1844177"/>
                <a:ext cx="1900800" cy="1900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8544EEB-30A3-6641-BC74-7803DE4AB8A3}"/>
                  </a:ext>
                </a:extLst>
              </p:cNvPr>
              <p:cNvSpPr/>
              <p:nvPr/>
            </p:nvSpPr>
            <p:spPr>
              <a:xfrm>
                <a:off x="-415970" y="3861981"/>
                <a:ext cx="1980537" cy="369332"/>
              </a:xfrm>
              <a:prstGeom prst="rect">
                <a:avLst/>
              </a:prstGeom>
            </p:spPr>
            <p:txBody>
              <a:bodyPr wrap="square">
                <a:spAutoFit/>
              </a:bodyPr>
              <a:lstStyle/>
              <a:p>
                <a:pPr algn="ctr"/>
                <a:r>
                  <a:rPr lang="en-US" dirty="0"/>
                  <a:t>Albrecht Schmidt</a:t>
                </a:r>
              </a:p>
            </p:txBody>
          </p:sp>
        </p:grpSp>
        <p:grpSp>
          <p:nvGrpSpPr>
            <p:cNvPr id="20" name="Group 19">
              <a:extLst>
                <a:ext uri="{FF2B5EF4-FFF2-40B4-BE49-F238E27FC236}">
                  <a16:creationId xmlns:a16="http://schemas.microsoft.com/office/drawing/2014/main" id="{842E78B9-BC81-0948-830F-9AB28D57850B}"/>
                </a:ext>
              </a:extLst>
            </p:cNvPr>
            <p:cNvGrpSpPr/>
            <p:nvPr/>
          </p:nvGrpSpPr>
          <p:grpSpPr>
            <a:xfrm>
              <a:off x="5586262" y="1470562"/>
              <a:ext cx="1898492" cy="2360900"/>
              <a:chOff x="1377037" y="1843127"/>
              <a:chExt cx="1898492" cy="2360900"/>
            </a:xfrm>
          </p:grpSpPr>
          <p:pic>
            <p:nvPicPr>
              <p:cNvPr id="1028" name="Picture 4" descr="[Foto]">
                <a:extLst>
                  <a:ext uri="{FF2B5EF4-FFF2-40B4-BE49-F238E27FC236}">
                    <a16:creationId xmlns:a16="http://schemas.microsoft.com/office/drawing/2014/main" id="{70B17649-5983-1C48-B2C2-88FC6E23EC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99" b="18770"/>
              <a:stretch/>
            </p:blipFill>
            <p:spPr bwMode="auto">
              <a:xfrm>
                <a:off x="1377037" y="1843127"/>
                <a:ext cx="1898492"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18FFB29-0704-5C4A-BE61-3CEBDA16FA55}"/>
                  </a:ext>
                </a:extLst>
              </p:cNvPr>
              <p:cNvSpPr/>
              <p:nvPr/>
            </p:nvSpPr>
            <p:spPr>
              <a:xfrm>
                <a:off x="1425795" y="3834695"/>
                <a:ext cx="1800977" cy="369332"/>
              </a:xfrm>
              <a:prstGeom prst="rect">
                <a:avLst/>
              </a:prstGeom>
            </p:spPr>
            <p:txBody>
              <a:bodyPr wrap="square">
                <a:spAutoFit/>
              </a:bodyPr>
              <a:lstStyle/>
              <a:p>
                <a:pPr algn="ctr"/>
                <a:r>
                  <a:rPr lang="en-US" dirty="0"/>
                  <a:t>Andreas </a:t>
                </a:r>
                <a:r>
                  <a:rPr lang="en-US" dirty="0" err="1"/>
                  <a:t>Butz</a:t>
                </a:r>
                <a:endParaRPr lang="en-US" dirty="0"/>
              </a:p>
            </p:txBody>
          </p:sp>
        </p:grpSp>
        <p:grpSp>
          <p:nvGrpSpPr>
            <p:cNvPr id="23" name="Group 22">
              <a:extLst>
                <a:ext uri="{FF2B5EF4-FFF2-40B4-BE49-F238E27FC236}">
                  <a16:creationId xmlns:a16="http://schemas.microsoft.com/office/drawing/2014/main" id="{118FF259-C6F8-284C-83A1-9BD33A072154}"/>
                </a:ext>
              </a:extLst>
            </p:cNvPr>
            <p:cNvGrpSpPr/>
            <p:nvPr/>
          </p:nvGrpSpPr>
          <p:grpSpPr>
            <a:xfrm>
              <a:off x="7707711" y="1471612"/>
              <a:ext cx="1900800" cy="2358800"/>
              <a:chOff x="3307335" y="1845227"/>
              <a:chExt cx="1900800" cy="2358800"/>
            </a:xfrm>
          </p:grpSpPr>
          <p:pic>
            <p:nvPicPr>
              <p:cNvPr id="1034" name="Picture 10">
                <a:extLst>
                  <a:ext uri="{FF2B5EF4-FFF2-40B4-BE49-F238E27FC236}">
                    <a16:creationId xmlns:a16="http://schemas.microsoft.com/office/drawing/2014/main" id="{09DE1540-8BCC-154F-8D14-4650344A66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01" t="11535" r="21374" b="28739"/>
              <a:stretch/>
            </p:blipFill>
            <p:spPr bwMode="auto">
              <a:xfrm>
                <a:off x="3307335" y="1845227"/>
                <a:ext cx="1900800" cy="19008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08A5A4C-8276-2A48-B9BA-A6734057AE19}"/>
                  </a:ext>
                </a:extLst>
              </p:cNvPr>
              <p:cNvSpPr/>
              <p:nvPr/>
            </p:nvSpPr>
            <p:spPr>
              <a:xfrm>
                <a:off x="3392238" y="3834695"/>
                <a:ext cx="1730994" cy="369332"/>
              </a:xfrm>
              <a:prstGeom prst="rect">
                <a:avLst/>
              </a:prstGeom>
            </p:spPr>
            <p:txBody>
              <a:bodyPr wrap="square">
                <a:spAutoFit/>
              </a:bodyPr>
              <a:lstStyle/>
              <a:p>
                <a:pPr algn="ctr"/>
                <a:r>
                  <a:rPr lang="en-US" dirty="0"/>
                  <a:t>Sven Mayer</a:t>
                </a:r>
              </a:p>
            </p:txBody>
          </p:sp>
        </p:grpSp>
      </p:grpSp>
      <p:grpSp>
        <p:nvGrpSpPr>
          <p:cNvPr id="27" name="Group 26">
            <a:extLst>
              <a:ext uri="{FF2B5EF4-FFF2-40B4-BE49-F238E27FC236}">
                <a16:creationId xmlns:a16="http://schemas.microsoft.com/office/drawing/2014/main" id="{05907FB0-67A9-E94C-9952-9AF66D93B2BB}"/>
              </a:ext>
            </a:extLst>
          </p:cNvPr>
          <p:cNvGrpSpPr/>
          <p:nvPr/>
        </p:nvGrpSpPr>
        <p:grpSpPr>
          <a:xfrm>
            <a:off x="3819251" y="3711650"/>
            <a:ext cx="2209090" cy="2352948"/>
            <a:chOff x="11267275" y="1851079"/>
            <a:chExt cx="2209090" cy="2352948"/>
          </a:xfrm>
        </p:grpSpPr>
        <p:pic>
          <p:nvPicPr>
            <p:cNvPr id="1032" name="Picture 8">
              <a:extLst>
                <a:ext uri="{FF2B5EF4-FFF2-40B4-BE49-F238E27FC236}">
                  <a16:creationId xmlns:a16="http://schemas.microsoft.com/office/drawing/2014/main" id="{0688021B-095B-5649-B7FF-08784A4914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2" t="9510" r="-632" b="23850"/>
            <a:stretch/>
          </p:blipFill>
          <p:spPr bwMode="auto">
            <a:xfrm>
              <a:off x="11421420" y="1851079"/>
              <a:ext cx="1900800" cy="19008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CE58984-3852-F846-9625-64741CA153BF}"/>
                </a:ext>
              </a:extLst>
            </p:cNvPr>
            <p:cNvSpPr/>
            <p:nvPr/>
          </p:nvSpPr>
          <p:spPr>
            <a:xfrm>
              <a:off x="11267275" y="3834695"/>
              <a:ext cx="2209090" cy="369332"/>
            </a:xfrm>
            <a:prstGeom prst="rect">
              <a:avLst/>
            </a:prstGeom>
          </p:spPr>
          <p:txBody>
            <a:bodyPr wrap="square">
              <a:spAutoFit/>
            </a:bodyPr>
            <a:lstStyle/>
            <a:p>
              <a:pPr algn="ctr"/>
              <a:r>
                <a:rPr lang="en-US" dirty="0"/>
                <a:t>Luke Haliburton</a:t>
              </a:r>
            </a:p>
          </p:txBody>
        </p:sp>
      </p:grpSp>
      <p:sp>
        <p:nvSpPr>
          <p:cNvPr id="32" name="Rectangle 31">
            <a:extLst>
              <a:ext uri="{FF2B5EF4-FFF2-40B4-BE49-F238E27FC236}">
                <a16:creationId xmlns:a16="http://schemas.microsoft.com/office/drawing/2014/main" id="{D4999DFC-F1A5-6045-BAA9-3150BFB4C6FA}"/>
              </a:ext>
            </a:extLst>
          </p:cNvPr>
          <p:cNvSpPr/>
          <p:nvPr/>
        </p:nvSpPr>
        <p:spPr>
          <a:xfrm>
            <a:off x="6319291" y="5692865"/>
            <a:ext cx="2209090" cy="369332"/>
          </a:xfrm>
          <a:prstGeom prst="rect">
            <a:avLst/>
          </a:prstGeom>
        </p:spPr>
        <p:txBody>
          <a:bodyPr wrap="square">
            <a:spAutoFit/>
          </a:bodyPr>
          <a:lstStyle/>
          <a:p>
            <a:pPr algn="ctr"/>
            <a:r>
              <a:rPr lang="en-US" dirty="0"/>
              <a:t>Jesse </a:t>
            </a:r>
            <a:r>
              <a:rPr lang="en-US" dirty="0" err="1"/>
              <a:t>Grootjen</a:t>
            </a:r>
            <a:endParaRPr lang="en-US" dirty="0"/>
          </a:p>
        </p:txBody>
      </p:sp>
    </p:spTree>
    <p:extLst>
      <p:ext uri="{BB962C8B-B14F-4D97-AF65-F5344CB8AC3E}">
        <p14:creationId xmlns:p14="http://schemas.microsoft.com/office/powerpoint/2010/main" val="2632069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d49e86e613_1_259"/>
          <p:cNvPicPr preferRelativeResize="0"/>
          <p:nvPr/>
        </p:nvPicPr>
        <p:blipFill rotWithShape="1">
          <a:blip r:embed="rId3">
            <a:alphaModFix/>
          </a:blip>
          <a:srcRect l="24437"/>
          <a:stretch/>
        </p:blipFill>
        <p:spPr>
          <a:xfrm>
            <a:off x="1" y="1523750"/>
            <a:ext cx="5847926" cy="4353251"/>
          </a:xfrm>
          <a:prstGeom prst="rect">
            <a:avLst/>
          </a:prstGeom>
          <a:noFill/>
          <a:ln>
            <a:noFill/>
          </a:ln>
        </p:spPr>
      </p:pic>
      <p:sp>
        <p:nvSpPr>
          <p:cNvPr id="274" name="Google Shape;274;gd49e86e613_1_259"/>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Intelligent Touch</a:t>
            </a:r>
            <a:endParaRPr/>
          </a:p>
        </p:txBody>
      </p:sp>
      <p:sp>
        <p:nvSpPr>
          <p:cNvPr id="275" name="Google Shape;275;gd49e86e613_1_259"/>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dirty="0"/>
              <a:t>Why are we so precise with our fingers on a screen?</a:t>
            </a:r>
            <a:endParaRPr dirty="0"/>
          </a:p>
        </p:txBody>
      </p:sp>
      <p:sp>
        <p:nvSpPr>
          <p:cNvPr id="276" name="Google Shape;276;gd49e86e613_1_259"/>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dirty="0"/>
              <a:t>Introduction and Motivation</a:t>
            </a:r>
            <a:endParaRPr dirty="0"/>
          </a:p>
        </p:txBody>
      </p:sp>
      <p:sp>
        <p:nvSpPr>
          <p:cNvPr id="277" name="Google Shape;277;gd49e86e613_1_25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pic>
        <p:nvPicPr>
          <p:cNvPr id="278" name="Google Shape;278;gd49e86e613_1_259" descr="A screen shot of a computer&#10;&#10;Description automatically generated"/>
          <p:cNvPicPr preferRelativeResize="0"/>
          <p:nvPr/>
        </p:nvPicPr>
        <p:blipFill rotWithShape="1">
          <a:blip r:embed="rId4">
            <a:alphaModFix/>
          </a:blip>
          <a:srcRect l="50002" t="50510" r="6694" b="875"/>
          <a:stretch/>
        </p:blipFill>
        <p:spPr>
          <a:xfrm>
            <a:off x="5334898" y="1546825"/>
            <a:ext cx="6857101" cy="4330199"/>
          </a:xfrm>
          <a:prstGeom prst="rect">
            <a:avLst/>
          </a:prstGeom>
          <a:noFill/>
          <a:ln>
            <a:noFill/>
          </a:ln>
        </p:spPr>
      </p:pic>
      <p:sp>
        <p:nvSpPr>
          <p:cNvPr id="279" name="Google Shape;279;gd49e86e613_1_259"/>
          <p:cNvSpPr/>
          <p:nvPr/>
        </p:nvSpPr>
        <p:spPr>
          <a:xfrm>
            <a:off x="5354783" y="5829898"/>
            <a:ext cx="33555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https://www.youtube.com/watch?v=l6Nz8wVUU74</a:t>
            </a:r>
            <a:r>
              <a:rPr lang="en-US" sz="1100">
                <a:solidFill>
                  <a:schemeClr val="dk1"/>
                </a:solidFill>
                <a:latin typeface="Arial"/>
                <a:ea typeface="Arial"/>
                <a:cs typeface="Arial"/>
                <a:sym typeface="Arial"/>
              </a:rPr>
              <a:t> </a:t>
            </a:r>
            <a:endParaRPr/>
          </a:p>
        </p:txBody>
      </p:sp>
      <p:sp>
        <p:nvSpPr>
          <p:cNvPr id="280" name="Google Shape;280;gd49e86e613_1_259"/>
          <p:cNvSpPr/>
          <p:nvPr/>
        </p:nvSpPr>
        <p:spPr>
          <a:xfrm>
            <a:off x="160563" y="1752509"/>
            <a:ext cx="2137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Nexus 7 2013</a:t>
            </a:r>
            <a:endParaRPr/>
          </a:p>
        </p:txBody>
      </p:sp>
      <p:sp>
        <p:nvSpPr>
          <p:cNvPr id="281" name="Google Shape;281;gd49e86e613_1_259"/>
          <p:cNvSpPr/>
          <p:nvPr/>
        </p:nvSpPr>
        <p:spPr>
          <a:xfrm>
            <a:off x="-5363" y="5833691"/>
            <a:ext cx="53514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Henze, N., Mayer, S., Le, H.V. and Schwind, V. Improving software-reduced touchscreen latency. </a:t>
            </a:r>
            <a:r>
              <a:rPr lang="en-US" sz="1100" i="1">
                <a:solidFill>
                  <a:schemeClr val="dk1"/>
                </a:solidFill>
                <a:latin typeface="Arial"/>
                <a:ea typeface="Arial"/>
                <a:cs typeface="Arial"/>
                <a:sym typeface="Arial"/>
              </a:rPr>
              <a:t>Proc. MobileHCI ’17 </a:t>
            </a:r>
            <a:r>
              <a:rPr lang="en-US" sz="1100" i="1"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https://doi.org/10.1145/3098279.3122150</a:t>
            </a:r>
            <a:r>
              <a:rPr lang="en-US" sz="1100" i="1">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d49e86e613_1_372"/>
          <p:cNvSpPr txBox="1">
            <a:spLocks noGrp="1"/>
          </p:cNvSpPr>
          <p:nvPr>
            <p:ph type="title"/>
          </p:nvPr>
        </p:nvSpPr>
        <p:spPr>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dirty="0"/>
              <a:t>Intelligence and Artificial Intelligence</a:t>
            </a:r>
            <a:endParaRPr dirty="0"/>
          </a:p>
        </p:txBody>
      </p:sp>
      <p:sp>
        <p:nvSpPr>
          <p:cNvPr id="288" name="Google Shape;288;gd49e86e613_1_372"/>
          <p:cNvSpPr txBox="1">
            <a:spLocks noGrp="1"/>
          </p:cNvSpPr>
          <p:nvPr>
            <p:ph type="body" idx="1"/>
          </p:nvPr>
        </p:nvSpPr>
        <p:spPr>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a:t>HCI perspective</a:t>
            </a:r>
            <a:endParaRPr/>
          </a:p>
        </p:txBody>
      </p:sp>
      <p:sp>
        <p:nvSpPr>
          <p:cNvPr id="3" name="Text Placeholder 2">
            <a:extLst>
              <a:ext uri="{FF2B5EF4-FFF2-40B4-BE49-F238E27FC236}">
                <a16:creationId xmlns:a16="http://schemas.microsoft.com/office/drawing/2014/main" id="{BE06ABC1-D84C-F04C-9293-38A2D958FD81}"/>
              </a:ext>
            </a:extLst>
          </p:cNvPr>
          <p:cNvSpPr>
            <a:spLocks noGrp="1"/>
          </p:cNvSpPr>
          <p:nvPr>
            <p:ph type="body" sz="quarter" idx="21"/>
          </p:nvPr>
        </p:nvSpPr>
        <p:spPr/>
        <p:txBody>
          <a:bodyPr/>
          <a:lstStyle/>
          <a:p>
            <a:endParaRPr lang="en-US"/>
          </a:p>
        </p:txBody>
      </p:sp>
      <p:sp>
        <p:nvSpPr>
          <p:cNvPr id="290" name="Google Shape;290;gd49e86e613_1_372"/>
          <p:cNvSpPr txBox="1">
            <a:spLocks noGrp="1"/>
          </p:cNvSpPr>
          <p:nvPr>
            <p:ph type="sldNum" sz="quarter" idx="24"/>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
          <p:cNvSpPr txBox="1">
            <a:spLocks noGrp="1"/>
          </p:cNvSpPr>
          <p:nvPr>
            <p:ph type="title"/>
          </p:nvPr>
        </p:nvSpPr>
        <p:spPr>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considered Artificial Intelligence?</a:t>
            </a:r>
            <a:endParaRPr/>
          </a:p>
        </p:txBody>
      </p:sp>
      <p:sp>
        <p:nvSpPr>
          <p:cNvPr id="299" name="Google Shape;299;p2"/>
          <p:cNvSpPr txBox="1">
            <a:spLocks noGrp="1"/>
          </p:cNvSpPr>
          <p:nvPr>
            <p:ph type="body" sz="quarter" idx="21"/>
          </p:nvPr>
        </p:nvSpPr>
        <p:spPr>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en-US"/>
              <a:t>What is AI?</a:t>
            </a:r>
            <a:endParaRPr/>
          </a:p>
        </p:txBody>
      </p:sp>
      <p:sp>
        <p:nvSpPr>
          <p:cNvPr id="300" name="Google Shape;300;p2"/>
          <p:cNvSpPr txBox="1">
            <a:spLocks noGrp="1"/>
          </p:cNvSpPr>
          <p:nvPr>
            <p:ph type="sldNum" sz="quarter" idx="24"/>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4" name="Text Placeholder 3">
            <a:extLst>
              <a:ext uri="{FF2B5EF4-FFF2-40B4-BE49-F238E27FC236}">
                <a16:creationId xmlns:a16="http://schemas.microsoft.com/office/drawing/2014/main" id="{FE0E20E0-EDF8-9B49-95AC-0F01521C13E4}"/>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B4B7909D-53EF-9E4C-9ABA-924A7F90AFC7}"/>
              </a:ext>
            </a:extLst>
          </p:cNvPr>
          <p:cNvSpPr>
            <a:spLocks noGrp="1"/>
          </p:cNvSpPr>
          <p:nvPr>
            <p:ph type="body" sz="quarter" idx="13"/>
          </p:nvPr>
        </p:nvSpPr>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
          <p:cNvSpPr txBox="1">
            <a:spLocks noGrp="1"/>
          </p:cNvSpPr>
          <p:nvPr>
            <p:ph type="title"/>
          </p:nvPr>
        </p:nvSpPr>
        <p:spPr>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considered Artifical Intelligence?</a:t>
            </a:r>
            <a:endParaRPr/>
          </a:p>
        </p:txBody>
      </p:sp>
      <p:sp>
        <p:nvSpPr>
          <p:cNvPr id="4" name="Text Placeholder 3">
            <a:extLst>
              <a:ext uri="{FF2B5EF4-FFF2-40B4-BE49-F238E27FC236}">
                <a16:creationId xmlns:a16="http://schemas.microsoft.com/office/drawing/2014/main" id="{F11AEB3D-54D0-5A48-92B9-5444DAD27550}"/>
              </a:ext>
            </a:extLst>
          </p:cNvPr>
          <p:cNvSpPr>
            <a:spLocks noGrp="1"/>
          </p:cNvSpPr>
          <p:nvPr>
            <p:ph type="body" sz="quarter" idx="21"/>
          </p:nvPr>
        </p:nvSpPr>
        <p:spPr/>
        <p:txBody>
          <a:bodyPr/>
          <a:lstStyle/>
          <a:p>
            <a:endParaRPr lang="en-US"/>
          </a:p>
        </p:txBody>
      </p:sp>
      <p:sp>
        <p:nvSpPr>
          <p:cNvPr id="309" name="Google Shape;309;p3"/>
          <p:cNvSpPr txBox="1">
            <a:spLocks noGrp="1"/>
          </p:cNvSpPr>
          <p:nvPr>
            <p:ph type="sldNum" sz="quarter" idx="24"/>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308" name="Google Shape;308;p3"/>
          <p:cNvSpPr txBox="1">
            <a:spLocks noGrp="1"/>
          </p:cNvSpPr>
          <p:nvPr>
            <p:ph type="body" sz="quarter" idx="15"/>
          </p:nvPr>
        </p:nvSpPr>
        <p:spPr>
          <a:prstGeom prst="rect">
            <a:avLst/>
          </a:prstGeom>
          <a:noFill/>
          <a:ln>
            <a:noFill/>
          </a:ln>
        </p:spPr>
        <p:txBody>
          <a:bodyPr spcFirstLastPara="1" wrap="square" lIns="0" tIns="0" rIns="0" bIns="0" anchor="ctr" anchorCtr="0">
            <a:normAutofit/>
          </a:bodyPr>
          <a:lstStyle/>
          <a:p>
            <a:pPr lvl="0">
              <a:spcBef>
                <a:spcPts val="0"/>
              </a:spcBef>
              <a:spcAft>
                <a:spcPts val="0"/>
              </a:spcAft>
            </a:pPr>
            <a:r>
              <a:rPr lang="en-US" dirty="0"/>
              <a:t>What is Human Intelligence?</a:t>
            </a:r>
          </a:p>
        </p:txBody>
      </p:sp>
      <p:sp>
        <p:nvSpPr>
          <p:cNvPr id="307" name="Google Shape;307;p3"/>
          <p:cNvSpPr txBox="1">
            <a:spLocks noGrp="1"/>
          </p:cNvSpPr>
          <p:nvPr>
            <p:ph type="body" sz="quarter" idx="13"/>
          </p:nvPr>
        </p:nvSpPr>
        <p:spPr>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dirty="0"/>
          </a:p>
        </p:txBody>
      </p:sp>
      <p:pic>
        <p:nvPicPr>
          <p:cNvPr id="310" name="Google Shape;310;p3" descr="https://upload.wikimedia.org/wikipedia/commons/thumb/3/39/IQ_distribution.svg/1920px-IQ_distribution.svg.png"/>
          <p:cNvPicPr preferRelativeResize="0"/>
          <p:nvPr/>
        </p:nvPicPr>
        <p:blipFill rotWithShape="1">
          <a:blip r:embed="rId3">
            <a:alphaModFix/>
          </a:blip>
          <a:srcRect/>
          <a:stretch/>
        </p:blipFill>
        <p:spPr>
          <a:xfrm>
            <a:off x="1426495" y="2103653"/>
            <a:ext cx="5836891" cy="3514295"/>
          </a:xfrm>
          <a:prstGeom prst="rect">
            <a:avLst/>
          </a:prstGeom>
          <a:noFill/>
          <a:ln>
            <a:noFill/>
          </a:ln>
        </p:spPr>
      </p:pic>
      <p:pic>
        <p:nvPicPr>
          <p:cNvPr id="311" name="Google Shape;311;p3" descr="https://image.winudf.com/v2/image/ZGUudG91Y2hwb3J0YWwuaW50ZWxsaWdlbnp0ZXN0X3NjcmVlbnNob3RzXzNfYTMyMDY2ZDM/screen-3.jpg?fakeurl=1&amp;type=.jpg"/>
          <p:cNvPicPr preferRelativeResize="0"/>
          <p:nvPr/>
        </p:nvPicPr>
        <p:blipFill rotWithShape="1">
          <a:blip r:embed="rId4">
            <a:alphaModFix/>
          </a:blip>
          <a:srcRect l="7901" t="11859" r="6188" b="2980"/>
          <a:stretch/>
        </p:blipFill>
        <p:spPr>
          <a:xfrm>
            <a:off x="8103092" y="1377847"/>
            <a:ext cx="2696292" cy="4751491"/>
          </a:xfrm>
          <a:prstGeom prst="rect">
            <a:avLst/>
          </a:prstGeom>
          <a:noFill/>
          <a:ln>
            <a:noFill/>
          </a:ln>
        </p:spPr>
      </p:pic>
      <p:sp>
        <p:nvSpPr>
          <p:cNvPr id="312" name="Google Shape;312;p3"/>
          <p:cNvSpPr/>
          <p:nvPr/>
        </p:nvSpPr>
        <p:spPr>
          <a:xfrm>
            <a:off x="9146263" y="3403390"/>
            <a:ext cx="2294100" cy="2526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Arial"/>
                <a:ea typeface="Arial"/>
                <a:cs typeface="Arial"/>
                <a:sym typeface="Arial"/>
              </a:rPr>
              <a:t>Which figure fits?</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in an IQ test?</a:t>
            </a:r>
            <a:endParaRPr/>
          </a:p>
        </p:txBody>
      </p:sp>
      <p:sp>
        <p:nvSpPr>
          <p:cNvPr id="319" name="Google Shape;319;p4"/>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Finding Analogies (math and verbal)</a:t>
            </a:r>
            <a:endParaRPr/>
          </a:p>
          <a:p>
            <a:pPr marL="538163" lvl="1" indent="-180975" algn="l" rtl="0">
              <a:lnSpc>
                <a:spcPct val="90000"/>
              </a:lnSpc>
              <a:spcBef>
                <a:spcPts val="1100"/>
              </a:spcBef>
              <a:spcAft>
                <a:spcPts val="0"/>
              </a:spcAft>
              <a:buSzPts val="2000"/>
              <a:buChar char="▪"/>
            </a:pPr>
            <a:r>
              <a:rPr lang="en-US" i="1"/>
              <a:t>Pen and writing, cup and ???</a:t>
            </a:r>
            <a:endParaRPr/>
          </a:p>
          <a:p>
            <a:pPr marL="285750" lvl="0" indent="-285750" algn="l" rtl="0">
              <a:lnSpc>
                <a:spcPct val="90000"/>
              </a:lnSpc>
              <a:spcBef>
                <a:spcPts val="1100"/>
              </a:spcBef>
              <a:spcAft>
                <a:spcPts val="0"/>
              </a:spcAft>
              <a:buSzPts val="2400"/>
              <a:buChar char="▪"/>
            </a:pPr>
            <a:r>
              <a:rPr lang="en-US"/>
              <a:t>Finding / extending Pattern (graphical and math)</a:t>
            </a:r>
            <a:endParaRPr/>
          </a:p>
          <a:p>
            <a:pPr marL="538163" lvl="1" indent="-180975" algn="l" rtl="0">
              <a:lnSpc>
                <a:spcPct val="90000"/>
              </a:lnSpc>
              <a:spcBef>
                <a:spcPts val="1100"/>
              </a:spcBef>
              <a:spcAft>
                <a:spcPts val="0"/>
              </a:spcAft>
              <a:buSzPts val="2000"/>
              <a:buChar char="▪"/>
            </a:pPr>
            <a:r>
              <a:rPr lang="en-US" i="1"/>
              <a:t>45 … 40 … 60 … 55 … 75 … 70 … ???</a:t>
            </a:r>
            <a:endParaRPr/>
          </a:p>
          <a:p>
            <a:pPr marL="285750" lvl="0" indent="-285750" algn="l" rtl="0">
              <a:lnSpc>
                <a:spcPct val="90000"/>
              </a:lnSpc>
              <a:spcBef>
                <a:spcPts val="1100"/>
              </a:spcBef>
              <a:spcAft>
                <a:spcPts val="0"/>
              </a:spcAft>
              <a:buSzPts val="2400"/>
              <a:buChar char="▪"/>
            </a:pPr>
            <a:r>
              <a:rPr lang="en-US"/>
              <a:t>Classification tasks </a:t>
            </a:r>
            <a:endParaRPr/>
          </a:p>
          <a:p>
            <a:pPr marL="538163" lvl="1" indent="-180975" algn="l" rtl="0">
              <a:lnSpc>
                <a:spcPct val="90000"/>
              </a:lnSpc>
              <a:spcBef>
                <a:spcPts val="1100"/>
              </a:spcBef>
              <a:spcAft>
                <a:spcPts val="0"/>
              </a:spcAft>
              <a:buSzPts val="2000"/>
              <a:buChar char="▪"/>
            </a:pPr>
            <a:r>
              <a:rPr lang="en-US" i="1"/>
              <a:t>Make two groups: apple, plate, grape, cake, spoon, knife</a:t>
            </a:r>
            <a:endParaRPr/>
          </a:p>
          <a:p>
            <a:pPr marL="285750" lvl="0" indent="-285750" algn="l" rtl="0">
              <a:lnSpc>
                <a:spcPct val="90000"/>
              </a:lnSpc>
              <a:spcBef>
                <a:spcPts val="1100"/>
              </a:spcBef>
              <a:spcAft>
                <a:spcPts val="0"/>
              </a:spcAft>
              <a:buSzPts val="2400"/>
              <a:buChar char="▪"/>
            </a:pPr>
            <a:r>
              <a:rPr lang="en-US"/>
              <a:t>Making sense spatial and visual representations</a:t>
            </a:r>
            <a:endParaRPr/>
          </a:p>
          <a:p>
            <a:pPr marL="285750" lvl="0" indent="-285750" algn="l" rtl="0">
              <a:lnSpc>
                <a:spcPct val="90000"/>
              </a:lnSpc>
              <a:spcBef>
                <a:spcPts val="1100"/>
              </a:spcBef>
              <a:spcAft>
                <a:spcPts val="0"/>
              </a:spcAft>
              <a:buSzPts val="2400"/>
              <a:buChar char="▪"/>
            </a:pPr>
            <a:r>
              <a:rPr lang="en-US"/>
              <a:t>Reasoning and logical</a:t>
            </a:r>
            <a:endParaRPr/>
          </a:p>
          <a:p>
            <a:pPr marL="285750" lvl="0" indent="-285750" algn="l" rtl="0">
              <a:lnSpc>
                <a:spcPct val="90000"/>
              </a:lnSpc>
              <a:spcBef>
                <a:spcPts val="1100"/>
              </a:spcBef>
              <a:spcAft>
                <a:spcPts val="0"/>
              </a:spcAft>
              <a:buSzPts val="2400"/>
              <a:buChar char="▪"/>
            </a:pPr>
            <a:r>
              <a:rPr lang="en-US"/>
              <a:t>General knowedge</a:t>
            </a:r>
            <a:endParaRPr/>
          </a:p>
          <a:p>
            <a:pPr marL="285750" lvl="0" indent="-133350" algn="l" rtl="0">
              <a:lnSpc>
                <a:spcPct val="90000"/>
              </a:lnSpc>
              <a:spcBef>
                <a:spcPts val="1100"/>
              </a:spcBef>
              <a:spcAft>
                <a:spcPts val="0"/>
              </a:spcAft>
              <a:buSzPts val="2400"/>
              <a:buNone/>
            </a:pPr>
            <a:endParaRPr/>
          </a:p>
        </p:txBody>
      </p:sp>
      <p:sp>
        <p:nvSpPr>
          <p:cNvPr id="320" name="Google Shape;320;p4"/>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Many different types… typical questions include:</a:t>
            </a:r>
            <a:endParaRPr/>
          </a:p>
          <a:p>
            <a:pPr marL="0" lvl="0" indent="0" algn="l" rtl="0">
              <a:lnSpc>
                <a:spcPct val="90000"/>
              </a:lnSpc>
              <a:spcBef>
                <a:spcPts val="1100"/>
              </a:spcBef>
              <a:spcAft>
                <a:spcPts val="0"/>
              </a:spcAft>
              <a:buSzPts val="2400"/>
              <a:buNone/>
            </a:pPr>
            <a:endParaRPr/>
          </a:p>
        </p:txBody>
      </p:sp>
      <p:sp>
        <p:nvSpPr>
          <p:cNvPr id="321" name="Google Shape;321;p4"/>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de-DE" dirty="0" err="1"/>
              <a:t>What</a:t>
            </a:r>
            <a:r>
              <a:rPr lang="de-DE" dirty="0"/>
              <a:t> </a:t>
            </a:r>
            <a:r>
              <a:rPr lang="de-DE" dirty="0" err="1"/>
              <a:t>is</a:t>
            </a:r>
            <a:r>
              <a:rPr lang="de-DE" dirty="0"/>
              <a:t> AI?</a:t>
            </a:r>
            <a:endParaRPr dirty="0"/>
          </a:p>
        </p:txBody>
      </p:sp>
      <p:sp>
        <p:nvSpPr>
          <p:cNvPr id="322" name="Google Shape;322;p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38200" y="365125"/>
            <a:ext cx="11092962" cy="1981033"/>
          </a:xfrm>
        </p:spPr>
        <p:txBody>
          <a:bodyPr>
            <a:noAutofit/>
          </a:bodyPr>
          <a:lstStyle/>
          <a:p>
            <a:r>
              <a:rPr lang="en-US" sz="4400" dirty="0"/>
              <a:t>Goal: </a:t>
            </a:r>
            <a:br>
              <a:rPr lang="en-US" sz="4400" dirty="0"/>
            </a:br>
            <a:r>
              <a:rPr lang="en-US" sz="4400" dirty="0"/>
              <a:t>Design Human-machine systems outperform humans as well as machines</a:t>
            </a:r>
          </a:p>
        </p:txBody>
      </p:sp>
      <p:sp>
        <p:nvSpPr>
          <p:cNvPr id="9" name="Inhaltsplatzhalter 8"/>
          <p:cNvSpPr>
            <a:spLocks noGrp="1"/>
          </p:cNvSpPr>
          <p:nvPr>
            <p:ph idx="1"/>
          </p:nvPr>
        </p:nvSpPr>
        <p:spPr>
          <a:xfrm>
            <a:off x="838199" y="2454441"/>
            <a:ext cx="10804451" cy="3722521"/>
          </a:xfrm>
        </p:spPr>
        <p:txBody>
          <a:bodyPr/>
          <a:lstStyle/>
          <a:p>
            <a:endParaRPr lang="en-US" dirty="0"/>
          </a:p>
          <a:p>
            <a:pPr marL="76200" indent="0">
              <a:buNone/>
            </a:pPr>
            <a:r>
              <a:rPr lang="en-US" sz="4400" dirty="0"/>
              <a:t>Intuitive cooperation between humans and computers is the key challenge </a:t>
            </a:r>
          </a:p>
          <a:p>
            <a:endParaRPr lang="de-DE" dirty="0"/>
          </a:p>
        </p:txBody>
      </p:sp>
      <p:sp>
        <p:nvSpPr>
          <p:cNvPr id="2" name="Foliennummernplatzhalter 1"/>
          <p:cNvSpPr>
            <a:spLocks noGrp="1"/>
          </p:cNvSpPr>
          <p:nvPr>
            <p:ph type="sldNum" sz="quarter" idx="12"/>
          </p:nvPr>
        </p:nvSpPr>
        <p:spPr/>
        <p:txBody>
          <a:bodyPr/>
          <a:lstStyle/>
          <a:p>
            <a:fld id="{F0744B6E-D500-4ED5-A6E6-A04529B6A605}" type="slidenum">
              <a:rPr lang="de-DE" smtClean="0"/>
              <a:t>25</a:t>
            </a:fld>
            <a:endParaRPr lang="de-DE"/>
          </a:p>
        </p:txBody>
      </p:sp>
    </p:spTree>
    <p:extLst>
      <p:ext uri="{BB962C8B-B14F-4D97-AF65-F5344CB8AC3E}">
        <p14:creationId xmlns:p14="http://schemas.microsoft.com/office/powerpoint/2010/main" val="1078229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Cyborg chess - centaur chess' </a:t>
            </a:r>
            <a:br>
              <a:rPr lang="en-US" dirty="0"/>
            </a:br>
            <a:r>
              <a:rPr lang="en-US" dirty="0"/>
              <a:t>advanced chess - freestyle chess</a:t>
            </a:r>
            <a:endParaRPr lang="de-DE" dirty="0"/>
          </a:p>
        </p:txBody>
      </p:sp>
      <p:sp>
        <p:nvSpPr>
          <p:cNvPr id="8" name="Text Placeholder 7">
            <a:extLst>
              <a:ext uri="{FF2B5EF4-FFF2-40B4-BE49-F238E27FC236}">
                <a16:creationId xmlns:a16="http://schemas.microsoft.com/office/drawing/2014/main" id="{35A2C66A-2E37-7A48-AA4B-C2E4F8EE0F1F}"/>
              </a:ext>
            </a:extLst>
          </p:cNvPr>
          <p:cNvSpPr>
            <a:spLocks noGrp="1"/>
          </p:cNvSpPr>
          <p:nvPr>
            <p:ph type="body" sz="quarter" idx="21"/>
          </p:nvPr>
        </p:nvSpPr>
        <p:spPr/>
        <p:txBody>
          <a:bodyPr/>
          <a:lstStyle/>
          <a:p>
            <a:endParaRPr lang="en-US"/>
          </a:p>
        </p:txBody>
      </p:sp>
      <p:sp>
        <p:nvSpPr>
          <p:cNvPr id="6" name="Foliennummernplatzhalter 5"/>
          <p:cNvSpPr>
            <a:spLocks noGrp="1"/>
          </p:cNvSpPr>
          <p:nvPr>
            <p:ph type="sldNum" sz="quarter" idx="24"/>
          </p:nvPr>
        </p:nvSpPr>
        <p:spPr/>
        <p:txBody>
          <a:bodyPr/>
          <a:lstStyle/>
          <a:p>
            <a:fld id="{F0744B6E-D500-4ED5-A6E6-A04529B6A605}" type="slidenum">
              <a:rPr lang="de-DE" smtClean="0"/>
              <a:t>26</a:t>
            </a:fld>
            <a:endParaRPr lang="de-DE"/>
          </a:p>
        </p:txBody>
      </p:sp>
      <p:sp>
        <p:nvSpPr>
          <p:cNvPr id="7" name="Text Placeholder 6">
            <a:extLst>
              <a:ext uri="{FF2B5EF4-FFF2-40B4-BE49-F238E27FC236}">
                <a16:creationId xmlns:a16="http://schemas.microsoft.com/office/drawing/2014/main" id="{8EFC3373-0B65-3C4E-A7EE-E00F4B117C67}"/>
              </a:ext>
            </a:extLst>
          </p:cNvPr>
          <p:cNvSpPr>
            <a:spLocks noGrp="1"/>
          </p:cNvSpPr>
          <p:nvPr>
            <p:ph type="body" sz="quarter" idx="15"/>
          </p:nvPr>
        </p:nvSpPr>
        <p:spPr/>
        <p:txBody>
          <a:bodyPr/>
          <a:lstStyle/>
          <a:p>
            <a:endParaRPr lang="en-US"/>
          </a:p>
        </p:txBody>
      </p:sp>
      <p:sp>
        <p:nvSpPr>
          <p:cNvPr id="3" name="Inhaltsplatzhalter 2"/>
          <p:cNvSpPr>
            <a:spLocks noGrp="1"/>
          </p:cNvSpPr>
          <p:nvPr>
            <p:ph type="body" sz="quarter" idx="13"/>
          </p:nvPr>
        </p:nvSpPr>
        <p:spPr>
          <a:xfrm>
            <a:off x="695324" y="1592264"/>
            <a:ext cx="4556297" cy="4537074"/>
          </a:xfrm>
        </p:spPr>
        <p:txBody>
          <a:bodyPr/>
          <a:lstStyle/>
          <a:p>
            <a:r>
              <a:rPr lang="en-US" dirty="0"/>
              <a:t>People play and use computer assistance</a:t>
            </a:r>
          </a:p>
          <a:p>
            <a:endParaRPr lang="en-US" dirty="0"/>
          </a:p>
          <a:p>
            <a:pPr marL="0" indent="0">
              <a:buNone/>
            </a:pPr>
            <a:endParaRPr lang="en-US" dirty="0"/>
          </a:p>
          <a:p>
            <a:pPr marL="0" indent="0">
              <a:buNone/>
            </a:pPr>
            <a:r>
              <a:rPr lang="en-US" dirty="0"/>
              <a:t>… not sure about this in chess, however in open problems this is the way forward</a:t>
            </a:r>
          </a:p>
        </p:txBody>
      </p:sp>
      <p:pic>
        <p:nvPicPr>
          <p:cNvPr id="4098" name="Picture 2" descr="https://labs.sogeti.com/wp-content/uploads/2016/01/26thja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967" y="1931936"/>
            <a:ext cx="5669706" cy="375811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5823290" y="5705346"/>
            <a:ext cx="6096000" cy="307777"/>
          </a:xfrm>
          <a:prstGeom prst="rect">
            <a:avLst/>
          </a:prstGeom>
        </p:spPr>
        <p:txBody>
          <a:bodyPr>
            <a:spAutoFit/>
          </a:bodyPr>
          <a:lstStyle/>
          <a:p>
            <a:r>
              <a:rPr lang="de-DE" sz="1400" dirty="0">
                <a:solidFill>
                  <a:schemeClr val="bg2">
                    <a:lumMod val="50000"/>
                  </a:schemeClr>
                </a:solidFill>
              </a:rPr>
              <a:t>https://labs.sogeti.com/decision-support-better-than-machine-intelligence/</a:t>
            </a:r>
          </a:p>
        </p:txBody>
      </p:sp>
    </p:spTree>
    <p:extLst>
      <p:ext uri="{BB962C8B-B14F-4D97-AF65-F5344CB8AC3E}">
        <p14:creationId xmlns:p14="http://schemas.microsoft.com/office/powerpoint/2010/main" val="166498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Who is more intelligent?</a:t>
            </a:r>
            <a:br>
              <a:rPr lang="en-US" dirty="0"/>
            </a:br>
            <a:r>
              <a:rPr lang="en-US" dirty="0"/>
              <a:t>Who appears more intelligent?</a:t>
            </a:r>
          </a:p>
        </p:txBody>
      </p:sp>
      <p:sp>
        <p:nvSpPr>
          <p:cNvPr id="10" name="Text Placeholder 9">
            <a:extLst>
              <a:ext uri="{FF2B5EF4-FFF2-40B4-BE49-F238E27FC236}">
                <a16:creationId xmlns:a16="http://schemas.microsoft.com/office/drawing/2014/main" id="{4FFB1A5E-D177-774E-8757-B6B3A398EFD4}"/>
              </a:ext>
            </a:extLst>
          </p:cNvPr>
          <p:cNvSpPr>
            <a:spLocks noGrp="1"/>
          </p:cNvSpPr>
          <p:nvPr>
            <p:ph type="body" sz="quarter" idx="21"/>
          </p:nvPr>
        </p:nvSpPr>
        <p:spPr/>
        <p:txBody>
          <a:bodyPr/>
          <a:lstStyle/>
          <a:p>
            <a:endParaRPr lang="en-US"/>
          </a:p>
        </p:txBody>
      </p:sp>
      <p:sp>
        <p:nvSpPr>
          <p:cNvPr id="8" name="Foliennummernplatzhalter 7"/>
          <p:cNvSpPr>
            <a:spLocks noGrp="1"/>
          </p:cNvSpPr>
          <p:nvPr>
            <p:ph type="sldNum" sz="quarter" idx="24"/>
          </p:nvPr>
        </p:nvSpPr>
        <p:spPr/>
        <p:txBody>
          <a:bodyPr/>
          <a:lstStyle/>
          <a:p>
            <a:fld id="{F0744B6E-D500-4ED5-A6E6-A04529B6A605}" type="slidenum">
              <a:rPr lang="de-DE" smtClean="0"/>
              <a:t>27</a:t>
            </a:fld>
            <a:endParaRPr lang="de-DE"/>
          </a:p>
        </p:txBody>
      </p:sp>
      <p:sp>
        <p:nvSpPr>
          <p:cNvPr id="9" name="Text Placeholder 8">
            <a:extLst>
              <a:ext uri="{FF2B5EF4-FFF2-40B4-BE49-F238E27FC236}">
                <a16:creationId xmlns:a16="http://schemas.microsoft.com/office/drawing/2014/main" id="{4DB8D098-1981-BB49-897D-8083E3D1166A}"/>
              </a:ext>
            </a:extLst>
          </p:cNvPr>
          <p:cNvSpPr>
            <a:spLocks noGrp="1"/>
          </p:cNvSpPr>
          <p:nvPr>
            <p:ph type="body" sz="quarter" idx="15"/>
          </p:nvPr>
        </p:nvSpPr>
        <p:spPr/>
        <p:txBody>
          <a:bodyPr/>
          <a:lstStyle/>
          <a:p>
            <a:endParaRPr lang="en-US"/>
          </a:p>
        </p:txBody>
      </p:sp>
      <p:sp>
        <p:nvSpPr>
          <p:cNvPr id="3" name="Inhaltsplatzhalter 2"/>
          <p:cNvSpPr>
            <a:spLocks noGrp="1"/>
          </p:cNvSpPr>
          <p:nvPr>
            <p:ph type="body" sz="quarter" idx="13"/>
          </p:nvPr>
        </p:nvSpPr>
        <p:spPr/>
        <p:txBody>
          <a:bodyPr>
            <a:normAutofit/>
          </a:bodyPr>
          <a:lstStyle/>
          <a:p>
            <a:pPr marL="0" indent="0">
              <a:buNone/>
            </a:pPr>
            <a:r>
              <a:rPr lang="en-US" b="1" dirty="0"/>
              <a:t>Technologies make us (observable) intelligent!</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Rechteck 4"/>
          <p:cNvSpPr/>
          <p:nvPr/>
        </p:nvSpPr>
        <p:spPr>
          <a:xfrm>
            <a:off x="5369866" y="3193140"/>
            <a:ext cx="1038105" cy="369332"/>
          </a:xfrm>
          <a:prstGeom prst="rect">
            <a:avLst/>
          </a:prstGeom>
        </p:spPr>
        <p:txBody>
          <a:bodyPr wrap="none">
            <a:spAutoFit/>
          </a:bodyPr>
          <a:lstStyle/>
          <a:p>
            <a:r>
              <a:rPr lang="en-US" dirty="0"/>
              <a:t>Question</a:t>
            </a:r>
          </a:p>
        </p:txBody>
      </p:sp>
      <p:cxnSp>
        <p:nvCxnSpPr>
          <p:cNvPr id="7" name="Gerade Verbindung mit Pfeil 6"/>
          <p:cNvCxnSpPr>
            <a:stCxn id="5" idx="1"/>
          </p:cNvCxnSpPr>
          <p:nvPr/>
        </p:nvCxnSpPr>
        <p:spPr>
          <a:xfrm flipH="1">
            <a:off x="3186139" y="3377806"/>
            <a:ext cx="2183726" cy="3531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stCxn id="5" idx="3"/>
          </p:cNvCxnSpPr>
          <p:nvPr/>
        </p:nvCxnSpPr>
        <p:spPr>
          <a:xfrm>
            <a:off x="6477861" y="3377806"/>
            <a:ext cx="2355726" cy="3531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3186139" y="4015841"/>
            <a:ext cx="2183726" cy="9553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5369866" y="4786517"/>
            <a:ext cx="886781" cy="369332"/>
          </a:xfrm>
          <a:prstGeom prst="rect">
            <a:avLst/>
          </a:prstGeom>
        </p:spPr>
        <p:txBody>
          <a:bodyPr wrap="none">
            <a:spAutoFit/>
          </a:bodyPr>
          <a:lstStyle/>
          <a:p>
            <a:r>
              <a:rPr lang="en-US" dirty="0"/>
              <a:t>Answer</a:t>
            </a:r>
          </a:p>
        </p:txBody>
      </p:sp>
      <p:cxnSp>
        <p:nvCxnSpPr>
          <p:cNvPr id="21" name="Gerade Verbindung mit Pfeil 20"/>
          <p:cNvCxnSpPr>
            <a:endCxn id="20" idx="3"/>
          </p:cNvCxnSpPr>
          <p:nvPr/>
        </p:nvCxnSpPr>
        <p:spPr>
          <a:xfrm flipH="1">
            <a:off x="6323972" y="4015841"/>
            <a:ext cx="2744352" cy="9553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4769281" y="2869428"/>
            <a:ext cx="13647" cy="24838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H="1">
            <a:off x="7105323" y="2924019"/>
            <a:ext cx="13647" cy="2483892"/>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351985" y="3486489"/>
            <a:ext cx="2904962" cy="954107"/>
          </a:xfrm>
          <a:prstGeom prst="rect">
            <a:avLst/>
          </a:prstGeom>
          <a:noFill/>
        </p:spPr>
        <p:txBody>
          <a:bodyPr wrap="none" rtlCol="0">
            <a:spAutoFit/>
          </a:bodyPr>
          <a:lstStyle/>
          <a:p>
            <a:r>
              <a:rPr lang="en-US" sz="2800" dirty="0"/>
              <a:t>Human with </a:t>
            </a:r>
            <a:br>
              <a:rPr lang="en-US" sz="2800" dirty="0"/>
            </a:br>
            <a:r>
              <a:rPr lang="en-US" sz="2800" dirty="0"/>
              <a:t>no Augmentation</a:t>
            </a:r>
          </a:p>
        </p:txBody>
      </p:sp>
      <p:sp>
        <p:nvSpPr>
          <p:cNvPr id="17" name="Textfeld 16"/>
          <p:cNvSpPr txBox="1"/>
          <p:nvPr/>
        </p:nvSpPr>
        <p:spPr>
          <a:xfrm>
            <a:off x="9048937" y="3486488"/>
            <a:ext cx="2404826" cy="954107"/>
          </a:xfrm>
          <a:prstGeom prst="rect">
            <a:avLst/>
          </a:prstGeom>
          <a:noFill/>
        </p:spPr>
        <p:txBody>
          <a:bodyPr wrap="none" rtlCol="0">
            <a:spAutoFit/>
          </a:bodyPr>
          <a:lstStyle/>
          <a:p>
            <a:r>
              <a:rPr lang="en-US" sz="2800" dirty="0"/>
              <a:t>Human with </a:t>
            </a:r>
            <a:br>
              <a:rPr lang="en-US" sz="2800" dirty="0"/>
            </a:br>
            <a:r>
              <a:rPr lang="en-US" sz="2800" dirty="0"/>
              <a:t>Augmentation</a:t>
            </a:r>
          </a:p>
        </p:txBody>
      </p:sp>
      <p:pic>
        <p:nvPicPr>
          <p:cNvPr id="15" name="Inhaltsplatzhalt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949846" y="59259"/>
            <a:ext cx="2934235" cy="215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eck 17"/>
          <p:cNvSpPr/>
          <p:nvPr/>
        </p:nvSpPr>
        <p:spPr>
          <a:xfrm>
            <a:off x="8949846" y="2195688"/>
            <a:ext cx="2861579" cy="323165"/>
          </a:xfrm>
          <a:prstGeom prst="rect">
            <a:avLst/>
          </a:prstGeom>
        </p:spPr>
        <p:txBody>
          <a:bodyPr wrap="square">
            <a:spAutoFit/>
          </a:bodyPr>
          <a:lstStyle/>
          <a:p>
            <a:r>
              <a:rPr lang="en-US" sz="700" dirty="0"/>
              <a:t>https://www.flickr.com/photos/tenspeedphotography/3536942268 </a:t>
            </a:r>
            <a:br>
              <a:rPr lang="en-US" sz="700" dirty="0"/>
            </a:br>
            <a:r>
              <a:rPr lang="en-US" sz="700" dirty="0"/>
              <a:t>by Richard Heaven [CC BY 2.0</a:t>
            </a:r>
            <a:r>
              <a:rPr lang="en-US" sz="800" dirty="0"/>
              <a:t>]</a:t>
            </a:r>
          </a:p>
        </p:txBody>
      </p:sp>
      <p:sp>
        <p:nvSpPr>
          <p:cNvPr id="19" name="Rechteck 18"/>
          <p:cNvSpPr/>
          <p:nvPr/>
        </p:nvSpPr>
        <p:spPr>
          <a:xfrm>
            <a:off x="11971866" y="-167952"/>
            <a:ext cx="615130" cy="719390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81681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d49e86e613_1_380"/>
          <p:cNvSpPr txBox="1">
            <a:spLocks noGrp="1"/>
          </p:cNvSpPr>
          <p:nvPr>
            <p:ph type="title"/>
          </p:nvPr>
        </p:nvSpPr>
        <p:spPr>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dirty="0"/>
              <a:t>Automation or Augmentation?</a:t>
            </a:r>
            <a:endParaRPr dirty="0"/>
          </a:p>
        </p:txBody>
      </p:sp>
      <p:sp>
        <p:nvSpPr>
          <p:cNvPr id="898" name="Google Shape;898;gd49e86e613_1_380"/>
          <p:cNvSpPr txBox="1">
            <a:spLocks noGrp="1"/>
          </p:cNvSpPr>
          <p:nvPr>
            <p:ph type="body" idx="1"/>
          </p:nvPr>
        </p:nvSpPr>
        <p:spPr>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dirty="0"/>
              <a:t>Who is in Control?</a:t>
            </a:r>
            <a:endParaRPr dirty="0"/>
          </a:p>
        </p:txBody>
      </p:sp>
      <p:sp>
        <p:nvSpPr>
          <p:cNvPr id="3" name="Text Placeholder 2">
            <a:extLst>
              <a:ext uri="{FF2B5EF4-FFF2-40B4-BE49-F238E27FC236}">
                <a16:creationId xmlns:a16="http://schemas.microsoft.com/office/drawing/2014/main" id="{F43A3BB3-477B-EA49-8F60-15F4F82B57C0}"/>
              </a:ext>
            </a:extLst>
          </p:cNvPr>
          <p:cNvSpPr>
            <a:spLocks noGrp="1"/>
          </p:cNvSpPr>
          <p:nvPr>
            <p:ph type="body" sz="quarter" idx="21"/>
          </p:nvPr>
        </p:nvSpPr>
        <p:spPr/>
        <p:txBody>
          <a:bodyPr/>
          <a:lstStyle/>
          <a:p>
            <a:endParaRPr lang="en-US"/>
          </a:p>
        </p:txBody>
      </p:sp>
      <p:sp>
        <p:nvSpPr>
          <p:cNvPr id="900" name="Google Shape;900;gd49e86e613_1_380"/>
          <p:cNvSpPr txBox="1">
            <a:spLocks noGrp="1"/>
          </p:cNvSpPr>
          <p:nvPr>
            <p:ph type="sldNum" sz="quarter" idx="24"/>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646072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Augmenting – Amplifying Human Cognition</a:t>
            </a:r>
          </a:p>
        </p:txBody>
      </p:sp>
      <p:sp>
        <p:nvSpPr>
          <p:cNvPr id="8" name="Text Placeholder 7">
            <a:extLst>
              <a:ext uri="{FF2B5EF4-FFF2-40B4-BE49-F238E27FC236}">
                <a16:creationId xmlns:a16="http://schemas.microsoft.com/office/drawing/2014/main" id="{CB3F9C5F-5EDE-D041-8F57-0361CA48201C}"/>
              </a:ext>
            </a:extLst>
          </p:cNvPr>
          <p:cNvSpPr>
            <a:spLocks noGrp="1"/>
          </p:cNvSpPr>
          <p:nvPr>
            <p:ph type="body" sz="quarter" idx="21"/>
          </p:nvPr>
        </p:nvSpPr>
        <p:spPr/>
        <p:txBody>
          <a:bodyPr/>
          <a:lstStyle/>
          <a:p>
            <a:endParaRPr lang="en-US"/>
          </a:p>
        </p:txBody>
      </p:sp>
      <p:sp>
        <p:nvSpPr>
          <p:cNvPr id="6" name="Foliennummernplatzhalter 5"/>
          <p:cNvSpPr>
            <a:spLocks noGrp="1"/>
          </p:cNvSpPr>
          <p:nvPr>
            <p:ph type="sldNum" sz="quarter" idx="24"/>
          </p:nvPr>
        </p:nvSpPr>
        <p:spPr/>
        <p:txBody>
          <a:bodyPr/>
          <a:lstStyle/>
          <a:p>
            <a:fld id="{F0744B6E-D500-4ED5-A6E6-A04529B6A605}" type="slidenum">
              <a:rPr lang="de-DE" smtClean="0"/>
              <a:t>29</a:t>
            </a:fld>
            <a:endParaRPr lang="de-DE"/>
          </a:p>
        </p:txBody>
      </p:sp>
      <p:sp>
        <p:nvSpPr>
          <p:cNvPr id="7" name="Text Placeholder 6">
            <a:extLst>
              <a:ext uri="{FF2B5EF4-FFF2-40B4-BE49-F238E27FC236}">
                <a16:creationId xmlns:a16="http://schemas.microsoft.com/office/drawing/2014/main" id="{53D94CB5-7E80-5246-8CD2-FEF1360E4915}"/>
              </a:ext>
            </a:extLst>
          </p:cNvPr>
          <p:cNvSpPr>
            <a:spLocks noGrp="1"/>
          </p:cNvSpPr>
          <p:nvPr>
            <p:ph type="body" sz="quarter" idx="15"/>
          </p:nvPr>
        </p:nvSpPr>
        <p:spPr/>
        <p:txBody>
          <a:bodyPr/>
          <a:lstStyle/>
          <a:p>
            <a:endParaRPr lang="en-US"/>
          </a:p>
        </p:txBody>
      </p:sp>
      <p:sp>
        <p:nvSpPr>
          <p:cNvPr id="3" name="Inhaltsplatzhalter 2"/>
          <p:cNvSpPr>
            <a:spLocks noGrp="1"/>
          </p:cNvSpPr>
          <p:nvPr>
            <p:ph type="body" sz="quarter" idx="13"/>
          </p:nvPr>
        </p:nvSpPr>
        <p:spPr/>
        <p:txBody>
          <a:bodyPr>
            <a:normAutofit/>
          </a:bodyPr>
          <a:lstStyle/>
          <a:p>
            <a:r>
              <a:rPr lang="en-US" sz="2800" dirty="0"/>
              <a:t>What cognitive and perceptual abilities can we enhance?</a:t>
            </a:r>
          </a:p>
          <a:p>
            <a:r>
              <a:rPr lang="en-US" sz="2800" dirty="0"/>
              <a:t>Where will cognitive and perceptual enhancement be hard?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Rechteck 4"/>
          <p:cNvSpPr/>
          <p:nvPr/>
        </p:nvSpPr>
        <p:spPr>
          <a:xfrm>
            <a:off x="12036424" y="-383058"/>
            <a:ext cx="615130" cy="75769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0106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44FE-CBA8-D841-ADF9-B16846FADD05}"/>
              </a:ext>
            </a:extLst>
          </p:cNvPr>
          <p:cNvSpPr>
            <a:spLocks noGrp="1"/>
          </p:cNvSpPr>
          <p:nvPr>
            <p:ph type="title"/>
          </p:nvPr>
        </p:nvSpPr>
        <p:spPr/>
        <p:txBody>
          <a:bodyPr>
            <a:normAutofit/>
          </a:bodyPr>
          <a:lstStyle/>
          <a:p>
            <a:r>
              <a:rPr lang="en-GB" dirty="0"/>
              <a:t>Information Regarding Corona</a:t>
            </a:r>
            <a:endParaRPr lang="en-US" dirty="0"/>
          </a:p>
        </p:txBody>
      </p:sp>
      <p:sp>
        <p:nvSpPr>
          <p:cNvPr id="3" name="Text Placeholder 2">
            <a:extLst>
              <a:ext uri="{FF2B5EF4-FFF2-40B4-BE49-F238E27FC236}">
                <a16:creationId xmlns:a16="http://schemas.microsoft.com/office/drawing/2014/main" id="{F68546FD-68EE-F44B-A18F-B4C1095AE980}"/>
              </a:ext>
            </a:extLst>
          </p:cNvPr>
          <p:cNvSpPr>
            <a:spLocks noGrp="1"/>
          </p:cNvSpPr>
          <p:nvPr>
            <p:ph type="body" sz="quarter" idx="21"/>
          </p:nvPr>
        </p:nvSpPr>
        <p:spPr/>
        <p:txBody>
          <a:bodyPr/>
          <a:lstStyle/>
          <a:p>
            <a:r>
              <a:rPr lang="en-US" dirty="0"/>
              <a:t>Organization</a:t>
            </a:r>
          </a:p>
        </p:txBody>
      </p:sp>
      <p:sp>
        <p:nvSpPr>
          <p:cNvPr id="4" name="Slide Number Placeholder 3">
            <a:extLst>
              <a:ext uri="{FF2B5EF4-FFF2-40B4-BE49-F238E27FC236}">
                <a16:creationId xmlns:a16="http://schemas.microsoft.com/office/drawing/2014/main" id="{AB8B54B3-23A3-7545-A994-3B64C045D815}"/>
              </a:ext>
            </a:extLst>
          </p:cNvPr>
          <p:cNvSpPr>
            <a:spLocks noGrp="1"/>
          </p:cNvSpPr>
          <p:nvPr>
            <p:ph type="sldNum" sz="quarter" idx="24"/>
          </p:nvPr>
        </p:nvSpPr>
        <p:spPr/>
        <p:txBody>
          <a:bodyPr/>
          <a:lstStyle/>
          <a:p>
            <a:fld id="{C564DEAC-083F-4EA1-9D67-84BB3A537A3E}" type="slidenum">
              <a:rPr lang="de-DE" smtClean="0"/>
              <a:pPr/>
              <a:t>3</a:t>
            </a:fld>
            <a:endParaRPr lang="de-DE" dirty="0"/>
          </a:p>
        </p:txBody>
      </p:sp>
      <p:sp>
        <p:nvSpPr>
          <p:cNvPr id="5" name="Text Placeholder 4">
            <a:extLst>
              <a:ext uri="{FF2B5EF4-FFF2-40B4-BE49-F238E27FC236}">
                <a16:creationId xmlns:a16="http://schemas.microsoft.com/office/drawing/2014/main" id="{29900D8D-75F4-7546-A617-47D4B8577552}"/>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4B988AB8-B3FA-3744-A9A9-E51370ED12F5}"/>
              </a:ext>
            </a:extLst>
          </p:cNvPr>
          <p:cNvSpPr>
            <a:spLocks noGrp="1"/>
          </p:cNvSpPr>
          <p:nvPr>
            <p:ph type="body" sz="quarter" idx="13"/>
          </p:nvPr>
        </p:nvSpPr>
        <p:spPr/>
        <p:txBody>
          <a:bodyPr>
            <a:normAutofit/>
          </a:bodyPr>
          <a:lstStyle/>
          <a:p>
            <a:pPr fontAlgn="base"/>
            <a:r>
              <a:rPr lang="en-GB" sz="1800" dirty="0"/>
              <a:t>The „3G“ rule applies in university buildings (while the incidence is higher than 35)</a:t>
            </a:r>
          </a:p>
          <a:p>
            <a:pPr fontAlgn="base"/>
            <a:r>
              <a:rPr lang="en-GB" sz="1800" dirty="0"/>
              <a:t>Certificate is controlled at entrances</a:t>
            </a:r>
          </a:p>
          <a:p>
            <a:pPr fontAlgn="base"/>
            <a:r>
              <a:rPr lang="en-GB" sz="1800" dirty="0"/>
              <a:t>Testing possibility for students: </a:t>
            </a:r>
            <a:r>
              <a:rPr lang="en-GB" sz="1800" dirty="0" err="1"/>
              <a:t>www.schnelltest-lmu.de</a:t>
            </a:r>
            <a:endParaRPr lang="en-GB" sz="1800" dirty="0"/>
          </a:p>
          <a:p>
            <a:pPr fontAlgn="base"/>
            <a:r>
              <a:rPr lang="en-GB" sz="1800" dirty="0"/>
              <a:t>Medical facemasks are required indoor</a:t>
            </a:r>
            <a:endParaRPr lang="en-US" sz="1800" dirty="0"/>
          </a:p>
        </p:txBody>
      </p:sp>
      <p:pic>
        <p:nvPicPr>
          <p:cNvPr id="2050" name="Picture 2">
            <a:extLst>
              <a:ext uri="{FF2B5EF4-FFF2-40B4-BE49-F238E27FC236}">
                <a16:creationId xmlns:a16="http://schemas.microsoft.com/office/drawing/2014/main" id="{6B95DC27-5CDF-8B40-B356-EE6B43640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4823" y="3630591"/>
            <a:ext cx="3753673" cy="2498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BD1C04E3-B04E-8741-A634-5A0E264A2FEB}"/>
              </a:ext>
            </a:extLst>
          </p:cNvPr>
          <p:cNvSpPr txBox="1">
            <a:spLocks/>
          </p:cNvSpPr>
          <p:nvPr/>
        </p:nvSpPr>
        <p:spPr>
          <a:xfrm>
            <a:off x="695324" y="3227409"/>
            <a:ext cx="7991476" cy="2901930"/>
          </a:xfrm>
          <a:prstGeom prst="rect">
            <a:avLst/>
          </a:prstGeom>
        </p:spPr>
        <p:txBody>
          <a:bodyPr vert="horz" lIns="91440" tIns="45720" rIns="91440" bIns="45720" rtlCol="0">
            <a:noAutofit/>
          </a:bodyPr>
          <a:lst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i="1" dirty="0"/>
              <a:t>Exams</a:t>
            </a:r>
            <a:endParaRPr lang="en-GB" sz="1800" dirty="0"/>
          </a:p>
          <a:p>
            <a:pPr fontAlgn="base"/>
            <a:r>
              <a:rPr lang="en-GB" sz="1800" dirty="0"/>
              <a:t>„3G“ rule does not apply for exams</a:t>
            </a:r>
          </a:p>
          <a:p>
            <a:pPr fontAlgn="base"/>
            <a:r>
              <a:rPr lang="en-GB" sz="1800" dirty="0"/>
              <a:t>Masks can be taken off during exams while seated (because the safety </a:t>
            </a:r>
          </a:p>
          <a:p>
            <a:pPr fontAlgn="base"/>
            <a:r>
              <a:rPr lang="en-GB" sz="1800" dirty="0"/>
              <a:t>distance of 1.5m is maintained)</a:t>
            </a:r>
          </a:p>
          <a:p>
            <a:pPr fontAlgn="base"/>
            <a:r>
              <a:rPr lang="en-GB" sz="1800" dirty="0"/>
              <a:t>Similarly, the presenter can take off masks while maintaining the 1.5m distance.</a:t>
            </a:r>
          </a:p>
          <a:p>
            <a:pPr fontAlgn="base"/>
            <a:endParaRPr lang="en-GB" sz="800" dirty="0"/>
          </a:p>
          <a:p>
            <a:pPr marL="0" indent="0">
              <a:buFont typeface="Wingdings" panose="05000000000000000000" pitchFamily="2" charset="2"/>
              <a:buNone/>
            </a:pPr>
            <a:r>
              <a:rPr lang="en-GB" sz="1800" dirty="0"/>
              <a:t>As regulations change frequently, check the LMU website to stay up to date</a:t>
            </a:r>
          </a:p>
        </p:txBody>
      </p:sp>
    </p:spTree>
    <p:extLst>
      <p:ext uri="{BB962C8B-B14F-4D97-AF65-F5344CB8AC3E}">
        <p14:creationId xmlns:p14="http://schemas.microsoft.com/office/powerpoint/2010/main" val="2755869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Augmentation not automation… or towards amplification?</a:t>
            </a:r>
            <a:endParaRPr lang="en-US" dirty="0"/>
          </a:p>
        </p:txBody>
      </p:sp>
      <p:sp>
        <p:nvSpPr>
          <p:cNvPr id="10" name="Text Placeholder 9">
            <a:extLst>
              <a:ext uri="{FF2B5EF4-FFF2-40B4-BE49-F238E27FC236}">
                <a16:creationId xmlns:a16="http://schemas.microsoft.com/office/drawing/2014/main" id="{3DF4DF00-0E97-9448-8C6E-493616B71901}"/>
              </a:ext>
            </a:extLst>
          </p:cNvPr>
          <p:cNvSpPr>
            <a:spLocks noGrp="1"/>
          </p:cNvSpPr>
          <p:nvPr>
            <p:ph type="body" sz="quarter" idx="21"/>
          </p:nvPr>
        </p:nvSpPr>
        <p:spPr/>
        <p:txBody>
          <a:bodyPr/>
          <a:lstStyle/>
          <a:p>
            <a:endParaRPr lang="en-US"/>
          </a:p>
        </p:txBody>
      </p:sp>
      <p:sp>
        <p:nvSpPr>
          <p:cNvPr id="5" name="Foliennummernplatzhalter 4"/>
          <p:cNvSpPr>
            <a:spLocks noGrp="1"/>
          </p:cNvSpPr>
          <p:nvPr>
            <p:ph type="sldNum" sz="quarter" idx="24"/>
          </p:nvPr>
        </p:nvSpPr>
        <p:spPr/>
        <p:txBody>
          <a:bodyPr/>
          <a:lstStyle/>
          <a:p>
            <a:fld id="{F0744B6E-D500-4ED5-A6E6-A04529B6A605}" type="slidenum">
              <a:rPr lang="de-DE" smtClean="0"/>
              <a:t>30</a:t>
            </a:fld>
            <a:endParaRPr lang="de-DE"/>
          </a:p>
        </p:txBody>
      </p:sp>
      <p:sp>
        <p:nvSpPr>
          <p:cNvPr id="9" name="Text Placeholder 8">
            <a:extLst>
              <a:ext uri="{FF2B5EF4-FFF2-40B4-BE49-F238E27FC236}">
                <a16:creationId xmlns:a16="http://schemas.microsoft.com/office/drawing/2014/main" id="{F7FA1ACB-7819-1443-82B2-3CA716BFC145}"/>
              </a:ext>
            </a:extLst>
          </p:cNvPr>
          <p:cNvSpPr>
            <a:spLocks noGrp="1"/>
          </p:cNvSpPr>
          <p:nvPr>
            <p:ph type="body" sz="quarter" idx="15"/>
          </p:nvPr>
        </p:nvSpPr>
        <p:spPr/>
        <p:txBody>
          <a:bodyPr/>
          <a:lstStyle/>
          <a:p>
            <a:endParaRPr lang="en-US"/>
          </a:p>
        </p:txBody>
      </p:sp>
      <p:sp>
        <p:nvSpPr>
          <p:cNvPr id="3" name="Inhaltsplatzhalter 2"/>
          <p:cNvSpPr>
            <a:spLocks noGrp="1"/>
          </p:cNvSpPr>
          <p:nvPr>
            <p:ph type="body" sz="quarter" idx="13"/>
          </p:nvPr>
        </p:nvSpPr>
        <p:spPr/>
        <p:txBody>
          <a:bodyPr/>
          <a:lstStyle/>
          <a:p>
            <a:r>
              <a:rPr lang="en-US" dirty="0"/>
              <a:t>As We May Think by </a:t>
            </a:r>
            <a:r>
              <a:rPr lang="en-US" dirty="0" err="1"/>
              <a:t>Vannevar</a:t>
            </a:r>
            <a:r>
              <a:rPr lang="en-US" dirty="0"/>
              <a:t> Bush (Bush, 1945)</a:t>
            </a:r>
            <a:endParaRPr lang="en-GB" dirty="0"/>
          </a:p>
          <a:p>
            <a:r>
              <a:rPr lang="en-GB" dirty="0"/>
              <a:t>Joseph </a:t>
            </a:r>
            <a:r>
              <a:rPr lang="en-GB" dirty="0" err="1"/>
              <a:t>Lickider’s</a:t>
            </a:r>
            <a:r>
              <a:rPr lang="en-GB" dirty="0"/>
              <a:t> idea of a “Man-Computer Symbiosis” (</a:t>
            </a:r>
            <a:r>
              <a:rPr lang="en-GB" dirty="0" err="1"/>
              <a:t>Licklieder</a:t>
            </a:r>
            <a:r>
              <a:rPr lang="en-GB" dirty="0"/>
              <a:t>, 1960) </a:t>
            </a:r>
            <a:endParaRPr lang="en-US" dirty="0"/>
          </a:p>
          <a:p>
            <a:r>
              <a:rPr lang="en-GB" dirty="0"/>
              <a:t>Douglas </a:t>
            </a:r>
            <a:r>
              <a:rPr lang="en-GB" dirty="0" err="1"/>
              <a:t>Engelbart’s</a:t>
            </a:r>
            <a:r>
              <a:rPr lang="en-GB" dirty="0"/>
              <a:t> research on “Augmenting [the] Human Intellect” (</a:t>
            </a:r>
            <a:r>
              <a:rPr lang="en-GB" dirty="0" err="1"/>
              <a:t>Engelbart</a:t>
            </a:r>
            <a:r>
              <a:rPr lang="en-GB" dirty="0"/>
              <a:t>, 1962)</a:t>
            </a:r>
          </a:p>
          <a:p>
            <a:r>
              <a:rPr lang="en-GB" dirty="0"/>
              <a:t>Ubiquitous Computing as described by Mark Weiser (Weiser, 1992)</a:t>
            </a:r>
          </a:p>
          <a:p>
            <a:r>
              <a:rPr lang="en-GB" dirty="0"/>
              <a:t>Augmented Cognition (DARPA) </a:t>
            </a:r>
          </a:p>
        </p:txBody>
      </p:sp>
      <p:sp>
        <p:nvSpPr>
          <p:cNvPr id="4" name="Rechteck 3"/>
          <p:cNvSpPr/>
          <p:nvPr/>
        </p:nvSpPr>
        <p:spPr>
          <a:xfrm>
            <a:off x="922920" y="5184383"/>
            <a:ext cx="9490854" cy="1015663"/>
          </a:xfrm>
          <a:prstGeom prst="rect">
            <a:avLst/>
          </a:prstGeom>
        </p:spPr>
        <p:txBody>
          <a:bodyPr wrap="square">
            <a:spAutoFit/>
          </a:bodyPr>
          <a:lstStyle/>
          <a:p>
            <a:r>
              <a:rPr lang="en-US" sz="1200" dirty="0"/>
              <a:t>Bush, V.,1945. As we may think. </a:t>
            </a:r>
            <a:r>
              <a:rPr lang="en-US" sz="1200" i="1" dirty="0"/>
              <a:t>The Atlantic</a:t>
            </a:r>
            <a:r>
              <a:rPr lang="en-US" sz="1200" dirty="0"/>
              <a:t>, July 1945, pp.101-108.</a:t>
            </a:r>
          </a:p>
          <a:p>
            <a:r>
              <a:rPr lang="en-US" sz="1200" dirty="0" err="1"/>
              <a:t>Licklider</a:t>
            </a:r>
            <a:r>
              <a:rPr lang="en-US" sz="1200" dirty="0"/>
              <a:t>, J. C. R., 1960.  Man-Computer Symbiosis. </a:t>
            </a:r>
            <a:r>
              <a:rPr lang="en-GB" sz="1200" i="1" dirty="0"/>
              <a:t>IRE Transactions on Human Factors in Electronics</a:t>
            </a:r>
            <a:r>
              <a:rPr lang="en-GB" sz="1200" dirty="0"/>
              <a:t>, HFE-1, March 1960, pp 4-11</a:t>
            </a:r>
            <a:endParaRPr lang="en-US" sz="1200" dirty="0"/>
          </a:p>
          <a:p>
            <a:r>
              <a:rPr lang="en-GB" sz="1200" dirty="0" err="1"/>
              <a:t>Engelbart</a:t>
            </a:r>
            <a:r>
              <a:rPr lang="en-GB" sz="1200" dirty="0"/>
              <a:t>, D. C. 1962. Augmenting Human Intellect: A Conceptual Framework. </a:t>
            </a:r>
            <a:r>
              <a:rPr lang="en-GB" sz="1200" i="1" dirty="0"/>
              <a:t>SRI Summary Report AFOSR-3223</a:t>
            </a:r>
            <a:r>
              <a:rPr lang="en-GB" sz="1200" dirty="0"/>
              <a:t>. October 1962.</a:t>
            </a:r>
          </a:p>
          <a:p>
            <a:pPr>
              <a:defRPr/>
            </a:pPr>
            <a:r>
              <a:rPr lang="en-GB" sz="1200" dirty="0"/>
              <a:t>Weiser, M., 1991. The computer for the 21st century.  </a:t>
            </a:r>
            <a:r>
              <a:rPr lang="en-GB" sz="1200" i="1" dirty="0"/>
              <a:t>Scientific American </a:t>
            </a:r>
            <a:r>
              <a:rPr lang="en-GB" sz="1200" dirty="0"/>
              <a:t>265.3,  pp94-104, 1991.</a:t>
            </a:r>
          </a:p>
          <a:p>
            <a:pPr>
              <a:defRPr/>
            </a:pPr>
            <a:endParaRPr lang="en-US" sz="1200" dirty="0"/>
          </a:p>
        </p:txBody>
      </p:sp>
    </p:spTree>
    <p:extLst>
      <p:ext uri="{BB962C8B-B14F-4D97-AF65-F5344CB8AC3E}">
        <p14:creationId xmlns:p14="http://schemas.microsoft.com/office/powerpoint/2010/main" val="646276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a:t>Enhancing and amplifying</a:t>
            </a:r>
            <a:br>
              <a:rPr lang="en-US"/>
            </a:br>
            <a:r>
              <a:rPr lang="en-US"/>
              <a:t>perception and cognition</a:t>
            </a:r>
            <a:endParaRPr lang="en-US" dirty="0"/>
          </a:p>
        </p:txBody>
      </p:sp>
      <p:sp>
        <p:nvSpPr>
          <p:cNvPr id="5" name="Text Placeholder 4">
            <a:extLst>
              <a:ext uri="{FF2B5EF4-FFF2-40B4-BE49-F238E27FC236}">
                <a16:creationId xmlns:a16="http://schemas.microsoft.com/office/drawing/2014/main" id="{C27E25C1-793A-8341-9B2C-B7C4473284C6}"/>
              </a:ext>
            </a:extLst>
          </p:cNvPr>
          <p:cNvSpPr>
            <a:spLocks noGrp="1"/>
          </p:cNvSpPr>
          <p:nvPr>
            <p:ph type="body" sz="quarter" idx="21"/>
          </p:nvPr>
        </p:nvSpPr>
        <p:spPr/>
        <p:txBody>
          <a:bodyPr/>
          <a:lstStyle/>
          <a:p>
            <a:endParaRPr lang="en-US"/>
          </a:p>
        </p:txBody>
      </p:sp>
      <p:sp>
        <p:nvSpPr>
          <p:cNvPr id="3" name="Foliennummernplatzhalter 2"/>
          <p:cNvSpPr>
            <a:spLocks noGrp="1"/>
          </p:cNvSpPr>
          <p:nvPr>
            <p:ph type="sldNum" sz="quarter" idx="24"/>
          </p:nvPr>
        </p:nvSpPr>
        <p:spPr/>
        <p:txBody>
          <a:bodyPr/>
          <a:lstStyle/>
          <a:p>
            <a:fld id="{F0744B6E-D500-4ED5-A6E6-A04529B6A605}" type="slidenum">
              <a:rPr lang="de-DE" smtClean="0"/>
              <a:t>31</a:t>
            </a:fld>
            <a:endParaRPr lang="de-DE"/>
          </a:p>
        </p:txBody>
      </p:sp>
      <p:sp>
        <p:nvSpPr>
          <p:cNvPr id="4" name="Text Placeholder 3">
            <a:extLst>
              <a:ext uri="{FF2B5EF4-FFF2-40B4-BE49-F238E27FC236}">
                <a16:creationId xmlns:a16="http://schemas.microsoft.com/office/drawing/2014/main" id="{20D18431-3957-E441-847D-233BCB7D6CCC}"/>
              </a:ext>
            </a:extLst>
          </p:cNvPr>
          <p:cNvSpPr>
            <a:spLocks noGrp="1"/>
          </p:cNvSpPr>
          <p:nvPr>
            <p:ph type="body" sz="quarter" idx="15"/>
          </p:nvPr>
        </p:nvSpPr>
        <p:spPr/>
        <p:txBody>
          <a:bodyPr/>
          <a:lstStyle/>
          <a:p>
            <a:endParaRPr lang="en-US"/>
          </a:p>
        </p:txBody>
      </p:sp>
      <p:sp>
        <p:nvSpPr>
          <p:cNvPr id="8" name="Inhaltsplatzhalter 7"/>
          <p:cNvSpPr>
            <a:spLocks noGrp="1"/>
          </p:cNvSpPr>
          <p:nvPr>
            <p:ph type="body" sz="quarter" idx="13"/>
          </p:nvPr>
        </p:nvSpPr>
        <p:spPr/>
        <p:txBody>
          <a:bodyPr>
            <a:normAutofit/>
          </a:bodyPr>
          <a:lstStyle/>
          <a:p>
            <a:r>
              <a:rPr lang="en-US" sz="2000" dirty="0"/>
              <a:t>Theoretical motivation </a:t>
            </a:r>
          </a:p>
          <a:p>
            <a:pPr lvl="1"/>
            <a:r>
              <a:rPr lang="en-US" sz="1800" dirty="0"/>
              <a:t>Extended mind and active externalization </a:t>
            </a:r>
          </a:p>
          <a:p>
            <a:pPr lvl="1"/>
            <a:r>
              <a:rPr lang="en-US" sz="1800" dirty="0"/>
              <a:t>Distributed cognition </a:t>
            </a:r>
          </a:p>
          <a:p>
            <a:pPr lvl="1"/>
            <a:r>
              <a:rPr lang="en-US" sz="1800" dirty="0"/>
              <a:t>Collaborative knowledge and group cognition</a:t>
            </a:r>
          </a:p>
          <a:p>
            <a:pPr lvl="1"/>
            <a:r>
              <a:rPr lang="en-US" sz="1800" dirty="0"/>
              <a:t>Use of space and external representations</a:t>
            </a:r>
          </a:p>
          <a:p>
            <a:r>
              <a:rPr lang="en-US" sz="2000" dirty="0"/>
              <a:t>Technology push</a:t>
            </a:r>
          </a:p>
          <a:p>
            <a:pPr lvl="1"/>
            <a:r>
              <a:rPr lang="en-US" sz="1800" dirty="0"/>
              <a:t>Superior sensing and capture systems</a:t>
            </a:r>
          </a:p>
          <a:p>
            <a:pPr lvl="1"/>
            <a:r>
              <a:rPr lang="en-US" sz="1800" dirty="0"/>
              <a:t>Advances in AI, processing, and communication</a:t>
            </a:r>
          </a:p>
          <a:p>
            <a:pPr lvl="1"/>
            <a:r>
              <a:rPr lang="en-US" sz="1800" dirty="0"/>
              <a:t>Devices for embedded presentation and augmented reality</a:t>
            </a:r>
          </a:p>
          <a:p>
            <a:endParaRPr lang="en-US" sz="2000" dirty="0"/>
          </a:p>
        </p:txBody>
      </p:sp>
      <p:sp>
        <p:nvSpPr>
          <p:cNvPr id="11" name="Rechteck 10"/>
          <p:cNvSpPr/>
          <p:nvPr/>
        </p:nvSpPr>
        <p:spPr>
          <a:xfrm>
            <a:off x="695322" y="5225403"/>
            <a:ext cx="9847997" cy="1015663"/>
          </a:xfrm>
          <a:prstGeom prst="rect">
            <a:avLst/>
          </a:prstGeom>
        </p:spPr>
        <p:txBody>
          <a:bodyPr wrap="square">
            <a:spAutoFit/>
          </a:bodyPr>
          <a:lstStyle/>
          <a:p>
            <a:r>
              <a:rPr lang="en-US" sz="1200" dirty="0" err="1"/>
              <a:t>Hollan</a:t>
            </a:r>
            <a:r>
              <a:rPr lang="en-US" sz="1200" dirty="0"/>
              <a:t>, J., Hutchins, E. and </a:t>
            </a:r>
            <a:r>
              <a:rPr lang="en-US" sz="1200" dirty="0" err="1"/>
              <a:t>Kirsh</a:t>
            </a:r>
            <a:r>
              <a:rPr lang="en-US" sz="1200" dirty="0"/>
              <a:t>, D., 2000. Distributed cognition: toward a new foundation for human-computer interaction research. </a:t>
            </a:r>
            <a:r>
              <a:rPr lang="en-US" sz="1200" i="1" dirty="0"/>
              <a:t>ACM Transactions on Computer-Human Interaction (TOCHI)</a:t>
            </a:r>
            <a:r>
              <a:rPr lang="en-US" sz="1200" dirty="0"/>
              <a:t>, </a:t>
            </a:r>
            <a:r>
              <a:rPr lang="en-US" sz="1200" i="1" dirty="0"/>
              <a:t>7</a:t>
            </a:r>
            <a:r>
              <a:rPr lang="en-US" sz="1200" dirty="0"/>
              <a:t>(2), pp.174-196.</a:t>
            </a:r>
          </a:p>
          <a:p>
            <a:r>
              <a:rPr lang="en-US" sz="1200" dirty="0"/>
              <a:t>Clark, A. and Chalmers, D., 1998. The extended mind. analysis, 58(1), pp.7-19.</a:t>
            </a:r>
          </a:p>
          <a:p>
            <a:r>
              <a:rPr lang="en-US" sz="1200" dirty="0" err="1"/>
              <a:t>Kirsh</a:t>
            </a:r>
            <a:r>
              <a:rPr lang="en-US" sz="1200" dirty="0"/>
              <a:t>, D., 2010. Thinking with external representations. </a:t>
            </a:r>
            <a:r>
              <a:rPr lang="en-US" sz="1200" i="1" dirty="0"/>
              <a:t>Ai &amp; Society</a:t>
            </a:r>
            <a:r>
              <a:rPr lang="en-US" sz="1200" dirty="0"/>
              <a:t>, </a:t>
            </a:r>
            <a:r>
              <a:rPr lang="en-US" sz="1200" i="1" dirty="0"/>
              <a:t>25</a:t>
            </a:r>
            <a:r>
              <a:rPr lang="en-US" sz="1200" dirty="0"/>
              <a:t>(4), pp.441-454.</a:t>
            </a:r>
          </a:p>
          <a:p>
            <a:r>
              <a:rPr lang="en-US" sz="1200" dirty="0"/>
              <a:t>Stahl, G., 2006. Group Cognition: Computer Support for Building Collaborative Knowledge (Acting with Technology).</a:t>
            </a:r>
          </a:p>
        </p:txBody>
      </p:sp>
    </p:spTree>
    <p:extLst>
      <p:ext uri="{BB962C8B-B14F-4D97-AF65-F5344CB8AC3E}">
        <p14:creationId xmlns:p14="http://schemas.microsoft.com/office/powerpoint/2010/main" val="258588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t>Definition</a:t>
            </a:r>
          </a:p>
        </p:txBody>
      </p:sp>
      <p:sp>
        <p:nvSpPr>
          <p:cNvPr id="3" name="Inhaltsplatzhalter 2"/>
          <p:cNvSpPr>
            <a:spLocks noGrp="1"/>
          </p:cNvSpPr>
          <p:nvPr>
            <p:ph idx="1"/>
          </p:nvPr>
        </p:nvSpPr>
        <p:spPr/>
        <p:txBody>
          <a:bodyPr>
            <a:normAutofit lnSpcReduction="10000"/>
          </a:bodyPr>
          <a:lstStyle/>
          <a:p>
            <a:pPr marL="0" indent="0">
              <a:buNone/>
            </a:pPr>
            <a:r>
              <a:rPr lang="en-US" sz="4000" dirty="0"/>
              <a:t>An Interactive Human Centered Artificial Intelligence is an Artificial Intelligence that enables interactive exploration and manipulation in real time and is designed with a clear purpose for human benefit while being transparent about who has control over data and algorithms.</a:t>
            </a:r>
          </a:p>
        </p:txBody>
      </p:sp>
      <p:sp>
        <p:nvSpPr>
          <p:cNvPr id="7" name="Foliennummernplatzhalter 6"/>
          <p:cNvSpPr>
            <a:spLocks noGrp="1"/>
          </p:cNvSpPr>
          <p:nvPr>
            <p:ph type="sldNum" sz="quarter" idx="12"/>
          </p:nvPr>
        </p:nvSpPr>
        <p:spPr/>
        <p:txBody>
          <a:bodyPr/>
          <a:lstStyle/>
          <a:p>
            <a:fld id="{F0744B6E-D500-4ED5-A6E6-A04529B6A605}" type="slidenum">
              <a:rPr lang="de-DE" smtClean="0"/>
              <a:t>32</a:t>
            </a:fld>
            <a:endParaRPr lang="de-DE"/>
          </a:p>
        </p:txBody>
      </p:sp>
      <p:pic>
        <p:nvPicPr>
          <p:cNvPr id="5" name="Grafik 4"/>
          <p:cNvPicPr>
            <a:picLocks noChangeAspect="1"/>
          </p:cNvPicPr>
          <p:nvPr/>
        </p:nvPicPr>
        <p:blipFill>
          <a:blip r:embed="rId2"/>
          <a:stretch>
            <a:fillRect/>
          </a:stretch>
        </p:blipFill>
        <p:spPr>
          <a:xfrm>
            <a:off x="9168179" y="363586"/>
            <a:ext cx="2796452" cy="3638916"/>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9168179" y="4136830"/>
            <a:ext cx="3018775" cy="276999"/>
          </a:xfrm>
          <a:prstGeom prst="rect">
            <a:avLst/>
          </a:prstGeom>
        </p:spPr>
        <p:txBody>
          <a:bodyPr wrap="none">
            <a:spAutoFit/>
          </a:bodyPr>
          <a:lstStyle/>
          <a:p>
            <a:r>
              <a:rPr lang="de-DE" sz="1200" dirty="0">
                <a:hlinkClick r:id="rId3"/>
              </a:rPr>
              <a:t>https://uni.ubicomp.net/as/iHCAI2020.pdf</a:t>
            </a:r>
            <a:r>
              <a:rPr lang="de-DE" sz="1200" dirty="0"/>
              <a:t> </a:t>
            </a:r>
          </a:p>
        </p:txBody>
      </p:sp>
    </p:spTree>
    <p:extLst>
      <p:ext uri="{BB962C8B-B14F-4D97-AF65-F5344CB8AC3E}">
        <p14:creationId xmlns:p14="http://schemas.microsoft.com/office/powerpoint/2010/main" val="740506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Properties (1/2)</a:t>
            </a:r>
            <a:br>
              <a:rPr lang="de-DE" dirty="0"/>
            </a:br>
            <a:r>
              <a:rPr lang="en-US" b="1" dirty="0"/>
              <a:t>Interactive Human Centered Artificial Intelligence</a:t>
            </a:r>
            <a:endParaRPr lang="de-DE" dirty="0"/>
          </a:p>
        </p:txBody>
      </p:sp>
      <p:sp>
        <p:nvSpPr>
          <p:cNvPr id="7" name="Text Placeholder 6">
            <a:extLst>
              <a:ext uri="{FF2B5EF4-FFF2-40B4-BE49-F238E27FC236}">
                <a16:creationId xmlns:a16="http://schemas.microsoft.com/office/drawing/2014/main" id="{5AEDE306-17EB-6040-9E2A-ED760F766E81}"/>
              </a:ext>
            </a:extLst>
          </p:cNvPr>
          <p:cNvSpPr>
            <a:spLocks noGrp="1"/>
          </p:cNvSpPr>
          <p:nvPr>
            <p:ph type="body" sz="quarter" idx="21"/>
          </p:nvPr>
        </p:nvSpPr>
        <p:spPr/>
        <p:txBody>
          <a:bodyPr/>
          <a:lstStyle/>
          <a:p>
            <a:endParaRPr lang="en-US"/>
          </a:p>
        </p:txBody>
      </p:sp>
      <p:sp>
        <p:nvSpPr>
          <p:cNvPr id="5" name="Foliennummernplatzhalter 4"/>
          <p:cNvSpPr>
            <a:spLocks noGrp="1"/>
          </p:cNvSpPr>
          <p:nvPr>
            <p:ph type="sldNum" sz="quarter" idx="24"/>
          </p:nvPr>
        </p:nvSpPr>
        <p:spPr/>
        <p:txBody>
          <a:bodyPr/>
          <a:lstStyle/>
          <a:p>
            <a:fld id="{F0744B6E-D500-4ED5-A6E6-A04529B6A605}" type="slidenum">
              <a:rPr lang="de-DE" smtClean="0"/>
              <a:t>33</a:t>
            </a:fld>
            <a:endParaRPr lang="de-DE"/>
          </a:p>
        </p:txBody>
      </p:sp>
      <p:sp>
        <p:nvSpPr>
          <p:cNvPr id="6" name="Text Placeholder 5">
            <a:extLst>
              <a:ext uri="{FF2B5EF4-FFF2-40B4-BE49-F238E27FC236}">
                <a16:creationId xmlns:a16="http://schemas.microsoft.com/office/drawing/2014/main" id="{0592398F-EE6C-B04A-9585-16004D337F5E}"/>
              </a:ext>
            </a:extLst>
          </p:cNvPr>
          <p:cNvSpPr>
            <a:spLocks noGrp="1"/>
          </p:cNvSpPr>
          <p:nvPr>
            <p:ph type="body" sz="quarter" idx="15"/>
          </p:nvPr>
        </p:nvSpPr>
        <p:spPr/>
        <p:txBody>
          <a:bodyPr/>
          <a:lstStyle/>
          <a:p>
            <a:endParaRPr lang="en-US"/>
          </a:p>
        </p:txBody>
      </p:sp>
      <p:sp>
        <p:nvSpPr>
          <p:cNvPr id="3" name="Inhaltsplatzhalter 2"/>
          <p:cNvSpPr>
            <a:spLocks noGrp="1"/>
          </p:cNvSpPr>
          <p:nvPr>
            <p:ph type="body" sz="quarter" idx="13"/>
          </p:nvPr>
        </p:nvSpPr>
        <p:spPr/>
        <p:txBody>
          <a:bodyPr>
            <a:normAutofit/>
          </a:bodyPr>
          <a:lstStyle/>
          <a:p>
            <a:pPr marL="514350" indent="-514350">
              <a:buFont typeface="+mj-lt"/>
              <a:buAutoNum type="arabicPeriod"/>
            </a:pPr>
            <a:r>
              <a:rPr lang="en-US" dirty="0"/>
              <a:t>Individuals can </a:t>
            </a:r>
            <a:r>
              <a:rPr lang="en-US" b="1" dirty="0"/>
              <a:t>interact in real time </a:t>
            </a:r>
            <a:r>
              <a:rPr lang="en-US" dirty="0"/>
              <a:t>with the </a:t>
            </a:r>
            <a:r>
              <a:rPr lang="en-US" b="1" dirty="0"/>
              <a:t>algorithms</a:t>
            </a:r>
            <a:r>
              <a:rPr lang="en-US" dirty="0"/>
              <a:t>, </a:t>
            </a:r>
            <a:r>
              <a:rPr lang="en-US" b="1" dirty="0"/>
              <a:t>models</a:t>
            </a:r>
            <a:r>
              <a:rPr lang="en-US" dirty="0"/>
              <a:t>, and </a:t>
            </a:r>
            <a:r>
              <a:rPr lang="en-US" b="1" dirty="0"/>
              <a:t>data</a:t>
            </a:r>
            <a:r>
              <a:rPr lang="en-US" dirty="0"/>
              <a:t> and can manipulate and control all relevant parameters.</a:t>
            </a:r>
          </a:p>
          <a:p>
            <a:pPr marL="514350" indent="-514350">
              <a:buFont typeface="+mj-lt"/>
              <a:buAutoNum type="arabicPeriod"/>
            </a:pPr>
            <a:r>
              <a:rPr lang="en-US" dirty="0"/>
              <a:t>The impact of changes and </a:t>
            </a:r>
            <a:r>
              <a:rPr lang="en-US" b="1" dirty="0"/>
              <a:t>manipulations</a:t>
            </a:r>
            <a:r>
              <a:rPr lang="en-US" dirty="0"/>
              <a:t> made by the user can be </a:t>
            </a:r>
            <a:r>
              <a:rPr lang="en-US" b="1" dirty="0"/>
              <a:t>observed in real time</a:t>
            </a:r>
            <a:r>
              <a:rPr lang="en-US" dirty="0"/>
              <a:t>.</a:t>
            </a:r>
          </a:p>
          <a:p>
            <a:pPr marL="514350" indent="-514350">
              <a:buFont typeface="+mj-lt"/>
              <a:buAutoNum type="arabicPeriod"/>
            </a:pPr>
            <a:r>
              <a:rPr lang="en-US" dirty="0"/>
              <a:t>In fast processes the speed </a:t>
            </a:r>
            <a:r>
              <a:rPr lang="en-US" b="1" dirty="0"/>
              <a:t>can be reduced to allow interactions</a:t>
            </a:r>
            <a:r>
              <a:rPr lang="en-US" dirty="0"/>
              <a:t>, interventions, and manipulation.</a:t>
            </a:r>
          </a:p>
          <a:p>
            <a:pPr marL="514350" indent="-514350">
              <a:buFont typeface="+mj-lt"/>
              <a:buAutoNum type="arabicPeriod"/>
            </a:pPr>
            <a:r>
              <a:rPr lang="en-US" dirty="0"/>
              <a:t>Individuals can </a:t>
            </a:r>
            <a:r>
              <a:rPr lang="en-US" b="1" dirty="0"/>
              <a:t>interactively explore </a:t>
            </a:r>
            <a:r>
              <a:rPr lang="en-US" dirty="0"/>
              <a:t>why and </a:t>
            </a:r>
            <a:r>
              <a:rPr lang="en-US" b="1" dirty="0"/>
              <a:t>how specific decisions </a:t>
            </a:r>
            <a:r>
              <a:rPr lang="en-US" dirty="0"/>
              <a:t>are made and find out how changes in the parameters, data, and models impact outcomes.</a:t>
            </a:r>
          </a:p>
        </p:txBody>
      </p:sp>
    </p:spTree>
    <p:extLst>
      <p:ext uri="{BB962C8B-B14F-4D97-AF65-F5344CB8AC3E}">
        <p14:creationId xmlns:p14="http://schemas.microsoft.com/office/powerpoint/2010/main" val="2315939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Properties (2/2)</a:t>
            </a:r>
            <a:br>
              <a:rPr lang="de-DE" dirty="0"/>
            </a:br>
            <a:r>
              <a:rPr lang="en-US" b="1" dirty="0"/>
              <a:t>Interactive Human Centered Artificial Intelligence</a:t>
            </a:r>
            <a:endParaRPr lang="de-DE" dirty="0"/>
          </a:p>
        </p:txBody>
      </p:sp>
      <p:sp>
        <p:nvSpPr>
          <p:cNvPr id="7" name="Text Placeholder 6">
            <a:extLst>
              <a:ext uri="{FF2B5EF4-FFF2-40B4-BE49-F238E27FC236}">
                <a16:creationId xmlns:a16="http://schemas.microsoft.com/office/drawing/2014/main" id="{2F3F80EC-5A67-BA40-B40A-483F16ADCD48}"/>
              </a:ext>
            </a:extLst>
          </p:cNvPr>
          <p:cNvSpPr>
            <a:spLocks noGrp="1"/>
          </p:cNvSpPr>
          <p:nvPr>
            <p:ph type="body" sz="quarter" idx="21"/>
          </p:nvPr>
        </p:nvSpPr>
        <p:spPr/>
        <p:txBody>
          <a:bodyPr/>
          <a:lstStyle/>
          <a:p>
            <a:endParaRPr lang="en-US"/>
          </a:p>
        </p:txBody>
      </p:sp>
      <p:sp>
        <p:nvSpPr>
          <p:cNvPr id="5" name="Foliennummernplatzhalter 4"/>
          <p:cNvSpPr>
            <a:spLocks noGrp="1"/>
          </p:cNvSpPr>
          <p:nvPr>
            <p:ph type="sldNum" sz="quarter" idx="24"/>
          </p:nvPr>
        </p:nvSpPr>
        <p:spPr/>
        <p:txBody>
          <a:bodyPr/>
          <a:lstStyle/>
          <a:p>
            <a:fld id="{F0744B6E-D500-4ED5-A6E6-A04529B6A605}" type="slidenum">
              <a:rPr lang="de-DE" smtClean="0"/>
              <a:t>34</a:t>
            </a:fld>
            <a:endParaRPr lang="de-DE"/>
          </a:p>
        </p:txBody>
      </p:sp>
      <p:sp>
        <p:nvSpPr>
          <p:cNvPr id="6" name="Text Placeholder 5">
            <a:extLst>
              <a:ext uri="{FF2B5EF4-FFF2-40B4-BE49-F238E27FC236}">
                <a16:creationId xmlns:a16="http://schemas.microsoft.com/office/drawing/2014/main" id="{2C47A1B9-1376-1240-8A29-D7C4EAF179F9}"/>
              </a:ext>
            </a:extLst>
          </p:cNvPr>
          <p:cNvSpPr>
            <a:spLocks noGrp="1"/>
          </p:cNvSpPr>
          <p:nvPr>
            <p:ph type="body" sz="quarter" idx="15"/>
          </p:nvPr>
        </p:nvSpPr>
        <p:spPr/>
        <p:txBody>
          <a:bodyPr/>
          <a:lstStyle/>
          <a:p>
            <a:endParaRPr lang="en-US"/>
          </a:p>
        </p:txBody>
      </p:sp>
      <p:sp>
        <p:nvSpPr>
          <p:cNvPr id="3" name="Inhaltsplatzhalter 2"/>
          <p:cNvSpPr>
            <a:spLocks noGrp="1"/>
          </p:cNvSpPr>
          <p:nvPr>
            <p:ph type="body" sz="quarter" idx="13"/>
          </p:nvPr>
        </p:nvSpPr>
        <p:spPr/>
        <p:txBody>
          <a:bodyPr>
            <a:normAutofit/>
          </a:bodyPr>
          <a:lstStyle/>
          <a:p>
            <a:pPr marL="514350" indent="-514350">
              <a:buFont typeface="+mj-lt"/>
              <a:buAutoNum type="arabicPeriod" startAt="5"/>
            </a:pPr>
            <a:r>
              <a:rPr lang="en-US" dirty="0"/>
              <a:t>It states </a:t>
            </a:r>
            <a:r>
              <a:rPr lang="en-US" b="1" dirty="0"/>
              <a:t>how humans can benefit </a:t>
            </a:r>
            <a:r>
              <a:rPr lang="en-US" dirty="0"/>
              <a:t>from the artificial intelligence.</a:t>
            </a:r>
          </a:p>
          <a:p>
            <a:pPr marL="514350" indent="-514350">
              <a:buFont typeface="+mj-lt"/>
              <a:buAutoNum type="arabicPeriod" startAt="5"/>
            </a:pPr>
            <a:r>
              <a:rPr lang="en-US" dirty="0"/>
              <a:t>It explains </a:t>
            </a:r>
            <a:r>
              <a:rPr lang="en-US" b="1" dirty="0"/>
              <a:t>what risks the artificial intelligence </a:t>
            </a:r>
            <a:r>
              <a:rPr lang="en-US" dirty="0"/>
              <a:t>poses for individuals as well as on societal level.</a:t>
            </a:r>
          </a:p>
          <a:p>
            <a:pPr marL="514350" indent="-514350">
              <a:buFont typeface="+mj-lt"/>
              <a:buAutoNum type="arabicPeriod" startAt="5"/>
            </a:pPr>
            <a:r>
              <a:rPr lang="en-US" dirty="0"/>
              <a:t>It is visible </a:t>
            </a:r>
            <a:r>
              <a:rPr lang="en-US" b="1" dirty="0"/>
              <a:t>who has control </a:t>
            </a:r>
            <a:r>
              <a:rPr lang="en-US" dirty="0"/>
              <a:t>of the artificial intelligence, in particular who has the </a:t>
            </a:r>
            <a:r>
              <a:rPr lang="en-US" b="1" dirty="0"/>
              <a:t>power over data, models, and algorithms</a:t>
            </a:r>
            <a:r>
              <a:rPr lang="en-US" dirty="0"/>
              <a:t>.</a:t>
            </a:r>
          </a:p>
          <a:p>
            <a:pPr marL="514350" indent="-514350">
              <a:buFont typeface="+mj-lt"/>
              <a:buAutoNum type="arabicPeriod" startAt="5"/>
            </a:pPr>
            <a:r>
              <a:rPr lang="en-US" dirty="0"/>
              <a:t>It is visible </a:t>
            </a:r>
            <a:r>
              <a:rPr lang="en-US" b="1" dirty="0"/>
              <a:t>what data, knowledge base, and information </a:t>
            </a:r>
            <a:r>
              <a:rPr lang="en-US" dirty="0"/>
              <a:t>is used or has been used </a:t>
            </a:r>
            <a:r>
              <a:rPr lang="en-US" b="1" dirty="0"/>
              <a:t>to create and inform </a:t>
            </a:r>
            <a:r>
              <a:rPr lang="en-US" dirty="0"/>
              <a:t>the artificial intelligence.</a:t>
            </a:r>
          </a:p>
        </p:txBody>
      </p:sp>
    </p:spTree>
    <p:extLst>
      <p:ext uri="{BB962C8B-B14F-4D97-AF65-F5344CB8AC3E}">
        <p14:creationId xmlns:p14="http://schemas.microsoft.com/office/powerpoint/2010/main" val="748292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698565"/>
          </a:xfrm>
        </p:spPr>
        <p:txBody>
          <a:bodyPr/>
          <a:lstStyle/>
          <a:p>
            <a:r>
              <a:rPr lang="de-DE" dirty="0" err="1"/>
              <a:t>Is</a:t>
            </a:r>
            <a:r>
              <a:rPr lang="de-DE" dirty="0"/>
              <a:t> </a:t>
            </a:r>
            <a:r>
              <a:rPr lang="de-DE" dirty="0" err="1"/>
              <a:t>the</a:t>
            </a:r>
            <a:r>
              <a:rPr lang="de-DE" dirty="0"/>
              <a:t> Twitter-</a:t>
            </a:r>
            <a:r>
              <a:rPr lang="de-DE" dirty="0" err="1"/>
              <a:t>Algorithm</a:t>
            </a:r>
            <a:r>
              <a:rPr lang="de-DE" dirty="0"/>
              <a:t> a </a:t>
            </a:r>
            <a:r>
              <a:rPr lang="de-DE" dirty="0" err="1"/>
              <a:t>iHCAI</a:t>
            </a:r>
            <a:r>
              <a:rPr lang="de-DE" dirty="0"/>
              <a:t>?</a:t>
            </a:r>
          </a:p>
        </p:txBody>
      </p:sp>
      <p:sp>
        <p:nvSpPr>
          <p:cNvPr id="3" name="Inhaltsplatzhalter 2"/>
          <p:cNvSpPr>
            <a:spLocks noGrp="1"/>
          </p:cNvSpPr>
          <p:nvPr>
            <p:ph idx="1"/>
          </p:nvPr>
        </p:nvSpPr>
        <p:spPr>
          <a:xfrm>
            <a:off x="838200" y="1203648"/>
            <a:ext cx="8100527" cy="5152701"/>
          </a:xfrm>
        </p:spPr>
        <p:txBody>
          <a:bodyPr>
            <a:normAutofit fontScale="85000" lnSpcReduction="10000"/>
          </a:bodyPr>
          <a:lstStyle/>
          <a:p>
            <a:pPr marL="514350" indent="-514350">
              <a:buFont typeface="+mj-lt"/>
              <a:buAutoNum type="arabicPeriod"/>
            </a:pPr>
            <a:r>
              <a:rPr lang="en-US" dirty="0"/>
              <a:t>Individuals can </a:t>
            </a:r>
            <a:r>
              <a:rPr lang="en-US" b="1" dirty="0"/>
              <a:t>interact in real time </a:t>
            </a:r>
            <a:r>
              <a:rPr lang="en-US" dirty="0"/>
              <a:t>with the </a:t>
            </a:r>
            <a:r>
              <a:rPr lang="en-US" b="1" dirty="0"/>
              <a:t>algorithms</a:t>
            </a:r>
            <a:r>
              <a:rPr lang="en-US" dirty="0"/>
              <a:t>, </a:t>
            </a:r>
            <a:r>
              <a:rPr lang="en-US" b="1" dirty="0"/>
              <a:t>models</a:t>
            </a:r>
            <a:r>
              <a:rPr lang="en-US" dirty="0"/>
              <a:t>, and </a:t>
            </a:r>
            <a:r>
              <a:rPr lang="en-US" b="1" dirty="0"/>
              <a:t>data</a:t>
            </a:r>
            <a:r>
              <a:rPr lang="en-US" dirty="0"/>
              <a:t> and can manipulate and control all relevant parameters.</a:t>
            </a:r>
          </a:p>
          <a:p>
            <a:pPr marL="514350" indent="-514350">
              <a:buFont typeface="+mj-lt"/>
              <a:buAutoNum type="arabicPeriod"/>
            </a:pPr>
            <a:r>
              <a:rPr lang="en-US" dirty="0"/>
              <a:t>The impact of changes and </a:t>
            </a:r>
            <a:r>
              <a:rPr lang="en-US" b="1" dirty="0"/>
              <a:t>manipulations</a:t>
            </a:r>
            <a:r>
              <a:rPr lang="en-US" dirty="0"/>
              <a:t> made by the user can be </a:t>
            </a:r>
            <a:r>
              <a:rPr lang="en-US" b="1" dirty="0"/>
              <a:t>observed in real time</a:t>
            </a:r>
            <a:r>
              <a:rPr lang="en-US" dirty="0"/>
              <a:t>.</a:t>
            </a:r>
          </a:p>
          <a:p>
            <a:pPr marL="514350" indent="-514350">
              <a:buFont typeface="+mj-lt"/>
              <a:buAutoNum type="arabicPeriod"/>
            </a:pPr>
            <a:r>
              <a:rPr lang="en-US" dirty="0"/>
              <a:t>In fast processes the speed </a:t>
            </a:r>
            <a:r>
              <a:rPr lang="en-US" b="1" dirty="0"/>
              <a:t>can be reduced to allow interactions</a:t>
            </a:r>
            <a:r>
              <a:rPr lang="en-US" dirty="0"/>
              <a:t>, interventions, and manipulation.</a:t>
            </a:r>
          </a:p>
          <a:p>
            <a:pPr marL="514350" indent="-514350">
              <a:buFont typeface="+mj-lt"/>
              <a:buAutoNum type="arabicPeriod"/>
            </a:pPr>
            <a:r>
              <a:rPr lang="en-US" dirty="0"/>
              <a:t>Individuals can </a:t>
            </a:r>
            <a:r>
              <a:rPr lang="en-US" b="1" dirty="0"/>
              <a:t>interactively explore </a:t>
            </a:r>
            <a:r>
              <a:rPr lang="en-US" dirty="0"/>
              <a:t>why and </a:t>
            </a:r>
            <a:r>
              <a:rPr lang="en-US" b="1" dirty="0"/>
              <a:t>how specific decisions </a:t>
            </a:r>
            <a:r>
              <a:rPr lang="en-US" dirty="0"/>
              <a:t>are made and find out how changes in the parameters, data, and models impact outcomes.</a:t>
            </a:r>
          </a:p>
          <a:p>
            <a:pPr marL="514350" indent="-514350">
              <a:buFont typeface="+mj-lt"/>
              <a:buAutoNum type="arabicPeriod" startAt="5"/>
            </a:pPr>
            <a:r>
              <a:rPr lang="en-US" dirty="0"/>
              <a:t>It states </a:t>
            </a:r>
            <a:r>
              <a:rPr lang="en-US" b="1" dirty="0"/>
              <a:t>how humans can benefit </a:t>
            </a:r>
            <a:r>
              <a:rPr lang="en-US" dirty="0"/>
              <a:t>from the artificial intelligence.</a:t>
            </a:r>
          </a:p>
          <a:p>
            <a:pPr marL="514350" indent="-514350">
              <a:buFont typeface="+mj-lt"/>
              <a:buAutoNum type="arabicPeriod" startAt="5"/>
            </a:pPr>
            <a:r>
              <a:rPr lang="en-US" dirty="0"/>
              <a:t>It explains </a:t>
            </a:r>
            <a:r>
              <a:rPr lang="en-US" b="1" dirty="0"/>
              <a:t>what risks the artificial intelligence </a:t>
            </a:r>
            <a:r>
              <a:rPr lang="en-US" dirty="0"/>
              <a:t>poses for individuals as well as on societal level.</a:t>
            </a:r>
          </a:p>
          <a:p>
            <a:pPr marL="514350" indent="-514350">
              <a:buFont typeface="+mj-lt"/>
              <a:buAutoNum type="arabicPeriod" startAt="5"/>
            </a:pPr>
            <a:r>
              <a:rPr lang="en-US" dirty="0"/>
              <a:t>It is visible </a:t>
            </a:r>
            <a:r>
              <a:rPr lang="en-US" b="1" dirty="0"/>
              <a:t>who has control </a:t>
            </a:r>
            <a:r>
              <a:rPr lang="en-US" dirty="0"/>
              <a:t>of the artificial intelligence, in particular who has the </a:t>
            </a:r>
            <a:r>
              <a:rPr lang="en-US" b="1" dirty="0"/>
              <a:t>power over data, models, and algorithms</a:t>
            </a:r>
            <a:r>
              <a:rPr lang="en-US" dirty="0"/>
              <a:t>.</a:t>
            </a:r>
          </a:p>
          <a:p>
            <a:pPr marL="514350" indent="-514350">
              <a:buFont typeface="+mj-lt"/>
              <a:buAutoNum type="arabicPeriod" startAt="5"/>
            </a:pPr>
            <a:r>
              <a:rPr lang="en-US" dirty="0"/>
              <a:t>It is visible </a:t>
            </a:r>
            <a:r>
              <a:rPr lang="en-US" b="1" dirty="0"/>
              <a:t>what data, knowledge base, and information </a:t>
            </a:r>
            <a:r>
              <a:rPr lang="en-US" dirty="0"/>
              <a:t>is used or has been used </a:t>
            </a:r>
            <a:r>
              <a:rPr lang="en-US" b="1" dirty="0"/>
              <a:t>to create and inform </a:t>
            </a:r>
            <a:r>
              <a:rPr lang="en-US" dirty="0"/>
              <a:t>the artificial intelligence.</a:t>
            </a:r>
          </a:p>
          <a:p>
            <a:pPr marL="514350" indent="-514350">
              <a:buFont typeface="+mj-lt"/>
              <a:buAutoNum type="arabicPeriod"/>
            </a:pPr>
            <a:endParaRPr lang="en-US" dirty="0"/>
          </a:p>
          <a:p>
            <a:endParaRPr lang="de-DE" dirty="0"/>
          </a:p>
        </p:txBody>
      </p:sp>
      <p:pic>
        <p:nvPicPr>
          <p:cNvPr id="5" name="Grafik 4"/>
          <p:cNvPicPr>
            <a:picLocks noChangeAspect="1"/>
          </p:cNvPicPr>
          <p:nvPr/>
        </p:nvPicPr>
        <p:blipFill>
          <a:blip r:embed="rId2"/>
          <a:stretch>
            <a:fillRect/>
          </a:stretch>
        </p:blipFill>
        <p:spPr>
          <a:xfrm>
            <a:off x="8952057" y="105508"/>
            <a:ext cx="3084417" cy="6040315"/>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526500" y="-167952"/>
            <a:ext cx="615130" cy="71939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6"/>
          <p:cNvSpPr>
            <a:spLocks noGrp="1"/>
          </p:cNvSpPr>
          <p:nvPr>
            <p:ph type="sldNum" sz="quarter" idx="12"/>
          </p:nvPr>
        </p:nvSpPr>
        <p:spPr/>
        <p:txBody>
          <a:bodyPr/>
          <a:lstStyle/>
          <a:p>
            <a:fld id="{F0744B6E-D500-4ED5-A6E6-A04529B6A605}" type="slidenum">
              <a:rPr lang="de-DE" smtClean="0"/>
              <a:t>35</a:t>
            </a:fld>
            <a:endParaRPr lang="de-DE"/>
          </a:p>
        </p:txBody>
      </p:sp>
    </p:spTree>
    <p:extLst>
      <p:ext uri="{BB962C8B-B14F-4D97-AF65-F5344CB8AC3E}">
        <p14:creationId xmlns:p14="http://schemas.microsoft.com/office/powerpoint/2010/main" val="1567689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en-US" sz="5400" dirty="0"/>
              <a:t>How can humans stay in control?</a:t>
            </a:r>
            <a:endParaRPr lang="de-DE" sz="5400" dirty="0"/>
          </a:p>
        </p:txBody>
      </p:sp>
      <p:sp>
        <p:nvSpPr>
          <p:cNvPr id="3" name="Inhaltsplatzhalter 2"/>
          <p:cNvSpPr>
            <a:spLocks noGrp="1"/>
          </p:cNvSpPr>
          <p:nvPr>
            <p:ph idx="1"/>
          </p:nvPr>
        </p:nvSpPr>
        <p:spPr/>
        <p:txBody>
          <a:bodyPr>
            <a:normAutofit/>
          </a:bodyPr>
          <a:lstStyle/>
          <a:p>
            <a:pPr marL="0" indent="0">
              <a:buNone/>
            </a:pPr>
            <a:r>
              <a:rPr lang="en-US" sz="4000" dirty="0"/>
              <a:t>In the future, we believe that a large class of automated and </a:t>
            </a:r>
            <a:r>
              <a:rPr lang="en-US" sz="4000" b="1" dirty="0"/>
              <a:t>autonomous systems </a:t>
            </a:r>
            <a:r>
              <a:rPr lang="en-US" sz="4000" dirty="0"/>
              <a:t>allow for </a:t>
            </a:r>
            <a:r>
              <a:rPr lang="en-US" sz="4000" b="1" dirty="0"/>
              <a:t>joint control</a:t>
            </a:r>
            <a:r>
              <a:rPr lang="en-US" sz="4000" dirty="0"/>
              <a:t>, where the majority of </a:t>
            </a:r>
            <a:r>
              <a:rPr lang="en-US" sz="4000" b="1" dirty="0"/>
              <a:t>decisions are automated </a:t>
            </a:r>
            <a:r>
              <a:rPr lang="en-US" sz="4000" dirty="0"/>
              <a:t>but where users can </a:t>
            </a:r>
            <a:r>
              <a:rPr lang="en-US" sz="4000" b="1" dirty="0"/>
              <a:t>intervene</a:t>
            </a:r>
            <a:r>
              <a:rPr lang="en-US" sz="4000" dirty="0"/>
              <a:t>.</a:t>
            </a:r>
          </a:p>
        </p:txBody>
      </p:sp>
      <p:sp>
        <p:nvSpPr>
          <p:cNvPr id="2" name="Foliennummernplatzhalter 1"/>
          <p:cNvSpPr>
            <a:spLocks noGrp="1"/>
          </p:cNvSpPr>
          <p:nvPr>
            <p:ph type="sldNum" sz="quarter" idx="12"/>
          </p:nvPr>
        </p:nvSpPr>
        <p:spPr/>
        <p:txBody>
          <a:bodyPr/>
          <a:lstStyle/>
          <a:p>
            <a:fld id="{F0744B6E-D500-4ED5-A6E6-A04529B6A605}" type="slidenum">
              <a:rPr lang="de-DE" smtClean="0"/>
              <a:t>36</a:t>
            </a:fld>
            <a:endParaRPr lang="de-DE"/>
          </a:p>
        </p:txBody>
      </p:sp>
      <p:pic>
        <p:nvPicPr>
          <p:cNvPr id="6" name="Grafik 5"/>
          <p:cNvPicPr>
            <a:picLocks noChangeAspect="1"/>
          </p:cNvPicPr>
          <p:nvPr/>
        </p:nvPicPr>
        <p:blipFill>
          <a:blip r:embed="rId3"/>
          <a:stretch>
            <a:fillRect/>
          </a:stretch>
        </p:blipFill>
        <p:spPr>
          <a:xfrm>
            <a:off x="8670837" y="1390304"/>
            <a:ext cx="3251572" cy="4434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4521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Interaction </a:t>
            </a:r>
            <a:r>
              <a:rPr lang="de-DE" dirty="0" err="1"/>
              <a:t>with</a:t>
            </a:r>
            <a:r>
              <a:rPr lang="de-DE" dirty="0"/>
              <a:t> Intervention User Interfaces</a:t>
            </a:r>
          </a:p>
        </p:txBody>
      </p:sp>
      <p:sp>
        <p:nvSpPr>
          <p:cNvPr id="7" name="Content Placeholder 6">
            <a:extLst>
              <a:ext uri="{FF2B5EF4-FFF2-40B4-BE49-F238E27FC236}">
                <a16:creationId xmlns:a16="http://schemas.microsoft.com/office/drawing/2014/main" id="{149598B6-2E5C-DB46-BA37-E1D383CB0C65}"/>
              </a:ext>
            </a:extLst>
          </p:cNvPr>
          <p:cNvSpPr>
            <a:spLocks noGrp="1"/>
          </p:cNvSpPr>
          <p:nvPr>
            <p:ph idx="1"/>
          </p:nvPr>
        </p:nvSpPr>
        <p:spPr/>
        <p:txBody>
          <a:bodyPr/>
          <a:lstStyle/>
          <a:p>
            <a:endParaRPr lang="en-US"/>
          </a:p>
        </p:txBody>
      </p:sp>
      <p:sp>
        <p:nvSpPr>
          <p:cNvPr id="6" name="Foliennummernplatzhalter 5"/>
          <p:cNvSpPr>
            <a:spLocks noGrp="1"/>
          </p:cNvSpPr>
          <p:nvPr>
            <p:ph type="sldNum" sz="quarter" idx="12"/>
          </p:nvPr>
        </p:nvSpPr>
        <p:spPr/>
        <p:txBody>
          <a:bodyPr/>
          <a:lstStyle/>
          <a:p>
            <a:fld id="{F0744B6E-D500-4ED5-A6E6-A04529B6A605}" type="slidenum">
              <a:rPr lang="de-DE" smtClean="0"/>
              <a:t>37</a:t>
            </a:fld>
            <a:endParaRPr lang="de-DE"/>
          </a:p>
        </p:txBody>
      </p:sp>
      <p:pic>
        <p:nvPicPr>
          <p:cNvPr id="5" name="Grafik 4"/>
          <p:cNvPicPr>
            <a:picLocks noChangeAspect="1"/>
          </p:cNvPicPr>
          <p:nvPr/>
        </p:nvPicPr>
        <p:blipFill>
          <a:blip r:embed="rId2"/>
          <a:stretch>
            <a:fillRect/>
          </a:stretch>
        </p:blipFill>
        <p:spPr>
          <a:xfrm>
            <a:off x="695326" y="1228852"/>
            <a:ext cx="7060637" cy="4900611"/>
          </a:xfrm>
          <a:prstGeom prst="rect">
            <a:avLst/>
          </a:prstGeom>
        </p:spPr>
      </p:pic>
    </p:spTree>
    <p:extLst>
      <p:ext uri="{BB962C8B-B14F-4D97-AF65-F5344CB8AC3E}">
        <p14:creationId xmlns:p14="http://schemas.microsoft.com/office/powerpoint/2010/main" val="814488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Design Principles for Intervention user interfaces</a:t>
            </a:r>
          </a:p>
        </p:txBody>
      </p:sp>
      <p:sp>
        <p:nvSpPr>
          <p:cNvPr id="7" name="Text Placeholder 6">
            <a:extLst>
              <a:ext uri="{FF2B5EF4-FFF2-40B4-BE49-F238E27FC236}">
                <a16:creationId xmlns:a16="http://schemas.microsoft.com/office/drawing/2014/main" id="{BFD9C845-34FC-4D42-9E3F-60F9D44BA7C2}"/>
              </a:ext>
            </a:extLst>
          </p:cNvPr>
          <p:cNvSpPr>
            <a:spLocks noGrp="1"/>
          </p:cNvSpPr>
          <p:nvPr>
            <p:ph type="body" sz="quarter" idx="21"/>
          </p:nvPr>
        </p:nvSpPr>
        <p:spPr/>
        <p:txBody>
          <a:bodyPr/>
          <a:lstStyle/>
          <a:p>
            <a:endParaRPr lang="en-US"/>
          </a:p>
        </p:txBody>
      </p:sp>
      <p:sp>
        <p:nvSpPr>
          <p:cNvPr id="5" name="Foliennummernplatzhalter 4"/>
          <p:cNvSpPr>
            <a:spLocks noGrp="1"/>
          </p:cNvSpPr>
          <p:nvPr>
            <p:ph type="sldNum" sz="quarter" idx="24"/>
          </p:nvPr>
        </p:nvSpPr>
        <p:spPr/>
        <p:txBody>
          <a:bodyPr/>
          <a:lstStyle/>
          <a:p>
            <a:fld id="{F0744B6E-D500-4ED5-A6E6-A04529B6A605}" type="slidenum">
              <a:rPr lang="de-DE" smtClean="0"/>
              <a:t>38</a:t>
            </a:fld>
            <a:endParaRPr lang="de-DE"/>
          </a:p>
        </p:txBody>
      </p:sp>
      <p:sp>
        <p:nvSpPr>
          <p:cNvPr id="6" name="Text Placeholder 5">
            <a:extLst>
              <a:ext uri="{FF2B5EF4-FFF2-40B4-BE49-F238E27FC236}">
                <a16:creationId xmlns:a16="http://schemas.microsoft.com/office/drawing/2014/main" id="{692C7A88-D54E-D942-9472-21C54F6B8C3E}"/>
              </a:ext>
            </a:extLst>
          </p:cNvPr>
          <p:cNvSpPr>
            <a:spLocks noGrp="1"/>
          </p:cNvSpPr>
          <p:nvPr>
            <p:ph type="body" sz="quarter" idx="15"/>
          </p:nvPr>
        </p:nvSpPr>
        <p:spPr/>
        <p:txBody>
          <a:bodyPr/>
          <a:lstStyle/>
          <a:p>
            <a:endParaRPr lang="en-US"/>
          </a:p>
        </p:txBody>
      </p:sp>
      <p:sp>
        <p:nvSpPr>
          <p:cNvPr id="3" name="Inhaltsplatzhalter 2"/>
          <p:cNvSpPr>
            <a:spLocks noGrp="1"/>
          </p:cNvSpPr>
          <p:nvPr>
            <p:ph type="body" sz="quarter" idx="13"/>
          </p:nvPr>
        </p:nvSpPr>
        <p:spPr/>
        <p:txBody>
          <a:bodyPr/>
          <a:lstStyle/>
          <a:p>
            <a:r>
              <a:rPr lang="en-US" dirty="0"/>
              <a:t>Ensure </a:t>
            </a:r>
            <a:r>
              <a:rPr lang="en-US" dirty="0" err="1"/>
              <a:t>expectability</a:t>
            </a:r>
            <a:r>
              <a:rPr lang="en-US" dirty="0"/>
              <a:t> and predictability.</a:t>
            </a:r>
          </a:p>
          <a:p>
            <a:r>
              <a:rPr lang="en-US" dirty="0"/>
              <a:t>Communicate options for interventions. </a:t>
            </a:r>
          </a:p>
          <a:p>
            <a:r>
              <a:rPr lang="en-US" dirty="0"/>
              <a:t>Allow easy exploration of interventions. </a:t>
            </a:r>
          </a:p>
          <a:p>
            <a:r>
              <a:rPr lang="en-US" dirty="0"/>
              <a:t>Easy reversal of automated and intervention actions.</a:t>
            </a:r>
          </a:p>
          <a:p>
            <a:r>
              <a:rPr lang="en-US" dirty="0"/>
              <a:t>Minimize required attention.</a:t>
            </a:r>
          </a:p>
          <a:p>
            <a:r>
              <a:rPr lang="en-US" dirty="0"/>
              <a:t>Communicate how control is shared.</a:t>
            </a:r>
          </a:p>
          <a:p>
            <a:endParaRPr lang="en-US" dirty="0"/>
          </a:p>
        </p:txBody>
      </p:sp>
      <p:pic>
        <p:nvPicPr>
          <p:cNvPr id="10" name="Grafik 9"/>
          <p:cNvPicPr>
            <a:picLocks noChangeAspect="1"/>
          </p:cNvPicPr>
          <p:nvPr/>
        </p:nvPicPr>
        <p:blipFill>
          <a:blip r:embed="rId3"/>
          <a:stretch>
            <a:fillRect/>
          </a:stretch>
        </p:blipFill>
        <p:spPr>
          <a:xfrm>
            <a:off x="8798011" y="2121810"/>
            <a:ext cx="2931719" cy="3998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hteck 10"/>
          <p:cNvSpPr/>
          <p:nvPr/>
        </p:nvSpPr>
        <p:spPr>
          <a:xfrm>
            <a:off x="8666941" y="1282252"/>
            <a:ext cx="2829733" cy="646331"/>
          </a:xfrm>
          <a:prstGeom prst="rect">
            <a:avLst/>
          </a:prstGeom>
        </p:spPr>
        <p:txBody>
          <a:bodyPr wrap="square">
            <a:spAutoFit/>
          </a:bodyPr>
          <a:lstStyle/>
          <a:p>
            <a:r>
              <a:rPr lang="en-US" dirty="0"/>
              <a:t>For more details and</a:t>
            </a:r>
            <a:br>
              <a:rPr lang="en-US" dirty="0"/>
            </a:br>
            <a:r>
              <a:rPr lang="en-US" dirty="0"/>
              <a:t> a set of rules see: </a:t>
            </a:r>
          </a:p>
        </p:txBody>
      </p:sp>
    </p:spTree>
    <p:extLst>
      <p:ext uri="{BB962C8B-B14F-4D97-AF65-F5344CB8AC3E}">
        <p14:creationId xmlns:p14="http://schemas.microsoft.com/office/powerpoint/2010/main" val="1799520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d49e86e613_1_380"/>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dirty="0"/>
              <a:t>The End of Serendipity? </a:t>
            </a:r>
            <a:endParaRPr dirty="0"/>
          </a:p>
        </p:txBody>
      </p:sp>
      <p:sp>
        <p:nvSpPr>
          <p:cNvPr id="898" name="Google Shape;898;gd49e86e613_1_380"/>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dirty="0"/>
              <a:t>Optimal Solutions for Everything?</a:t>
            </a:r>
            <a:endParaRPr dirty="0"/>
          </a:p>
        </p:txBody>
      </p:sp>
      <p:sp>
        <p:nvSpPr>
          <p:cNvPr id="899" name="Google Shape;899;gd49e86e613_1_380"/>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900" name="Google Shape;900;gd49e86e613_1_380"/>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3154920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1D8D34-1038-B54E-A654-AA855775E4D9}"/>
              </a:ext>
            </a:extLst>
          </p:cNvPr>
          <p:cNvSpPr>
            <a:spLocks noGrp="1"/>
          </p:cNvSpPr>
          <p:nvPr>
            <p:ph type="title"/>
          </p:nvPr>
        </p:nvSpPr>
        <p:spPr/>
        <p:txBody>
          <a:bodyPr/>
          <a:lstStyle/>
          <a:p>
            <a:r>
              <a:rPr lang="en-US" dirty="0"/>
              <a:t>Organization</a:t>
            </a:r>
          </a:p>
        </p:txBody>
      </p:sp>
      <p:sp>
        <p:nvSpPr>
          <p:cNvPr id="13" name="Text Placeholder 12">
            <a:extLst>
              <a:ext uri="{FF2B5EF4-FFF2-40B4-BE49-F238E27FC236}">
                <a16:creationId xmlns:a16="http://schemas.microsoft.com/office/drawing/2014/main" id="{EECBD7BE-6D2A-8441-8823-6A97F5EC7699}"/>
              </a:ext>
            </a:extLst>
          </p:cNvPr>
          <p:cNvSpPr>
            <a:spLocks noGrp="1"/>
          </p:cNvSpPr>
          <p:nvPr>
            <p:ph type="body" sz="quarter" idx="21"/>
          </p:nvPr>
        </p:nvSpPr>
        <p:spPr/>
        <p:txBody>
          <a:bodyPr/>
          <a:lstStyle/>
          <a:p>
            <a:r>
              <a:rPr lang="en-US" dirty="0"/>
              <a:t>Organization</a:t>
            </a:r>
          </a:p>
        </p:txBody>
      </p:sp>
      <p:sp>
        <p:nvSpPr>
          <p:cNvPr id="5" name="Footer Placeholder 4">
            <a:extLst>
              <a:ext uri="{FF2B5EF4-FFF2-40B4-BE49-F238E27FC236}">
                <a16:creationId xmlns:a16="http://schemas.microsoft.com/office/drawing/2014/main" id="{DC6EA85B-4B0E-9F48-9B83-62E7B9F62BC6}"/>
              </a:ext>
            </a:extLst>
          </p:cNvPr>
          <p:cNvSpPr>
            <a:spLocks noGrp="1"/>
          </p:cNvSpPr>
          <p:nvPr>
            <p:ph type="ftr" sz="quarter" idx="23"/>
          </p:nvPr>
        </p:nvSpPr>
        <p:spPr/>
        <p:txBody>
          <a:bodyPr/>
          <a:lstStyle/>
          <a:p>
            <a:r>
              <a:rPr lang="de-DE" dirty="0"/>
              <a:t> </a:t>
            </a:r>
          </a:p>
        </p:txBody>
      </p:sp>
      <p:sp>
        <p:nvSpPr>
          <p:cNvPr id="6" name="Slide Number Placeholder 5">
            <a:extLst>
              <a:ext uri="{FF2B5EF4-FFF2-40B4-BE49-F238E27FC236}">
                <a16:creationId xmlns:a16="http://schemas.microsoft.com/office/drawing/2014/main" id="{93FEF7F1-8688-9F45-A78D-6BEABDAC3841}"/>
              </a:ext>
            </a:extLst>
          </p:cNvPr>
          <p:cNvSpPr>
            <a:spLocks noGrp="1"/>
          </p:cNvSpPr>
          <p:nvPr>
            <p:ph type="sldNum" sz="quarter" idx="24"/>
          </p:nvPr>
        </p:nvSpPr>
        <p:spPr/>
        <p:txBody>
          <a:bodyPr/>
          <a:lstStyle/>
          <a:p>
            <a:fld id="{C564DEAC-083F-4EA1-9D67-84BB3A537A3E}" type="slidenum">
              <a:rPr lang="de-DE" smtClean="0"/>
              <a:pPr/>
              <a:t>4</a:t>
            </a:fld>
            <a:endParaRPr lang="de-DE" dirty="0"/>
          </a:p>
        </p:txBody>
      </p:sp>
      <p:sp>
        <p:nvSpPr>
          <p:cNvPr id="12" name="Text Placeholder 11">
            <a:extLst>
              <a:ext uri="{FF2B5EF4-FFF2-40B4-BE49-F238E27FC236}">
                <a16:creationId xmlns:a16="http://schemas.microsoft.com/office/drawing/2014/main" id="{95A81D69-D635-E044-99E7-1372A19E2F9F}"/>
              </a:ext>
            </a:extLst>
          </p:cNvPr>
          <p:cNvSpPr>
            <a:spLocks noGrp="1"/>
          </p:cNvSpPr>
          <p:nvPr>
            <p:ph type="body" sz="quarter" idx="15"/>
          </p:nvPr>
        </p:nvSpPr>
        <p:spPr/>
        <p:txBody>
          <a:bodyPr/>
          <a:lstStyle/>
          <a:p>
            <a:endParaRPr lang="en-US"/>
          </a:p>
        </p:txBody>
      </p:sp>
      <p:sp>
        <p:nvSpPr>
          <p:cNvPr id="11" name="Text Placeholder 10">
            <a:extLst>
              <a:ext uri="{FF2B5EF4-FFF2-40B4-BE49-F238E27FC236}">
                <a16:creationId xmlns:a16="http://schemas.microsoft.com/office/drawing/2014/main" id="{E93898ED-22C9-E24A-80B8-A0299E1D755C}"/>
              </a:ext>
            </a:extLst>
          </p:cNvPr>
          <p:cNvSpPr>
            <a:spLocks noGrp="1"/>
          </p:cNvSpPr>
          <p:nvPr>
            <p:ph type="body" sz="quarter" idx="13"/>
          </p:nvPr>
        </p:nvSpPr>
        <p:spPr/>
        <p:txBody>
          <a:bodyPr>
            <a:normAutofit/>
          </a:bodyPr>
          <a:lstStyle/>
          <a:p>
            <a:pPr marL="269240" indent="-228600">
              <a:defRPr sz="2200"/>
            </a:pPr>
            <a:r>
              <a:rPr lang="en-US" b="1" dirty="0"/>
              <a:t>Lecture</a:t>
            </a:r>
            <a:r>
              <a:rPr lang="en-US" dirty="0"/>
              <a:t>: Thursday 12-14 </a:t>
            </a:r>
            <a:r>
              <a:rPr lang="en-US" dirty="0" err="1"/>
              <a:t>c.t.</a:t>
            </a:r>
            <a:r>
              <a:rPr lang="en-US" dirty="0"/>
              <a:t>,</a:t>
            </a:r>
          </a:p>
          <a:p>
            <a:pPr marL="521653" lvl="1" indent="-228600">
              <a:defRPr sz="2200"/>
            </a:pPr>
            <a:r>
              <a:rPr lang="en-GB" sz="2200" dirty="0" err="1"/>
              <a:t>Geschw</a:t>
            </a:r>
            <a:r>
              <a:rPr lang="en-GB" sz="2200" dirty="0"/>
              <a:t>.-Scholl-Pl. 1 (M), M 101</a:t>
            </a:r>
          </a:p>
          <a:p>
            <a:pPr marL="521653" lvl="1" indent="-228600">
              <a:defRPr sz="2200"/>
            </a:pPr>
            <a:r>
              <a:rPr lang="en-US" sz="1800" dirty="0">
                <a:hlinkClick r:id="rId2"/>
              </a:rPr>
              <a:t>https://lmu-munich.zoom.us/j/95176165936?pwd=RHB2Q3hiRjMxQ0FvZTZqWmJBQzJUUT09</a:t>
            </a:r>
            <a:r>
              <a:rPr lang="en-US" sz="1800" dirty="0"/>
              <a:t> </a:t>
            </a:r>
          </a:p>
          <a:p>
            <a:pPr>
              <a:defRPr sz="2200"/>
            </a:pPr>
            <a:r>
              <a:rPr lang="en-US" b="1" dirty="0"/>
              <a:t>Tutorials: </a:t>
            </a:r>
            <a:r>
              <a:rPr lang="en-US" dirty="0"/>
              <a:t>Monday 16-18 </a:t>
            </a:r>
            <a:r>
              <a:rPr lang="en-US" dirty="0" err="1"/>
              <a:t>c.t.</a:t>
            </a:r>
            <a:r>
              <a:rPr lang="en-US" dirty="0"/>
              <a:t>, </a:t>
            </a:r>
          </a:p>
          <a:p>
            <a:pPr lvl="1">
              <a:defRPr sz="2200"/>
            </a:pPr>
            <a:r>
              <a:rPr lang="en-GB" sz="2200" dirty="0" err="1"/>
              <a:t>Amalienstr</a:t>
            </a:r>
            <a:r>
              <a:rPr lang="en-GB" sz="2200" dirty="0"/>
              <a:t>. 73A, Room: 220</a:t>
            </a:r>
          </a:p>
          <a:p>
            <a:pPr lvl="1">
              <a:defRPr sz="2200"/>
            </a:pPr>
            <a:r>
              <a:rPr lang="en-GB" sz="2200" dirty="0"/>
              <a:t>Zoom TBA</a:t>
            </a:r>
          </a:p>
          <a:p>
            <a:pPr>
              <a:defRPr sz="2200"/>
            </a:pPr>
            <a:r>
              <a:rPr lang="en-US" dirty="0"/>
              <a:t>Live sessions will not be recorded</a:t>
            </a:r>
          </a:p>
          <a:p>
            <a:pPr marL="269240" indent="-228600">
              <a:defRPr sz="2200"/>
            </a:pPr>
            <a:r>
              <a:rPr lang="en-US" b="1" dirty="0"/>
              <a:t>Practical projects</a:t>
            </a:r>
            <a:r>
              <a:rPr lang="en-US" dirty="0"/>
              <a:t>: one (iteration of a) practical project over the course of the lecture; intermediate presentations in the tutorials and final presentation at the end of the lecture</a:t>
            </a:r>
          </a:p>
          <a:p>
            <a:pPr marL="269240" indent="-228600">
              <a:defRPr sz="2200"/>
            </a:pPr>
            <a:endParaRPr lang="en-US" dirty="0"/>
          </a:p>
        </p:txBody>
      </p:sp>
    </p:spTree>
    <p:extLst>
      <p:ext uri="{BB962C8B-B14F-4D97-AF65-F5344CB8AC3E}">
        <p14:creationId xmlns:p14="http://schemas.microsoft.com/office/powerpoint/2010/main" val="3527999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 some things just happen</a:t>
            </a:r>
          </a:p>
        </p:txBody>
      </p:sp>
      <p:sp>
        <p:nvSpPr>
          <p:cNvPr id="3" name="Inhaltsplatzhalter 2"/>
          <p:cNvSpPr>
            <a:spLocks noGrp="1"/>
          </p:cNvSpPr>
          <p:nvPr>
            <p:ph idx="1"/>
          </p:nvPr>
        </p:nvSpPr>
        <p:spPr>
          <a:xfrm>
            <a:off x="838200" y="1825625"/>
            <a:ext cx="8679024" cy="4351338"/>
          </a:xfrm>
        </p:spPr>
        <p:txBody>
          <a:bodyPr>
            <a:normAutofit fontScale="92500" lnSpcReduction="10000"/>
          </a:bodyPr>
          <a:lstStyle/>
          <a:p>
            <a:pPr marL="0" indent="0">
              <a:buNone/>
            </a:pPr>
            <a:r>
              <a:rPr lang="en-US" sz="3600" i="1" dirty="0"/>
              <a:t>I met her accidentally and we get on well together</a:t>
            </a:r>
          </a:p>
          <a:p>
            <a:pPr marL="0" indent="0">
              <a:buNone/>
            </a:pPr>
            <a:endParaRPr lang="en-US" sz="3600" i="1" dirty="0"/>
          </a:p>
          <a:p>
            <a:pPr marL="0" indent="0">
              <a:buNone/>
            </a:pPr>
            <a:r>
              <a:rPr lang="en-US" sz="3600" i="1" dirty="0"/>
              <a:t>it was pure chance that we were there at the same time</a:t>
            </a:r>
          </a:p>
          <a:p>
            <a:pPr marL="0" indent="0">
              <a:buNone/>
            </a:pPr>
            <a:endParaRPr lang="en-US" sz="3600" i="1" dirty="0"/>
          </a:p>
          <a:p>
            <a:pPr marL="0" indent="0">
              <a:buNone/>
            </a:pPr>
            <a:r>
              <a:rPr lang="en-US" sz="3600" i="1" dirty="0"/>
              <a:t>we sat next to each other and realized we work </a:t>
            </a:r>
            <a:br>
              <a:rPr lang="en-US" sz="3600" i="1" dirty="0"/>
            </a:br>
            <a:r>
              <a:rPr lang="en-US" sz="3600" i="1" dirty="0"/>
              <a:t>on the same thing</a:t>
            </a:r>
          </a:p>
          <a:p>
            <a:endParaRPr lang="de-DE" dirty="0"/>
          </a:p>
        </p:txBody>
      </p:sp>
      <p:pic>
        <p:nvPicPr>
          <p:cNvPr id="5" name="881830A0-8A05-4016-9BF7-1E726E7458A2" descr="881830A0-8A05-4016-9BF7-1E726E7458A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60" t="20117" r="24412" b="21684"/>
          <a:stretch/>
        </p:blipFill>
        <p:spPr bwMode="auto">
          <a:xfrm>
            <a:off x="9799093" y="4490113"/>
            <a:ext cx="2439537" cy="238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F7090414-6955-4BD8-9D9F-EF6C71F3EF6D" descr="F7090414-6955-4BD8-9D9F-EF6C71F3EF6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88" t="47276" r="28543" b="1"/>
          <a:stretch/>
        </p:blipFill>
        <p:spPr bwMode="auto">
          <a:xfrm>
            <a:off x="9789857" y="2426487"/>
            <a:ext cx="2448773" cy="199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F32D0F9-8D25-4E83-86EE-00F0A55FB86D" descr="2F32D0F9-8D25-4E83-86EE-00F0A55FB86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88" t="17943" r="17648" b="21684"/>
          <a:stretch/>
        </p:blipFill>
        <p:spPr bwMode="auto">
          <a:xfrm>
            <a:off x="9789856" y="-35903"/>
            <a:ext cx="2448773" cy="23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liennummernplatzhalter 7"/>
          <p:cNvSpPr>
            <a:spLocks noGrp="1"/>
          </p:cNvSpPr>
          <p:nvPr>
            <p:ph type="sldNum" sz="quarter" idx="12"/>
          </p:nvPr>
        </p:nvSpPr>
        <p:spPr/>
        <p:txBody>
          <a:bodyPr/>
          <a:lstStyle/>
          <a:p>
            <a:fld id="{F0744B6E-D500-4ED5-A6E6-A04529B6A605}" type="slidenum">
              <a:rPr lang="de-DE" smtClean="0"/>
              <a:t>40</a:t>
            </a:fld>
            <a:endParaRPr lang="de-DE"/>
          </a:p>
        </p:txBody>
      </p:sp>
    </p:spTree>
    <p:extLst>
      <p:ext uri="{BB962C8B-B14F-4D97-AF65-F5344CB8AC3E}">
        <p14:creationId xmlns:p14="http://schemas.microsoft.com/office/powerpoint/2010/main" val="325663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Wackershofen Freilandmuseum Blick von oben 200705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12292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dirty="0"/>
              <a:t>Boundaries are gone</a:t>
            </a:r>
          </a:p>
        </p:txBody>
      </p:sp>
      <p:sp>
        <p:nvSpPr>
          <p:cNvPr id="6" name="Rechteck 5"/>
          <p:cNvSpPr/>
          <p:nvPr/>
        </p:nvSpPr>
        <p:spPr>
          <a:xfrm>
            <a:off x="0" y="6359905"/>
            <a:ext cx="11353800" cy="461665"/>
          </a:xfrm>
          <a:prstGeom prst="rect">
            <a:avLst/>
          </a:prstGeom>
        </p:spPr>
        <p:txBody>
          <a:bodyPr wrap="square">
            <a:spAutoFit/>
          </a:bodyPr>
          <a:lstStyle/>
          <a:p>
            <a:r>
              <a:rPr lang="de-DE" sz="1200" dirty="0"/>
              <a:t>Rosenzweig, CC BY-SA 3.0,</a:t>
            </a:r>
          </a:p>
          <a:p>
            <a:r>
              <a:rPr lang="de-DE" sz="1200" dirty="0"/>
              <a:t>https://</a:t>
            </a:r>
            <a:r>
              <a:rPr lang="de-DE" sz="1200" dirty="0" err="1"/>
              <a:t>commons.wikimedia.org</a:t>
            </a:r>
            <a:r>
              <a:rPr lang="de-DE" sz="1200" dirty="0"/>
              <a:t>/</a:t>
            </a:r>
            <a:r>
              <a:rPr lang="de-DE" sz="1200" dirty="0" err="1"/>
              <a:t>wiki</a:t>
            </a:r>
            <a:r>
              <a:rPr lang="de-DE" sz="1200" dirty="0"/>
              <a:t>/File:Wackershofen_Freilandmuseum_Blick_von_oben_20070530.jpg</a:t>
            </a:r>
          </a:p>
        </p:txBody>
      </p:sp>
      <p:sp>
        <p:nvSpPr>
          <p:cNvPr id="4" name="Foliennummernplatzhalter 3"/>
          <p:cNvSpPr>
            <a:spLocks noGrp="1"/>
          </p:cNvSpPr>
          <p:nvPr>
            <p:ph type="sldNum" sz="quarter" idx="12"/>
          </p:nvPr>
        </p:nvSpPr>
        <p:spPr/>
        <p:txBody>
          <a:bodyPr/>
          <a:lstStyle/>
          <a:p>
            <a:fld id="{F0744B6E-D500-4ED5-A6E6-A04529B6A605}" type="slidenum">
              <a:rPr lang="de-DE" smtClean="0"/>
              <a:t>41</a:t>
            </a:fld>
            <a:endParaRPr lang="de-DE"/>
          </a:p>
        </p:txBody>
      </p:sp>
    </p:spTree>
    <p:extLst>
      <p:ext uri="{BB962C8B-B14F-4D97-AF65-F5344CB8AC3E}">
        <p14:creationId xmlns:p14="http://schemas.microsoft.com/office/powerpoint/2010/main" val="3674028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Cochran's Dry Good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182"/>
            <a:ext cx="12192000" cy="787908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093795" y="95534"/>
            <a:ext cx="10515600" cy="1325563"/>
          </a:xfrm>
        </p:spPr>
        <p:txBody>
          <a:bodyPr/>
          <a:lstStyle/>
          <a:p>
            <a:r>
              <a:rPr lang="en-US" dirty="0">
                <a:solidFill>
                  <a:schemeClr val="bg1"/>
                </a:solidFill>
              </a:rPr>
              <a:t>Choice </a:t>
            </a:r>
            <a:br>
              <a:rPr lang="en-US" dirty="0">
                <a:solidFill>
                  <a:schemeClr val="bg1"/>
                </a:solidFill>
              </a:rPr>
            </a:br>
            <a:r>
              <a:rPr lang="en-US" dirty="0">
                <a:solidFill>
                  <a:schemeClr val="bg1"/>
                </a:solidFill>
              </a:rPr>
              <a:t>has increased</a:t>
            </a:r>
          </a:p>
        </p:txBody>
      </p:sp>
      <p:sp>
        <p:nvSpPr>
          <p:cNvPr id="5" name="Rechteck 4"/>
          <p:cNvSpPr/>
          <p:nvPr/>
        </p:nvSpPr>
        <p:spPr>
          <a:xfrm>
            <a:off x="284289" y="6488668"/>
            <a:ext cx="7180555" cy="307777"/>
          </a:xfrm>
          <a:prstGeom prst="rect">
            <a:avLst/>
          </a:prstGeom>
        </p:spPr>
        <p:txBody>
          <a:bodyPr wrap="none">
            <a:spAutoFit/>
          </a:bodyPr>
          <a:lstStyle/>
          <a:p>
            <a:r>
              <a:rPr lang="de-DE" sz="1400" dirty="0">
                <a:solidFill>
                  <a:schemeClr val="bg1"/>
                </a:solidFill>
              </a:rPr>
              <a:t>Jim Evans, CC BY-SA 4.0, https://commons.wikimedia.org/wiki/File:Cochran%27s_Dry_Goods.tif </a:t>
            </a:r>
          </a:p>
        </p:txBody>
      </p:sp>
      <p:sp>
        <p:nvSpPr>
          <p:cNvPr id="4" name="Foliennummernplatzhalter 3"/>
          <p:cNvSpPr>
            <a:spLocks noGrp="1"/>
          </p:cNvSpPr>
          <p:nvPr>
            <p:ph type="sldNum" sz="quarter" idx="12"/>
          </p:nvPr>
        </p:nvSpPr>
        <p:spPr/>
        <p:txBody>
          <a:bodyPr/>
          <a:lstStyle/>
          <a:p>
            <a:fld id="{F0744B6E-D500-4ED5-A6E6-A04529B6A605}" type="slidenum">
              <a:rPr lang="de-DE" smtClean="0"/>
              <a:t>42</a:t>
            </a:fld>
            <a:endParaRPr lang="de-DE"/>
          </a:p>
        </p:txBody>
      </p:sp>
    </p:spTree>
    <p:extLst>
      <p:ext uri="{BB962C8B-B14F-4D97-AF65-F5344CB8AC3E}">
        <p14:creationId xmlns:p14="http://schemas.microsoft.com/office/powerpoint/2010/main" val="950565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528638" y="-914400"/>
            <a:ext cx="13249275" cy="8686800"/>
          </a:xfrm>
          <a:prstGeom prst="rect">
            <a:avLst/>
          </a:prstGeom>
        </p:spPr>
      </p:pic>
      <p:sp>
        <p:nvSpPr>
          <p:cNvPr id="2" name="Titel 1"/>
          <p:cNvSpPr>
            <a:spLocks noGrp="1"/>
          </p:cNvSpPr>
          <p:nvPr>
            <p:ph type="title"/>
          </p:nvPr>
        </p:nvSpPr>
        <p:spPr>
          <a:xfrm rot="16200000">
            <a:off x="-2672118" y="3386573"/>
            <a:ext cx="5344236" cy="1325563"/>
          </a:xfrm>
        </p:spPr>
        <p:txBody>
          <a:bodyPr/>
          <a:lstStyle/>
          <a:p>
            <a:r>
              <a:rPr lang="en-US" dirty="0"/>
              <a:t>Unlimited content, impossible choice</a:t>
            </a:r>
          </a:p>
        </p:txBody>
      </p:sp>
      <p:sp>
        <p:nvSpPr>
          <p:cNvPr id="7" name="Ellipse 6"/>
          <p:cNvSpPr/>
          <p:nvPr/>
        </p:nvSpPr>
        <p:spPr>
          <a:xfrm>
            <a:off x="2561180" y="940508"/>
            <a:ext cx="3821373" cy="436729"/>
          </a:xfrm>
          <a:prstGeom prst="ellipse">
            <a:avLst/>
          </a:prstGeom>
          <a:noFill/>
          <a:ln w="1111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4"/>
          <p:cNvSpPr>
            <a:spLocks noGrp="1"/>
          </p:cNvSpPr>
          <p:nvPr>
            <p:ph type="sldNum" sz="quarter" idx="12"/>
          </p:nvPr>
        </p:nvSpPr>
        <p:spPr/>
        <p:txBody>
          <a:bodyPr/>
          <a:lstStyle/>
          <a:p>
            <a:fld id="{F0744B6E-D500-4ED5-A6E6-A04529B6A605}" type="slidenum">
              <a:rPr lang="de-DE" smtClean="0"/>
              <a:t>43</a:t>
            </a:fld>
            <a:endParaRPr lang="de-DE"/>
          </a:p>
        </p:txBody>
      </p:sp>
    </p:spTree>
    <p:extLst>
      <p:ext uri="{BB962C8B-B14F-4D97-AF65-F5344CB8AC3E}">
        <p14:creationId xmlns:p14="http://schemas.microsoft.com/office/powerpoint/2010/main" val="2675998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Content Selection Dilemma</a:t>
            </a:r>
            <a:br>
              <a:rPr lang="en-US" dirty="0"/>
            </a:br>
            <a:r>
              <a:rPr lang="en-US" dirty="0"/>
              <a:t>… random selection of content would not work </a:t>
            </a:r>
          </a:p>
        </p:txBody>
      </p:sp>
      <p:sp>
        <p:nvSpPr>
          <p:cNvPr id="3" name="Inhaltsplatzhalter 2"/>
          <p:cNvSpPr>
            <a:spLocks noGrp="1"/>
          </p:cNvSpPr>
          <p:nvPr>
            <p:ph idx="1"/>
          </p:nvPr>
        </p:nvSpPr>
        <p:spPr>
          <a:xfrm>
            <a:off x="776654" y="1182442"/>
            <a:ext cx="7013331" cy="4530725"/>
          </a:xfrm>
        </p:spPr>
        <p:txBody>
          <a:bodyPr>
            <a:normAutofit/>
          </a:bodyPr>
          <a:lstStyle/>
          <a:p>
            <a:pPr marL="0" indent="0">
              <a:buNone/>
            </a:pPr>
            <a:endParaRPr lang="en-US" dirty="0"/>
          </a:p>
          <a:p>
            <a:pPr marL="0" indent="0">
              <a:buNone/>
            </a:pPr>
            <a:r>
              <a:rPr lang="en-US" sz="4000" dirty="0"/>
              <a:t>We need algorithms, which will inevitably introduce bias, manipulate us, and reduce choice and serendipity. </a:t>
            </a:r>
          </a:p>
          <a:p>
            <a:pPr marL="0" indent="0">
              <a:buNone/>
            </a:pPr>
            <a:r>
              <a:rPr lang="en-US" sz="4000" dirty="0"/>
              <a:t>This also leads to the question of who has control over algorithms?</a:t>
            </a:r>
            <a:endParaRPr lang="de-DE" sz="4000" dirty="0"/>
          </a:p>
        </p:txBody>
      </p:sp>
      <p:pic>
        <p:nvPicPr>
          <p:cNvPr id="5" name="Grafik 4"/>
          <p:cNvPicPr>
            <a:picLocks noChangeAspect="1"/>
          </p:cNvPicPr>
          <p:nvPr/>
        </p:nvPicPr>
        <p:blipFill>
          <a:blip r:embed="rId3"/>
          <a:stretch>
            <a:fillRect/>
          </a:stretch>
        </p:blipFill>
        <p:spPr>
          <a:xfrm>
            <a:off x="8348169" y="1182442"/>
            <a:ext cx="3581871" cy="4664475"/>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8348169" y="5846917"/>
            <a:ext cx="3860352" cy="338554"/>
          </a:xfrm>
          <a:prstGeom prst="rect">
            <a:avLst/>
          </a:prstGeom>
        </p:spPr>
        <p:txBody>
          <a:bodyPr wrap="none">
            <a:spAutoFit/>
          </a:bodyPr>
          <a:lstStyle/>
          <a:p>
            <a:r>
              <a:rPr lang="de-DE" sz="1600" dirty="0">
                <a:hlinkClick r:id="rId4"/>
              </a:rPr>
              <a:t>https://uni.ubicomp.net/as/as-chocie.pdf</a:t>
            </a:r>
            <a:r>
              <a:rPr lang="de-DE" sz="1600" dirty="0"/>
              <a:t> </a:t>
            </a:r>
          </a:p>
        </p:txBody>
      </p:sp>
      <p:sp>
        <p:nvSpPr>
          <p:cNvPr id="7" name="Foliennummernplatzhalter 6"/>
          <p:cNvSpPr>
            <a:spLocks noGrp="1"/>
          </p:cNvSpPr>
          <p:nvPr>
            <p:ph type="sldNum" sz="quarter" idx="12"/>
          </p:nvPr>
        </p:nvSpPr>
        <p:spPr/>
        <p:txBody>
          <a:bodyPr/>
          <a:lstStyle/>
          <a:p>
            <a:fld id="{F0744B6E-D500-4ED5-A6E6-A04529B6A605}" type="slidenum">
              <a:rPr lang="de-DE" smtClean="0"/>
              <a:t>44</a:t>
            </a:fld>
            <a:endParaRPr lang="de-DE"/>
          </a:p>
        </p:txBody>
      </p:sp>
    </p:spTree>
    <p:extLst>
      <p:ext uri="{BB962C8B-B14F-4D97-AF65-F5344CB8AC3E}">
        <p14:creationId xmlns:p14="http://schemas.microsoft.com/office/powerpoint/2010/main" val="2036796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1685764" y="-125796"/>
            <a:ext cx="8945842" cy="5093450"/>
          </a:xfrm>
        </p:spPr>
        <p:txBody>
          <a:bodyPr>
            <a:normAutofit/>
          </a:bodyPr>
          <a:lstStyle/>
          <a:p>
            <a:r>
              <a:rPr lang="en-US" sz="7200" b="1" dirty="0">
                <a:solidFill>
                  <a:schemeClr val="bg1"/>
                </a:solidFill>
              </a:rPr>
              <a:t>There is a dilemma: We cannot consider all options as this would take forever. </a:t>
            </a:r>
          </a:p>
        </p:txBody>
      </p:sp>
      <p:sp>
        <p:nvSpPr>
          <p:cNvPr id="4" name="Foliennummernplatzhalter 3"/>
          <p:cNvSpPr>
            <a:spLocks noGrp="1"/>
          </p:cNvSpPr>
          <p:nvPr>
            <p:ph type="sldNum" sz="quarter" idx="12"/>
          </p:nvPr>
        </p:nvSpPr>
        <p:spPr/>
        <p:txBody>
          <a:bodyPr/>
          <a:lstStyle/>
          <a:p>
            <a:fld id="{F0744B6E-D500-4ED5-A6E6-A04529B6A605}" type="slidenum">
              <a:rPr lang="de-DE" smtClean="0"/>
              <a:t>45</a:t>
            </a:fld>
            <a:endParaRPr lang="de-DE"/>
          </a:p>
        </p:txBody>
      </p:sp>
    </p:spTree>
    <p:extLst>
      <p:ext uri="{BB962C8B-B14F-4D97-AF65-F5344CB8AC3E}">
        <p14:creationId xmlns:p14="http://schemas.microsoft.com/office/powerpoint/2010/main" val="599841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Is Human in the Loop the Solution?</a:t>
            </a:r>
            <a:br>
              <a:rPr lang="en-US" dirty="0"/>
            </a:br>
            <a:r>
              <a:rPr lang="en-US" dirty="0"/>
              <a:t>Who makes the real decisions?</a:t>
            </a:r>
          </a:p>
        </p:txBody>
      </p:sp>
      <p:sp>
        <p:nvSpPr>
          <p:cNvPr id="5" name="Rechteck 4"/>
          <p:cNvSpPr/>
          <p:nvPr/>
        </p:nvSpPr>
        <p:spPr>
          <a:xfrm>
            <a:off x="838200" y="2017299"/>
            <a:ext cx="2014182" cy="386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1.000.000</a:t>
            </a:r>
            <a:br>
              <a:rPr lang="en-US" sz="3200" dirty="0"/>
            </a:br>
            <a:r>
              <a:rPr lang="en-US" sz="3200" dirty="0"/>
              <a:t>Options</a:t>
            </a:r>
          </a:p>
        </p:txBody>
      </p:sp>
      <p:sp>
        <p:nvSpPr>
          <p:cNvPr id="6" name="Rechteck 5"/>
          <p:cNvSpPr/>
          <p:nvPr/>
        </p:nvSpPr>
        <p:spPr>
          <a:xfrm>
            <a:off x="5071849" y="2950363"/>
            <a:ext cx="2014182" cy="1998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100</a:t>
            </a:r>
            <a:br>
              <a:rPr lang="en-US" sz="3200" dirty="0"/>
            </a:br>
            <a:r>
              <a:rPr lang="en-US" sz="3200" dirty="0"/>
              <a:t>Options</a:t>
            </a:r>
          </a:p>
          <a:p>
            <a:pPr algn="ctr"/>
            <a:r>
              <a:rPr lang="en-US" sz="3200" dirty="0"/>
              <a:t>In a sorted list</a:t>
            </a:r>
          </a:p>
        </p:txBody>
      </p:sp>
      <p:sp>
        <p:nvSpPr>
          <p:cNvPr id="7" name="Pfeil nach rechts 6"/>
          <p:cNvSpPr/>
          <p:nvPr/>
        </p:nvSpPr>
        <p:spPr>
          <a:xfrm>
            <a:off x="3029803" y="3389541"/>
            <a:ext cx="2042046" cy="112040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AI / Algorithm</a:t>
            </a:r>
          </a:p>
        </p:txBody>
      </p:sp>
      <p:sp>
        <p:nvSpPr>
          <p:cNvPr id="8" name="Smiley 7"/>
          <p:cNvSpPr/>
          <p:nvPr/>
        </p:nvSpPr>
        <p:spPr>
          <a:xfrm>
            <a:off x="9689910" y="1420997"/>
            <a:ext cx="1542197" cy="152936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9220768" y="3076282"/>
            <a:ext cx="2492991" cy="1746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 Item –</a:t>
            </a:r>
            <a:br>
              <a:rPr lang="en-US" sz="3200" dirty="0"/>
            </a:br>
            <a:r>
              <a:rPr lang="en-US" sz="3200" u="sng" dirty="0"/>
              <a:t>My</a:t>
            </a:r>
            <a:r>
              <a:rPr lang="en-US" sz="3200" dirty="0"/>
              <a:t> selection</a:t>
            </a:r>
          </a:p>
        </p:txBody>
      </p:sp>
      <p:sp>
        <p:nvSpPr>
          <p:cNvPr id="10" name="Pfeil nach rechts 9"/>
          <p:cNvSpPr/>
          <p:nvPr/>
        </p:nvSpPr>
        <p:spPr>
          <a:xfrm>
            <a:off x="7204880" y="3389540"/>
            <a:ext cx="1923197" cy="112040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Human</a:t>
            </a:r>
          </a:p>
        </p:txBody>
      </p:sp>
      <p:sp>
        <p:nvSpPr>
          <p:cNvPr id="11" name="Foliennummernplatzhalter 10"/>
          <p:cNvSpPr>
            <a:spLocks noGrp="1"/>
          </p:cNvSpPr>
          <p:nvPr>
            <p:ph type="sldNum" sz="quarter" idx="12"/>
          </p:nvPr>
        </p:nvSpPr>
        <p:spPr/>
        <p:txBody>
          <a:bodyPr/>
          <a:lstStyle/>
          <a:p>
            <a:fld id="{F0744B6E-D500-4ED5-A6E6-A04529B6A605}" type="slidenum">
              <a:rPr lang="de-DE" smtClean="0"/>
              <a:t>46</a:t>
            </a:fld>
            <a:endParaRPr lang="de-DE"/>
          </a:p>
        </p:txBody>
      </p:sp>
    </p:spTree>
    <p:extLst>
      <p:ext uri="{BB962C8B-B14F-4D97-AF65-F5344CB8AC3E}">
        <p14:creationId xmlns:p14="http://schemas.microsoft.com/office/powerpoint/2010/main" val="884786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46161" y="0"/>
            <a:ext cx="11190313" cy="4353636"/>
          </a:xfrm>
        </p:spPr>
        <p:txBody>
          <a:bodyPr>
            <a:normAutofit/>
          </a:bodyPr>
          <a:lstStyle/>
          <a:p>
            <a:r>
              <a:rPr lang="en-US" sz="9600" b="1" dirty="0">
                <a:solidFill>
                  <a:schemeClr val="bg1"/>
                </a:solidFill>
              </a:rPr>
              <a:t>But it feels all real,</a:t>
            </a:r>
            <a:br>
              <a:rPr lang="en-US" sz="9600" b="1" dirty="0">
                <a:solidFill>
                  <a:schemeClr val="bg1"/>
                </a:solidFill>
              </a:rPr>
            </a:br>
            <a:r>
              <a:rPr lang="en-US" sz="9600" b="1" dirty="0">
                <a:solidFill>
                  <a:schemeClr val="bg1"/>
                </a:solidFill>
              </a:rPr>
              <a:t>I am in control!</a:t>
            </a:r>
          </a:p>
        </p:txBody>
      </p:sp>
      <p:sp>
        <p:nvSpPr>
          <p:cNvPr id="4" name="Foliennummernplatzhalter 3"/>
          <p:cNvSpPr>
            <a:spLocks noGrp="1"/>
          </p:cNvSpPr>
          <p:nvPr>
            <p:ph type="sldNum" sz="quarter" idx="12"/>
          </p:nvPr>
        </p:nvSpPr>
        <p:spPr/>
        <p:txBody>
          <a:bodyPr/>
          <a:lstStyle/>
          <a:p>
            <a:fld id="{F0744B6E-D500-4ED5-A6E6-A04529B6A605}" type="slidenum">
              <a:rPr lang="de-DE" smtClean="0"/>
              <a:t>47</a:t>
            </a:fld>
            <a:endParaRPr lang="de-DE"/>
          </a:p>
        </p:txBody>
      </p:sp>
    </p:spTree>
    <p:extLst>
      <p:ext uri="{BB962C8B-B14F-4D97-AF65-F5344CB8AC3E}">
        <p14:creationId xmlns:p14="http://schemas.microsoft.com/office/powerpoint/2010/main" val="2829384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Is Human in the Loop the Solution?</a:t>
            </a:r>
            <a:br>
              <a:rPr lang="en-US" dirty="0"/>
            </a:br>
            <a:r>
              <a:rPr lang="en-US" dirty="0"/>
              <a:t>How makes the real decisions?</a:t>
            </a:r>
          </a:p>
        </p:txBody>
      </p:sp>
      <p:sp>
        <p:nvSpPr>
          <p:cNvPr id="5" name="Rechteck 4"/>
          <p:cNvSpPr/>
          <p:nvPr/>
        </p:nvSpPr>
        <p:spPr>
          <a:xfrm>
            <a:off x="838200" y="2017299"/>
            <a:ext cx="2014182" cy="386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1.000.000</a:t>
            </a:r>
            <a:br>
              <a:rPr lang="en-US" sz="3200" dirty="0"/>
            </a:br>
            <a:r>
              <a:rPr lang="en-US" sz="3200" dirty="0"/>
              <a:t>Options</a:t>
            </a:r>
          </a:p>
        </p:txBody>
      </p:sp>
      <p:sp>
        <p:nvSpPr>
          <p:cNvPr id="6" name="Rechteck 5"/>
          <p:cNvSpPr/>
          <p:nvPr/>
        </p:nvSpPr>
        <p:spPr>
          <a:xfrm>
            <a:off x="5071849" y="2950363"/>
            <a:ext cx="2014182" cy="1998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100</a:t>
            </a:r>
            <a:br>
              <a:rPr lang="en-US" sz="3200" dirty="0"/>
            </a:br>
            <a:r>
              <a:rPr lang="en-US" sz="3200" dirty="0"/>
              <a:t>Options</a:t>
            </a:r>
          </a:p>
          <a:p>
            <a:pPr algn="ctr"/>
            <a:r>
              <a:rPr lang="en-US" sz="3200" dirty="0"/>
              <a:t>In a sorted list</a:t>
            </a:r>
          </a:p>
        </p:txBody>
      </p:sp>
      <p:sp>
        <p:nvSpPr>
          <p:cNvPr id="7" name="Pfeil nach rechts 6"/>
          <p:cNvSpPr/>
          <p:nvPr/>
        </p:nvSpPr>
        <p:spPr>
          <a:xfrm>
            <a:off x="3029803" y="3389541"/>
            <a:ext cx="2042046" cy="112040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AI / Algorithm</a:t>
            </a:r>
          </a:p>
        </p:txBody>
      </p:sp>
      <p:sp>
        <p:nvSpPr>
          <p:cNvPr id="8" name="Smiley 7"/>
          <p:cNvSpPr/>
          <p:nvPr/>
        </p:nvSpPr>
        <p:spPr>
          <a:xfrm>
            <a:off x="9689910" y="1420997"/>
            <a:ext cx="1542197" cy="152936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9220768" y="3076282"/>
            <a:ext cx="2492991" cy="1746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 Item –</a:t>
            </a:r>
            <a:br>
              <a:rPr lang="en-US" sz="3200" dirty="0"/>
            </a:br>
            <a:r>
              <a:rPr lang="en-US" sz="3200" u="sng" dirty="0"/>
              <a:t>My</a:t>
            </a:r>
            <a:r>
              <a:rPr lang="en-US" sz="3200" dirty="0"/>
              <a:t> selection</a:t>
            </a:r>
          </a:p>
        </p:txBody>
      </p:sp>
      <p:sp>
        <p:nvSpPr>
          <p:cNvPr id="10" name="Pfeil nach rechts 9"/>
          <p:cNvSpPr/>
          <p:nvPr/>
        </p:nvSpPr>
        <p:spPr>
          <a:xfrm>
            <a:off x="7204880" y="3389540"/>
            <a:ext cx="1923197" cy="112040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Human</a:t>
            </a:r>
          </a:p>
        </p:txBody>
      </p:sp>
      <p:sp>
        <p:nvSpPr>
          <p:cNvPr id="11" name="Foliennummernplatzhalter 10"/>
          <p:cNvSpPr>
            <a:spLocks noGrp="1"/>
          </p:cNvSpPr>
          <p:nvPr>
            <p:ph type="sldNum" sz="quarter" idx="12"/>
          </p:nvPr>
        </p:nvSpPr>
        <p:spPr/>
        <p:txBody>
          <a:bodyPr/>
          <a:lstStyle/>
          <a:p>
            <a:fld id="{F0744B6E-D500-4ED5-A6E6-A04529B6A605}" type="slidenum">
              <a:rPr lang="de-DE" smtClean="0"/>
              <a:t>48</a:t>
            </a:fld>
            <a:endParaRPr lang="de-DE"/>
          </a:p>
        </p:txBody>
      </p:sp>
    </p:spTree>
    <p:extLst>
      <p:ext uri="{BB962C8B-B14F-4D97-AF65-F5344CB8AC3E}">
        <p14:creationId xmlns:p14="http://schemas.microsoft.com/office/powerpoint/2010/main" val="601241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14670" y="0"/>
            <a:ext cx="11121656" cy="4353636"/>
          </a:xfrm>
        </p:spPr>
        <p:txBody>
          <a:bodyPr>
            <a:normAutofit/>
          </a:bodyPr>
          <a:lstStyle/>
          <a:p>
            <a:r>
              <a:rPr lang="en-US" sz="9600" b="1" dirty="0">
                <a:solidFill>
                  <a:schemeClr val="bg1"/>
                </a:solidFill>
              </a:rPr>
              <a:t>Manipulate vs. Intelligent Assistance</a:t>
            </a:r>
          </a:p>
        </p:txBody>
      </p:sp>
      <p:sp>
        <p:nvSpPr>
          <p:cNvPr id="4" name="Foliennummernplatzhalter 3"/>
          <p:cNvSpPr>
            <a:spLocks noGrp="1"/>
          </p:cNvSpPr>
          <p:nvPr>
            <p:ph type="sldNum" sz="quarter" idx="12"/>
          </p:nvPr>
        </p:nvSpPr>
        <p:spPr/>
        <p:txBody>
          <a:bodyPr/>
          <a:lstStyle/>
          <a:p>
            <a:fld id="{F0744B6E-D500-4ED5-A6E6-A04529B6A605}" type="slidenum">
              <a:rPr lang="de-DE" smtClean="0"/>
              <a:t>49</a:t>
            </a:fld>
            <a:endParaRPr lang="de-DE"/>
          </a:p>
        </p:txBody>
      </p:sp>
    </p:spTree>
    <p:extLst>
      <p:ext uri="{BB962C8B-B14F-4D97-AF65-F5344CB8AC3E}">
        <p14:creationId xmlns:p14="http://schemas.microsoft.com/office/powerpoint/2010/main" val="2390264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AEB7CA-ABBE-314B-8D44-423E15370168}"/>
              </a:ext>
            </a:extLst>
          </p:cNvPr>
          <p:cNvSpPr>
            <a:spLocks noGrp="1"/>
          </p:cNvSpPr>
          <p:nvPr>
            <p:ph type="title"/>
          </p:nvPr>
        </p:nvSpPr>
        <p:spPr/>
        <p:txBody>
          <a:bodyPr/>
          <a:lstStyle/>
          <a:p>
            <a:r>
              <a:rPr lang="en-US" dirty="0"/>
              <a:t>News</a:t>
            </a:r>
          </a:p>
        </p:txBody>
      </p:sp>
      <p:sp>
        <p:nvSpPr>
          <p:cNvPr id="9" name="Text Placeholder 8">
            <a:extLst>
              <a:ext uri="{FF2B5EF4-FFF2-40B4-BE49-F238E27FC236}">
                <a16:creationId xmlns:a16="http://schemas.microsoft.com/office/drawing/2014/main" id="{46F89702-A205-C444-8C59-4280E1FED223}"/>
              </a:ext>
            </a:extLst>
          </p:cNvPr>
          <p:cNvSpPr>
            <a:spLocks noGrp="1"/>
          </p:cNvSpPr>
          <p:nvPr>
            <p:ph type="body" sz="quarter" idx="21"/>
          </p:nvPr>
        </p:nvSpPr>
        <p:spPr/>
        <p:txBody>
          <a:bodyPr/>
          <a:lstStyle/>
          <a:p>
            <a:r>
              <a:rPr lang="en-US" dirty="0"/>
              <a:t>Organization</a:t>
            </a:r>
          </a:p>
        </p:txBody>
      </p:sp>
      <p:sp>
        <p:nvSpPr>
          <p:cNvPr id="4" name="Slide Number Placeholder 3">
            <a:extLst>
              <a:ext uri="{FF2B5EF4-FFF2-40B4-BE49-F238E27FC236}">
                <a16:creationId xmlns:a16="http://schemas.microsoft.com/office/drawing/2014/main" id="{832C4079-6958-334C-BEE9-F306FA5EAD91}"/>
              </a:ext>
            </a:extLst>
          </p:cNvPr>
          <p:cNvSpPr>
            <a:spLocks noGrp="1"/>
          </p:cNvSpPr>
          <p:nvPr>
            <p:ph type="sldNum" sz="quarter" idx="24"/>
          </p:nvPr>
        </p:nvSpPr>
        <p:spPr/>
        <p:txBody>
          <a:bodyPr/>
          <a:lstStyle/>
          <a:p>
            <a:fld id="{C564DEAC-083F-4EA1-9D67-84BB3A537A3E}" type="slidenum">
              <a:rPr lang="de-DE" smtClean="0"/>
              <a:pPr/>
              <a:t>5</a:t>
            </a:fld>
            <a:endParaRPr lang="de-DE" dirty="0"/>
          </a:p>
        </p:txBody>
      </p:sp>
      <p:sp>
        <p:nvSpPr>
          <p:cNvPr id="8" name="Text Placeholder 7">
            <a:extLst>
              <a:ext uri="{FF2B5EF4-FFF2-40B4-BE49-F238E27FC236}">
                <a16:creationId xmlns:a16="http://schemas.microsoft.com/office/drawing/2014/main" id="{C92C507A-056D-644A-A8DD-3CA6AEA4EC27}"/>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1E9299B9-360C-9544-8E61-C2D18EED2E50}"/>
              </a:ext>
            </a:extLst>
          </p:cNvPr>
          <p:cNvSpPr>
            <a:spLocks noGrp="1"/>
          </p:cNvSpPr>
          <p:nvPr>
            <p:ph type="body" sz="quarter" idx="13"/>
          </p:nvPr>
        </p:nvSpPr>
        <p:spPr/>
        <p:txBody>
          <a:bodyPr/>
          <a:lstStyle/>
          <a:p>
            <a:pPr>
              <a:defRPr sz="2200"/>
            </a:pPr>
            <a:r>
              <a:rPr lang="en-US" b="1" dirty="0"/>
              <a:t>Uni2Work course </a:t>
            </a:r>
            <a:r>
              <a:rPr lang="en-US" dirty="0">
                <a:hlinkClick r:id="rId2"/>
              </a:rPr>
              <a:t>https://uni2work.ifi.lmu.de/course/W21/IfI/IUI</a:t>
            </a:r>
            <a:r>
              <a:rPr lang="en-US" dirty="0"/>
              <a:t> </a:t>
            </a:r>
          </a:p>
          <a:p>
            <a:pPr>
              <a:defRPr sz="2200"/>
            </a:pPr>
            <a:r>
              <a:rPr lang="en-US" b="1" dirty="0"/>
              <a:t>Website </a:t>
            </a:r>
            <a:r>
              <a:rPr lang="en-US" dirty="0">
                <a:hlinkClick r:id="rId3"/>
              </a:rPr>
              <a:t>http://www.medien.ifi.lmu.de/lehre/ws2122/iui/</a:t>
            </a:r>
            <a:endParaRPr lang="en-US" dirty="0"/>
          </a:p>
          <a:p>
            <a:pPr>
              <a:defRPr sz="2200"/>
            </a:pPr>
            <a:endParaRPr lang="en-US" dirty="0"/>
          </a:p>
        </p:txBody>
      </p:sp>
    </p:spTree>
    <p:extLst>
      <p:ext uri="{BB962C8B-B14F-4D97-AF65-F5344CB8AC3E}">
        <p14:creationId xmlns:p14="http://schemas.microsoft.com/office/powerpoint/2010/main" val="4259419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Manipulation is Easy</a:t>
            </a:r>
            <a:br>
              <a:rPr lang="en-US" dirty="0"/>
            </a:br>
            <a:r>
              <a:rPr lang="en-US" dirty="0"/>
              <a:t>(and it is not new)</a:t>
            </a:r>
          </a:p>
        </p:txBody>
      </p:sp>
      <p:sp>
        <p:nvSpPr>
          <p:cNvPr id="3" name="Inhaltsplatzhalter 2"/>
          <p:cNvSpPr>
            <a:spLocks noGrp="1"/>
          </p:cNvSpPr>
          <p:nvPr>
            <p:ph idx="1"/>
          </p:nvPr>
        </p:nvSpPr>
        <p:spPr/>
        <p:txBody>
          <a:bodyPr/>
          <a:lstStyle/>
          <a:p>
            <a:r>
              <a:rPr lang="en-US" dirty="0"/>
              <a:t>Your get 4 items presented:</a:t>
            </a:r>
          </a:p>
          <a:p>
            <a:pPr lvl="1"/>
            <a:r>
              <a:rPr lang="en-US" dirty="0"/>
              <a:t>one that is out of your budget </a:t>
            </a:r>
          </a:p>
          <a:p>
            <a:pPr lvl="1"/>
            <a:r>
              <a:rPr lang="en-US" dirty="0"/>
              <a:t>one that has low user ratings</a:t>
            </a:r>
          </a:p>
          <a:p>
            <a:pPr lvl="1"/>
            <a:r>
              <a:rPr lang="en-US" dirty="0"/>
              <a:t>one that is not available until next week</a:t>
            </a:r>
          </a:p>
          <a:p>
            <a:pPr lvl="1"/>
            <a:r>
              <a:rPr lang="en-US" dirty="0"/>
              <a:t>one we want to sell you</a:t>
            </a:r>
          </a:p>
          <a:p>
            <a:r>
              <a:rPr lang="en-US" dirty="0"/>
              <a:t>It is your choice! </a:t>
            </a:r>
            <a:br>
              <a:rPr lang="en-US" dirty="0"/>
            </a:br>
            <a:r>
              <a:rPr lang="en-US" dirty="0"/>
              <a:t>You will believe, that you made your choice</a:t>
            </a:r>
          </a:p>
          <a:p>
            <a:r>
              <a:rPr lang="en-US" dirty="0"/>
              <a:t>However the system “manipulated” the decision</a:t>
            </a:r>
            <a:endParaRPr lang="de-DE" dirty="0"/>
          </a:p>
          <a:p>
            <a:pPr lvl="1"/>
            <a:r>
              <a:rPr lang="en-US" dirty="0"/>
              <a:t>Pre-selection</a:t>
            </a:r>
          </a:p>
          <a:p>
            <a:pPr lvl="1"/>
            <a:r>
              <a:rPr lang="en-US" dirty="0"/>
              <a:t>presentation</a:t>
            </a:r>
          </a:p>
          <a:p>
            <a:endParaRPr lang="en-US" dirty="0"/>
          </a:p>
          <a:p>
            <a:endParaRPr lang="en-US" dirty="0"/>
          </a:p>
        </p:txBody>
      </p:sp>
      <p:pic>
        <p:nvPicPr>
          <p:cNvPr id="9218" name="Picture 2" descr="guitar, shop, music, instrument, wire, acoustics"/>
          <p:cNvPicPr>
            <a:picLocks noChangeAspect="1" noChangeArrowheads="1"/>
          </p:cNvPicPr>
          <p:nvPr/>
        </p:nvPicPr>
        <p:blipFill rotWithShape="1">
          <a:blip r:embed="rId3">
            <a:extLst>
              <a:ext uri="{28A0092B-C50C-407E-A947-70E740481C1C}">
                <a14:useLocalDpi xmlns:a14="http://schemas.microsoft.com/office/drawing/2010/main" val="0"/>
              </a:ext>
            </a:extLst>
          </a:blip>
          <a:srcRect r="62783"/>
          <a:stretch/>
        </p:blipFill>
        <p:spPr bwMode="auto">
          <a:xfrm>
            <a:off x="7686675" y="0"/>
            <a:ext cx="45347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fld id="{F0744B6E-D500-4ED5-A6E6-A04529B6A605}" type="slidenum">
              <a:rPr lang="de-DE" smtClean="0"/>
              <a:t>50</a:t>
            </a:fld>
            <a:endParaRPr lang="de-DE"/>
          </a:p>
        </p:txBody>
      </p:sp>
    </p:spTree>
    <p:extLst>
      <p:ext uri="{BB962C8B-B14F-4D97-AF65-F5344CB8AC3E}">
        <p14:creationId xmlns:p14="http://schemas.microsoft.com/office/powerpoint/2010/main" val="3070516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8490" y="548680"/>
            <a:ext cx="11041038" cy="457200"/>
          </a:xfrm>
        </p:spPr>
        <p:txBody>
          <a:bodyPr>
            <a:normAutofit/>
          </a:bodyPr>
          <a:lstStyle/>
          <a:p>
            <a:r>
              <a:rPr lang="en-US" dirty="0"/>
              <a:t>Manipulation or Intelligent Assistance?</a:t>
            </a:r>
          </a:p>
        </p:txBody>
      </p:sp>
      <p:sp>
        <p:nvSpPr>
          <p:cNvPr id="3" name="Inhaltsplatzhalter 2"/>
          <p:cNvSpPr>
            <a:spLocks noGrp="1"/>
          </p:cNvSpPr>
          <p:nvPr>
            <p:ph idx="1"/>
          </p:nvPr>
        </p:nvSpPr>
        <p:spPr>
          <a:xfrm>
            <a:off x="368490" y="1403444"/>
            <a:ext cx="11122926" cy="4812005"/>
          </a:xfrm>
        </p:spPr>
        <p:txBody>
          <a:bodyPr>
            <a:normAutofit fontScale="92500"/>
          </a:bodyPr>
          <a:lstStyle/>
          <a:p>
            <a:r>
              <a:rPr lang="en-US" sz="3200" dirty="0"/>
              <a:t>The interface of </a:t>
            </a:r>
            <a:r>
              <a:rPr lang="en-US" sz="3200" b="1" dirty="0"/>
              <a:t>how to present intelligent assistance </a:t>
            </a:r>
            <a:r>
              <a:rPr lang="en-US" sz="3200" dirty="0"/>
              <a:t>to the user is critical for success</a:t>
            </a:r>
          </a:p>
          <a:p>
            <a:r>
              <a:rPr lang="en-US" sz="3200" dirty="0"/>
              <a:t>“Users don’t want to be told what to do, they want to choose” </a:t>
            </a:r>
          </a:p>
          <a:p>
            <a:pPr lvl="1"/>
            <a:r>
              <a:rPr lang="en-US" sz="2000" dirty="0"/>
              <a:t>Version 1: </a:t>
            </a:r>
          </a:p>
          <a:p>
            <a:pPr lvl="2"/>
            <a:r>
              <a:rPr lang="en-US" dirty="0"/>
              <a:t>“take the train at 12:17 from platform 6”</a:t>
            </a:r>
          </a:p>
          <a:p>
            <a:pPr lvl="1"/>
            <a:r>
              <a:rPr lang="en-US" sz="2000" dirty="0"/>
              <a:t>Version 2: </a:t>
            </a:r>
          </a:p>
          <a:p>
            <a:pPr lvl="2"/>
            <a:r>
              <a:rPr lang="en-US" dirty="0"/>
              <a:t>“which do you want to take? train at 12:17 from platform 6 (takes 45 minutes) or bus at 12:15 from platform 3 (takes 50 minutes, is unreliable)”</a:t>
            </a:r>
            <a:br>
              <a:rPr lang="en-US" dirty="0"/>
            </a:br>
            <a:endParaRPr lang="en-US" sz="3200" dirty="0"/>
          </a:p>
          <a:p>
            <a:r>
              <a:rPr lang="en-US" sz="3200" dirty="0"/>
              <a:t>Intelligent assistance is </a:t>
            </a:r>
            <a:r>
              <a:rPr lang="en-US" sz="3200" b="1" dirty="0"/>
              <a:t>not perfect </a:t>
            </a:r>
            <a:r>
              <a:rPr lang="en-US" sz="3200" dirty="0"/>
              <a:t>(and will not be for a long time), and </a:t>
            </a:r>
            <a:r>
              <a:rPr lang="en-US" sz="3200" b="1" dirty="0"/>
              <a:t>this can be hidden in the user interface</a:t>
            </a:r>
          </a:p>
          <a:p>
            <a:endParaRPr lang="en-US" dirty="0"/>
          </a:p>
        </p:txBody>
      </p:sp>
      <p:sp>
        <p:nvSpPr>
          <p:cNvPr id="5" name="Foliennummernplatzhalter 4"/>
          <p:cNvSpPr>
            <a:spLocks noGrp="1"/>
          </p:cNvSpPr>
          <p:nvPr>
            <p:ph type="sldNum" sz="quarter" idx="12"/>
          </p:nvPr>
        </p:nvSpPr>
        <p:spPr/>
        <p:txBody>
          <a:bodyPr/>
          <a:lstStyle/>
          <a:p>
            <a:fld id="{F0744B6E-D500-4ED5-A6E6-A04529B6A605}" type="slidenum">
              <a:rPr lang="de-DE" smtClean="0"/>
              <a:t>51</a:t>
            </a:fld>
            <a:endParaRPr lang="de-DE"/>
          </a:p>
        </p:txBody>
      </p:sp>
    </p:spTree>
    <p:extLst>
      <p:ext uri="{BB962C8B-B14F-4D97-AF65-F5344CB8AC3E}">
        <p14:creationId xmlns:p14="http://schemas.microsoft.com/office/powerpoint/2010/main" val="3837332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 Dystopian vision: The route you drive</a:t>
            </a:r>
            <a:endParaRPr lang="de-DE" dirty="0"/>
          </a:p>
        </p:txBody>
      </p:sp>
      <p:sp>
        <p:nvSpPr>
          <p:cNvPr id="3" name="Inhaltsplatzhalter 2"/>
          <p:cNvSpPr>
            <a:spLocks noGrp="1"/>
          </p:cNvSpPr>
          <p:nvPr>
            <p:ph idx="1"/>
          </p:nvPr>
        </p:nvSpPr>
        <p:spPr/>
        <p:txBody>
          <a:bodyPr/>
          <a:lstStyle/>
          <a:p>
            <a:endParaRPr lang="de-DE"/>
          </a:p>
        </p:txBody>
      </p:sp>
      <p:pic>
        <p:nvPicPr>
          <p:cNvPr id="5" name="Inhaltsplatzhalter 6"/>
          <p:cNvPicPr>
            <a:picLocks noChangeAspect="1"/>
          </p:cNvPicPr>
          <p:nvPr/>
        </p:nvPicPr>
        <p:blipFill rotWithShape="1">
          <a:blip r:embed="rId3">
            <a:extLst>
              <a:ext uri="{28A0092B-C50C-407E-A947-70E740481C1C}">
                <a14:useLocalDpi xmlns:a14="http://schemas.microsoft.com/office/drawing/2010/main" val="0"/>
              </a:ext>
            </a:extLst>
          </a:blip>
          <a:srcRect l="12399"/>
          <a:stretch/>
        </p:blipFill>
        <p:spPr>
          <a:xfrm>
            <a:off x="776655" y="1268942"/>
            <a:ext cx="3075575" cy="4806062"/>
          </a:xfrm>
          <a:prstGeom prst="rect">
            <a:avLst/>
          </a:prstGeom>
        </p:spPr>
      </p:pic>
      <p:pic>
        <p:nvPicPr>
          <p:cNvPr id="6" name="Grafik 5"/>
          <p:cNvPicPr>
            <a:picLocks noChangeAspect="1"/>
          </p:cNvPicPr>
          <p:nvPr/>
        </p:nvPicPr>
        <p:blipFill rotWithShape="1">
          <a:blip r:embed="rId4">
            <a:extLst>
              <a:ext uri="{28A0092B-C50C-407E-A947-70E740481C1C}">
                <a14:useLocalDpi xmlns:a14="http://schemas.microsoft.com/office/drawing/2010/main" val="0"/>
              </a:ext>
            </a:extLst>
          </a:blip>
          <a:srcRect l="12350"/>
          <a:stretch/>
        </p:blipFill>
        <p:spPr>
          <a:xfrm>
            <a:off x="4010770" y="1268942"/>
            <a:ext cx="3053093" cy="4806061"/>
          </a:xfrm>
          <a:prstGeom prst="rect">
            <a:avLst/>
          </a:prstGeom>
        </p:spPr>
      </p:pic>
      <p:pic>
        <p:nvPicPr>
          <p:cNvPr id="7" name="Grafik 6"/>
          <p:cNvPicPr>
            <a:picLocks noChangeAspect="1"/>
          </p:cNvPicPr>
          <p:nvPr/>
        </p:nvPicPr>
        <p:blipFill rotWithShape="1">
          <a:blip r:embed="rId5">
            <a:extLst>
              <a:ext uri="{28A0092B-C50C-407E-A947-70E740481C1C}">
                <a14:useLocalDpi xmlns:a14="http://schemas.microsoft.com/office/drawing/2010/main" val="0"/>
              </a:ext>
            </a:extLst>
          </a:blip>
          <a:srcRect l="9256"/>
          <a:stretch/>
        </p:blipFill>
        <p:spPr>
          <a:xfrm>
            <a:off x="7222403" y="1268942"/>
            <a:ext cx="3209828" cy="4806061"/>
          </a:xfrm>
          <a:prstGeom prst="rect">
            <a:avLst/>
          </a:prstGeom>
        </p:spPr>
      </p:pic>
      <p:sp>
        <p:nvSpPr>
          <p:cNvPr id="9" name="Rechteck 8"/>
          <p:cNvSpPr/>
          <p:nvPr/>
        </p:nvSpPr>
        <p:spPr>
          <a:xfrm>
            <a:off x="11971866" y="-149290"/>
            <a:ext cx="615130" cy="719390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oliennummernplatzhalter 7"/>
          <p:cNvSpPr>
            <a:spLocks noGrp="1"/>
          </p:cNvSpPr>
          <p:nvPr>
            <p:ph type="sldNum" sz="quarter" idx="12"/>
          </p:nvPr>
        </p:nvSpPr>
        <p:spPr/>
        <p:txBody>
          <a:bodyPr/>
          <a:lstStyle/>
          <a:p>
            <a:fld id="{F0744B6E-D500-4ED5-A6E6-A04529B6A605}" type="slidenum">
              <a:rPr lang="de-DE" smtClean="0"/>
              <a:t>52</a:t>
            </a:fld>
            <a:endParaRPr lang="de-DE"/>
          </a:p>
        </p:txBody>
      </p:sp>
    </p:spTree>
    <p:extLst>
      <p:ext uri="{BB962C8B-B14F-4D97-AF65-F5344CB8AC3E}">
        <p14:creationId xmlns:p14="http://schemas.microsoft.com/office/powerpoint/2010/main" val="1855407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 Dystopian vision: What to eat?</a:t>
            </a:r>
            <a:endParaRPr lang="de-DE" dirty="0"/>
          </a:p>
        </p:txBody>
      </p:sp>
      <p:sp>
        <p:nvSpPr>
          <p:cNvPr id="3" name="Inhaltsplatzhalter 2"/>
          <p:cNvSpPr>
            <a:spLocks noGrp="1"/>
          </p:cNvSpPr>
          <p:nvPr>
            <p:ph idx="1"/>
          </p:nvPr>
        </p:nvSpPr>
        <p:spPr/>
        <p:txBody>
          <a:bodyPr/>
          <a:lstStyle/>
          <a:p>
            <a:endParaRPr lang="de-DE" dirty="0"/>
          </a:p>
        </p:txBody>
      </p:sp>
      <p:pic>
        <p:nvPicPr>
          <p:cNvPr id="8" name="Grafik 7"/>
          <p:cNvPicPr>
            <a:picLocks noChangeAspect="1"/>
          </p:cNvPicPr>
          <p:nvPr/>
        </p:nvPicPr>
        <p:blipFill>
          <a:blip r:embed="rId3"/>
          <a:stretch>
            <a:fillRect/>
          </a:stretch>
        </p:blipFill>
        <p:spPr>
          <a:xfrm>
            <a:off x="3718994" y="1870076"/>
            <a:ext cx="8247036" cy="3771900"/>
          </a:xfrm>
          <a:prstGeom prst="rect">
            <a:avLst/>
          </a:prstGeom>
        </p:spPr>
      </p:pic>
      <p:pic>
        <p:nvPicPr>
          <p:cNvPr id="9" name="Grafik 8"/>
          <p:cNvPicPr>
            <a:picLocks noChangeAspect="1"/>
          </p:cNvPicPr>
          <p:nvPr/>
        </p:nvPicPr>
        <p:blipFill>
          <a:blip r:embed="rId4"/>
          <a:stretch>
            <a:fillRect/>
          </a:stretch>
        </p:blipFill>
        <p:spPr>
          <a:xfrm>
            <a:off x="225970" y="1870076"/>
            <a:ext cx="3400425" cy="3771900"/>
          </a:xfrm>
          <a:prstGeom prst="rect">
            <a:avLst/>
          </a:prstGeom>
        </p:spPr>
      </p:pic>
      <p:sp>
        <p:nvSpPr>
          <p:cNvPr id="5" name="Foliennummernplatzhalter 4"/>
          <p:cNvSpPr>
            <a:spLocks noGrp="1"/>
          </p:cNvSpPr>
          <p:nvPr>
            <p:ph type="sldNum" sz="quarter" idx="12"/>
          </p:nvPr>
        </p:nvSpPr>
        <p:spPr/>
        <p:txBody>
          <a:bodyPr/>
          <a:lstStyle/>
          <a:p>
            <a:fld id="{F0744B6E-D500-4ED5-A6E6-A04529B6A605}" type="slidenum">
              <a:rPr lang="de-DE" smtClean="0"/>
              <a:t>53</a:t>
            </a:fld>
            <a:endParaRPr lang="de-DE"/>
          </a:p>
        </p:txBody>
      </p:sp>
    </p:spTree>
    <p:extLst>
      <p:ext uri="{BB962C8B-B14F-4D97-AF65-F5344CB8AC3E}">
        <p14:creationId xmlns:p14="http://schemas.microsoft.com/office/powerpoint/2010/main" val="3254530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 Dystopian vision: Fundamental life choices</a:t>
            </a:r>
            <a:endParaRPr lang="de-DE" dirty="0"/>
          </a:p>
        </p:txBody>
      </p:sp>
      <p:sp>
        <p:nvSpPr>
          <p:cNvPr id="3" name="Inhaltsplatzhalter 2"/>
          <p:cNvSpPr>
            <a:spLocks noGrp="1"/>
          </p:cNvSpPr>
          <p:nvPr>
            <p:ph idx="1"/>
          </p:nvPr>
        </p:nvSpPr>
        <p:spPr>
          <a:xfrm>
            <a:off x="7206018" y="1847850"/>
            <a:ext cx="4147782" cy="4351338"/>
          </a:xfrm>
        </p:spPr>
        <p:txBody>
          <a:bodyPr/>
          <a:lstStyle/>
          <a:p>
            <a:r>
              <a:rPr lang="de-DE" dirty="0" err="1"/>
              <a:t>Whom</a:t>
            </a:r>
            <a:r>
              <a:rPr lang="de-DE" dirty="0"/>
              <a:t> </a:t>
            </a:r>
            <a:r>
              <a:rPr lang="de-DE" dirty="0" err="1"/>
              <a:t>to</a:t>
            </a:r>
            <a:r>
              <a:rPr lang="de-DE" dirty="0"/>
              <a:t> </a:t>
            </a:r>
            <a:r>
              <a:rPr lang="de-DE" dirty="0" err="1"/>
              <a:t>marry</a:t>
            </a:r>
            <a:r>
              <a:rPr lang="de-DE" dirty="0"/>
              <a:t>?</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6190160" cy="4508500"/>
          </a:xfrm>
          <a:prstGeom prst="rect">
            <a:avLst/>
          </a:prstGeom>
        </p:spPr>
      </p:pic>
      <p:sp>
        <p:nvSpPr>
          <p:cNvPr id="6" name="Rechteck 5"/>
          <p:cNvSpPr/>
          <p:nvPr/>
        </p:nvSpPr>
        <p:spPr>
          <a:xfrm>
            <a:off x="11971866" y="-149290"/>
            <a:ext cx="615130" cy="719390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4"/>
          <p:cNvSpPr>
            <a:spLocks noGrp="1"/>
          </p:cNvSpPr>
          <p:nvPr>
            <p:ph type="sldNum" sz="quarter" idx="12"/>
          </p:nvPr>
        </p:nvSpPr>
        <p:spPr/>
        <p:txBody>
          <a:bodyPr/>
          <a:lstStyle/>
          <a:p>
            <a:fld id="{F0744B6E-D500-4ED5-A6E6-A04529B6A605}" type="slidenum">
              <a:rPr lang="de-DE" smtClean="0"/>
              <a:t>54</a:t>
            </a:fld>
            <a:endParaRPr lang="de-DE"/>
          </a:p>
        </p:txBody>
      </p:sp>
    </p:spTree>
    <p:extLst>
      <p:ext uri="{BB962C8B-B14F-4D97-AF65-F5344CB8AC3E}">
        <p14:creationId xmlns:p14="http://schemas.microsoft.com/office/powerpoint/2010/main" val="3573754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a:t>
            </a:r>
            <a:r>
              <a:rPr lang="de-DE" dirty="0" err="1"/>
              <a:t>predictive</a:t>
            </a:r>
            <a:r>
              <a:rPr lang="de-DE" dirty="0"/>
              <a:t>) power </a:t>
            </a:r>
            <a:r>
              <a:rPr lang="de-DE" dirty="0" err="1"/>
              <a:t>of</a:t>
            </a:r>
            <a:r>
              <a:rPr lang="de-DE" dirty="0"/>
              <a:t> </a:t>
            </a:r>
            <a:r>
              <a:rPr lang="de-DE" dirty="0" err="1"/>
              <a:t>computing</a:t>
            </a:r>
            <a:br>
              <a:rPr lang="de-DE" dirty="0"/>
            </a:br>
            <a:r>
              <a:rPr lang="de-DE" dirty="0"/>
              <a:t>Can </a:t>
            </a:r>
            <a:r>
              <a:rPr lang="de-DE" dirty="0" err="1"/>
              <a:t>we</a:t>
            </a:r>
            <a:r>
              <a:rPr lang="de-DE" dirty="0"/>
              <a:t> </a:t>
            </a:r>
            <a:r>
              <a:rPr lang="de-DE" dirty="0" err="1"/>
              <a:t>predict</a:t>
            </a:r>
            <a:r>
              <a:rPr lang="de-DE" dirty="0"/>
              <a:t> </a:t>
            </a:r>
            <a:r>
              <a:rPr lang="de-DE" dirty="0" err="1"/>
              <a:t>your</a:t>
            </a:r>
            <a:r>
              <a:rPr lang="de-DE" dirty="0"/>
              <a:t> </a:t>
            </a:r>
            <a:r>
              <a:rPr lang="de-DE" dirty="0" err="1"/>
              <a:t>future</a:t>
            </a:r>
            <a:r>
              <a:rPr lang="de-DE" dirty="0"/>
              <a:t>?</a:t>
            </a:r>
          </a:p>
        </p:txBody>
      </p:sp>
      <p:sp>
        <p:nvSpPr>
          <p:cNvPr id="3" name="Inhaltsplatzhalter 2"/>
          <p:cNvSpPr>
            <a:spLocks noGrp="1"/>
          </p:cNvSpPr>
          <p:nvPr>
            <p:ph idx="1"/>
          </p:nvPr>
        </p:nvSpPr>
        <p:spPr>
          <a:xfrm>
            <a:off x="838200" y="1805045"/>
            <a:ext cx="10515600" cy="4351338"/>
          </a:xfrm>
        </p:spPr>
        <p:txBody>
          <a:bodyPr/>
          <a:lstStyle/>
          <a:p>
            <a:r>
              <a:rPr lang="en-US" dirty="0"/>
              <a:t>Where you go next?</a:t>
            </a:r>
          </a:p>
          <a:p>
            <a:r>
              <a:rPr lang="en-US" dirty="0"/>
              <a:t>What you will order?</a:t>
            </a:r>
          </a:p>
          <a:p>
            <a:r>
              <a:rPr lang="en-US" dirty="0"/>
              <a:t>What you will watch?</a:t>
            </a:r>
          </a:p>
          <a:p>
            <a:r>
              <a:rPr lang="en-US" dirty="0"/>
              <a:t>…</a:t>
            </a:r>
          </a:p>
          <a:p>
            <a:r>
              <a:rPr lang="en-US" dirty="0"/>
              <a:t>The (life-)partner you choose?</a:t>
            </a:r>
          </a:p>
          <a:p>
            <a:r>
              <a:rPr lang="en-US" dirty="0"/>
              <a:t>…</a:t>
            </a:r>
          </a:p>
          <a:p>
            <a:endParaRPr lang="en-US" dirty="0"/>
          </a:p>
        </p:txBody>
      </p:sp>
      <p:pic>
        <p:nvPicPr>
          <p:cNvPr id="8" name="Grafik 7"/>
          <p:cNvPicPr>
            <a:picLocks noChangeAspect="1"/>
          </p:cNvPicPr>
          <p:nvPr/>
        </p:nvPicPr>
        <p:blipFill rotWithShape="1">
          <a:blip r:embed="rId3"/>
          <a:srcRect l="12439" r="13399" b="5585"/>
          <a:stretch/>
        </p:blipFill>
        <p:spPr>
          <a:xfrm>
            <a:off x="6183915" y="1879187"/>
            <a:ext cx="6008085" cy="4338715"/>
          </a:xfrm>
          <a:prstGeom prst="rect">
            <a:avLst/>
          </a:prstGeom>
        </p:spPr>
      </p:pic>
      <p:sp>
        <p:nvSpPr>
          <p:cNvPr id="5" name="Foliennummernplatzhalter 4"/>
          <p:cNvSpPr>
            <a:spLocks noGrp="1"/>
          </p:cNvSpPr>
          <p:nvPr>
            <p:ph type="sldNum" sz="quarter" idx="12"/>
          </p:nvPr>
        </p:nvSpPr>
        <p:spPr/>
        <p:txBody>
          <a:bodyPr/>
          <a:lstStyle/>
          <a:p>
            <a:fld id="{F0744B6E-D500-4ED5-A6E6-A04529B6A605}" type="slidenum">
              <a:rPr lang="de-DE" smtClean="0"/>
              <a:t>55</a:t>
            </a:fld>
            <a:endParaRPr lang="de-DE"/>
          </a:p>
        </p:txBody>
      </p:sp>
    </p:spTree>
    <p:extLst>
      <p:ext uri="{BB962C8B-B14F-4D97-AF65-F5344CB8AC3E}">
        <p14:creationId xmlns:p14="http://schemas.microsoft.com/office/powerpoint/2010/main" val="2537389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a:t>
            </a:r>
            <a:r>
              <a:rPr lang="de-DE" dirty="0" err="1"/>
              <a:t>predictive</a:t>
            </a:r>
            <a:r>
              <a:rPr lang="de-DE" dirty="0"/>
              <a:t>) power </a:t>
            </a:r>
            <a:r>
              <a:rPr lang="de-DE" dirty="0" err="1"/>
              <a:t>of</a:t>
            </a:r>
            <a:r>
              <a:rPr lang="de-DE" dirty="0"/>
              <a:t> </a:t>
            </a:r>
            <a:r>
              <a:rPr lang="de-DE" dirty="0" err="1"/>
              <a:t>computing</a:t>
            </a:r>
            <a:br>
              <a:rPr lang="de-DE" dirty="0"/>
            </a:br>
            <a:r>
              <a:rPr lang="de-DE" dirty="0"/>
              <a:t>Can </a:t>
            </a:r>
            <a:r>
              <a:rPr lang="de-DE" dirty="0" err="1"/>
              <a:t>we</a:t>
            </a:r>
            <a:r>
              <a:rPr lang="de-DE" dirty="0"/>
              <a:t> </a:t>
            </a:r>
            <a:r>
              <a:rPr lang="de-DE" dirty="0" err="1"/>
              <a:t>predict</a:t>
            </a:r>
            <a:r>
              <a:rPr lang="de-DE" dirty="0"/>
              <a:t> </a:t>
            </a:r>
            <a:r>
              <a:rPr lang="de-DE" dirty="0" err="1"/>
              <a:t>your</a:t>
            </a:r>
            <a:r>
              <a:rPr lang="de-DE" dirty="0"/>
              <a:t> </a:t>
            </a:r>
            <a:r>
              <a:rPr lang="de-DE" dirty="0" err="1"/>
              <a:t>future</a:t>
            </a:r>
            <a:r>
              <a:rPr lang="de-DE" dirty="0"/>
              <a:t>?</a:t>
            </a:r>
          </a:p>
        </p:txBody>
      </p:sp>
      <p:sp>
        <p:nvSpPr>
          <p:cNvPr id="3" name="Inhaltsplatzhalter 2"/>
          <p:cNvSpPr>
            <a:spLocks noGrp="1"/>
          </p:cNvSpPr>
          <p:nvPr>
            <p:ph idx="1"/>
          </p:nvPr>
        </p:nvSpPr>
        <p:spPr>
          <a:xfrm>
            <a:off x="838200" y="1805045"/>
            <a:ext cx="10515600" cy="4351338"/>
          </a:xfrm>
        </p:spPr>
        <p:txBody>
          <a:bodyPr/>
          <a:lstStyle/>
          <a:p>
            <a:r>
              <a:rPr lang="en-US" dirty="0"/>
              <a:t>Where you go next?</a:t>
            </a:r>
          </a:p>
          <a:p>
            <a:r>
              <a:rPr lang="en-US" dirty="0"/>
              <a:t>What you will order?</a:t>
            </a:r>
          </a:p>
          <a:p>
            <a:r>
              <a:rPr lang="en-US" dirty="0"/>
              <a:t>What you will watch?</a:t>
            </a:r>
          </a:p>
          <a:p>
            <a:r>
              <a:rPr lang="en-US" dirty="0"/>
              <a:t>…</a:t>
            </a:r>
          </a:p>
          <a:p>
            <a:r>
              <a:rPr lang="en-US" dirty="0"/>
              <a:t>The (life-)partner you choose?</a:t>
            </a:r>
          </a:p>
          <a:p>
            <a:r>
              <a:rPr lang="en-US" dirty="0"/>
              <a:t>…</a:t>
            </a:r>
          </a:p>
          <a:p>
            <a:endParaRPr lang="en-US" dirty="0"/>
          </a:p>
        </p:txBody>
      </p:sp>
      <p:pic>
        <p:nvPicPr>
          <p:cNvPr id="8" name="Grafik 7"/>
          <p:cNvPicPr>
            <a:picLocks noChangeAspect="1"/>
          </p:cNvPicPr>
          <p:nvPr/>
        </p:nvPicPr>
        <p:blipFill rotWithShape="1">
          <a:blip r:embed="rId3"/>
          <a:srcRect l="12439" r="13399" b="5585"/>
          <a:stretch/>
        </p:blipFill>
        <p:spPr>
          <a:xfrm>
            <a:off x="6183915" y="1879187"/>
            <a:ext cx="6008085" cy="4338715"/>
          </a:xfrm>
          <a:prstGeom prst="rect">
            <a:avLst/>
          </a:prstGeom>
        </p:spPr>
      </p:pic>
      <p:sp>
        <p:nvSpPr>
          <p:cNvPr id="5" name="Foliennummernplatzhalter 4"/>
          <p:cNvSpPr>
            <a:spLocks noGrp="1"/>
          </p:cNvSpPr>
          <p:nvPr>
            <p:ph type="sldNum" sz="quarter" idx="12"/>
          </p:nvPr>
        </p:nvSpPr>
        <p:spPr/>
        <p:txBody>
          <a:bodyPr/>
          <a:lstStyle/>
          <a:p>
            <a:fld id="{F0744B6E-D500-4ED5-A6E6-A04529B6A605}" type="slidenum">
              <a:rPr lang="de-DE" smtClean="0"/>
              <a:t>56</a:t>
            </a:fld>
            <a:endParaRPr lang="de-DE"/>
          </a:p>
        </p:txBody>
      </p:sp>
      <p:sp>
        <p:nvSpPr>
          <p:cNvPr id="4" name="Rectangle 3">
            <a:extLst>
              <a:ext uri="{FF2B5EF4-FFF2-40B4-BE49-F238E27FC236}">
                <a16:creationId xmlns:a16="http://schemas.microsoft.com/office/drawing/2014/main" id="{A3376B4F-FA7E-1942-B949-6A8653075C87}"/>
              </a:ext>
            </a:extLst>
          </p:cNvPr>
          <p:cNvSpPr/>
          <p:nvPr/>
        </p:nvSpPr>
        <p:spPr>
          <a:xfrm>
            <a:off x="-160638" y="0"/>
            <a:ext cx="13790141" cy="6217902"/>
          </a:xfrm>
          <a:prstGeom prst="rect">
            <a:avLst/>
          </a:prstGeom>
          <a:solidFill>
            <a:srgbClr val="FFFFFF">
              <a:alpha val="623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5">
            <a:extLst>
              <a:ext uri="{FF2B5EF4-FFF2-40B4-BE49-F238E27FC236}">
                <a16:creationId xmlns:a16="http://schemas.microsoft.com/office/drawing/2014/main" id="{30427751-DD8D-E642-B415-D9A51FC6BACB}"/>
              </a:ext>
            </a:extLst>
          </p:cNvPr>
          <p:cNvSpPr/>
          <p:nvPr/>
        </p:nvSpPr>
        <p:spPr>
          <a:xfrm>
            <a:off x="5940683" y="3345025"/>
            <a:ext cx="6251317" cy="1323439"/>
          </a:xfrm>
          <a:prstGeom prst="rect">
            <a:avLst/>
          </a:prstGeom>
          <a:noFill/>
        </p:spPr>
        <p:txBody>
          <a:bodyPr wrap="square">
            <a:spAutoFit/>
          </a:bodyPr>
          <a:lstStyle/>
          <a:p>
            <a:pPr algn="ctr"/>
            <a:r>
              <a:rPr lang="en-US" sz="4000" b="1" i="0" dirty="0">
                <a:solidFill>
                  <a:srgbClr val="000000"/>
                </a:solidFill>
                <a:effectLst/>
                <a:latin typeface="Open Sans"/>
              </a:rPr>
              <a:t>The </a:t>
            </a:r>
            <a:r>
              <a:rPr lang="en-US" sz="4000" b="1" dirty="0">
                <a:solidFill>
                  <a:srgbClr val="000000"/>
                </a:solidFill>
                <a:latin typeface="Open Sans"/>
              </a:rPr>
              <a:t>b</a:t>
            </a:r>
            <a:r>
              <a:rPr lang="en-US" sz="4000" b="1" i="0" dirty="0">
                <a:solidFill>
                  <a:srgbClr val="000000"/>
                </a:solidFill>
                <a:effectLst/>
                <a:latin typeface="Open Sans"/>
              </a:rPr>
              <a:t>est way to predict </a:t>
            </a:r>
            <a:br>
              <a:rPr lang="en-US" sz="4000" b="1" i="0" dirty="0">
                <a:solidFill>
                  <a:srgbClr val="000000"/>
                </a:solidFill>
                <a:effectLst/>
                <a:latin typeface="Open Sans"/>
              </a:rPr>
            </a:br>
            <a:r>
              <a:rPr lang="en-US" sz="4000" b="1" i="0" dirty="0">
                <a:solidFill>
                  <a:srgbClr val="000000"/>
                </a:solidFill>
                <a:effectLst/>
                <a:latin typeface="Open Sans"/>
              </a:rPr>
              <a:t>the future is to create it</a:t>
            </a:r>
          </a:p>
        </p:txBody>
      </p:sp>
    </p:spTree>
    <p:extLst>
      <p:ext uri="{BB962C8B-B14F-4D97-AF65-F5344CB8AC3E}">
        <p14:creationId xmlns:p14="http://schemas.microsoft.com/office/powerpoint/2010/main" val="2957076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a:t>
            </a:r>
            <a:r>
              <a:rPr lang="de-DE" dirty="0" err="1"/>
              <a:t>predictive</a:t>
            </a:r>
            <a:r>
              <a:rPr lang="de-DE" dirty="0"/>
              <a:t>) power </a:t>
            </a:r>
            <a:r>
              <a:rPr lang="de-DE" dirty="0" err="1"/>
              <a:t>of</a:t>
            </a:r>
            <a:r>
              <a:rPr lang="de-DE" dirty="0"/>
              <a:t> </a:t>
            </a:r>
            <a:r>
              <a:rPr lang="de-DE" dirty="0" err="1"/>
              <a:t>computing</a:t>
            </a:r>
            <a:br>
              <a:rPr lang="de-DE" dirty="0"/>
            </a:br>
            <a:r>
              <a:rPr lang="de-DE" dirty="0"/>
              <a:t>Can </a:t>
            </a:r>
            <a:r>
              <a:rPr lang="de-DE" dirty="0" err="1"/>
              <a:t>we</a:t>
            </a:r>
            <a:r>
              <a:rPr lang="de-DE" dirty="0"/>
              <a:t> </a:t>
            </a:r>
            <a:r>
              <a:rPr lang="de-DE" dirty="0" err="1"/>
              <a:t>predict</a:t>
            </a:r>
            <a:r>
              <a:rPr lang="de-DE" dirty="0"/>
              <a:t> </a:t>
            </a:r>
            <a:r>
              <a:rPr lang="de-DE" dirty="0" err="1"/>
              <a:t>your</a:t>
            </a:r>
            <a:r>
              <a:rPr lang="de-DE" dirty="0"/>
              <a:t> </a:t>
            </a:r>
            <a:r>
              <a:rPr lang="de-DE" dirty="0" err="1"/>
              <a:t>future</a:t>
            </a:r>
            <a:r>
              <a:rPr lang="de-DE" dirty="0"/>
              <a:t>?</a:t>
            </a:r>
          </a:p>
        </p:txBody>
      </p:sp>
      <p:sp>
        <p:nvSpPr>
          <p:cNvPr id="3" name="Inhaltsplatzhalter 2"/>
          <p:cNvSpPr>
            <a:spLocks noGrp="1"/>
          </p:cNvSpPr>
          <p:nvPr>
            <p:ph idx="1"/>
          </p:nvPr>
        </p:nvSpPr>
        <p:spPr>
          <a:xfrm>
            <a:off x="838200" y="1805045"/>
            <a:ext cx="10515600" cy="4351338"/>
          </a:xfrm>
        </p:spPr>
        <p:txBody>
          <a:bodyPr/>
          <a:lstStyle/>
          <a:p>
            <a:r>
              <a:rPr lang="en-US" dirty="0"/>
              <a:t>Where you go next?</a:t>
            </a:r>
          </a:p>
          <a:p>
            <a:r>
              <a:rPr lang="en-US" dirty="0"/>
              <a:t>What you will order?</a:t>
            </a:r>
          </a:p>
          <a:p>
            <a:r>
              <a:rPr lang="en-US" dirty="0"/>
              <a:t>What you will watch?</a:t>
            </a:r>
          </a:p>
          <a:p>
            <a:r>
              <a:rPr lang="en-US" dirty="0"/>
              <a:t>…</a:t>
            </a:r>
          </a:p>
          <a:p>
            <a:r>
              <a:rPr lang="en-US" dirty="0"/>
              <a:t>The (life-)partner you choose?</a:t>
            </a:r>
          </a:p>
          <a:p>
            <a:r>
              <a:rPr lang="en-US" dirty="0"/>
              <a:t>…</a:t>
            </a:r>
          </a:p>
          <a:p>
            <a:endParaRPr lang="en-US" dirty="0"/>
          </a:p>
        </p:txBody>
      </p:sp>
      <p:pic>
        <p:nvPicPr>
          <p:cNvPr id="8" name="Grafik 7"/>
          <p:cNvPicPr>
            <a:picLocks noChangeAspect="1"/>
          </p:cNvPicPr>
          <p:nvPr/>
        </p:nvPicPr>
        <p:blipFill rotWithShape="1">
          <a:blip r:embed="rId3"/>
          <a:srcRect l="12439" r="13399" b="5585"/>
          <a:stretch/>
        </p:blipFill>
        <p:spPr>
          <a:xfrm>
            <a:off x="6183915" y="1879187"/>
            <a:ext cx="6008085" cy="4338715"/>
          </a:xfrm>
          <a:prstGeom prst="rect">
            <a:avLst/>
          </a:prstGeom>
        </p:spPr>
      </p:pic>
      <p:sp>
        <p:nvSpPr>
          <p:cNvPr id="5" name="Foliennummernplatzhalter 4"/>
          <p:cNvSpPr>
            <a:spLocks noGrp="1"/>
          </p:cNvSpPr>
          <p:nvPr>
            <p:ph type="sldNum" sz="quarter" idx="12"/>
          </p:nvPr>
        </p:nvSpPr>
        <p:spPr/>
        <p:txBody>
          <a:bodyPr/>
          <a:lstStyle/>
          <a:p>
            <a:fld id="{F0744B6E-D500-4ED5-A6E6-A04529B6A605}" type="slidenum">
              <a:rPr lang="de-DE" smtClean="0"/>
              <a:t>57</a:t>
            </a:fld>
            <a:endParaRPr lang="de-DE"/>
          </a:p>
        </p:txBody>
      </p:sp>
      <p:sp>
        <p:nvSpPr>
          <p:cNvPr id="4" name="Rectangle 3">
            <a:extLst>
              <a:ext uri="{FF2B5EF4-FFF2-40B4-BE49-F238E27FC236}">
                <a16:creationId xmlns:a16="http://schemas.microsoft.com/office/drawing/2014/main" id="{A3376B4F-FA7E-1942-B949-6A8653075C87}"/>
              </a:ext>
            </a:extLst>
          </p:cNvPr>
          <p:cNvSpPr/>
          <p:nvPr/>
        </p:nvSpPr>
        <p:spPr>
          <a:xfrm>
            <a:off x="-160638" y="0"/>
            <a:ext cx="13790141" cy="6217902"/>
          </a:xfrm>
          <a:prstGeom prst="rect">
            <a:avLst/>
          </a:prstGeom>
          <a:solidFill>
            <a:srgbClr val="FFFFFF">
              <a:alpha val="623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5">
            <a:extLst>
              <a:ext uri="{FF2B5EF4-FFF2-40B4-BE49-F238E27FC236}">
                <a16:creationId xmlns:a16="http://schemas.microsoft.com/office/drawing/2014/main" id="{30427751-DD8D-E642-B415-D9A51FC6BACB}"/>
              </a:ext>
            </a:extLst>
          </p:cNvPr>
          <p:cNvSpPr/>
          <p:nvPr/>
        </p:nvSpPr>
        <p:spPr>
          <a:xfrm>
            <a:off x="5940683" y="3345025"/>
            <a:ext cx="6251317" cy="1323439"/>
          </a:xfrm>
          <a:prstGeom prst="rect">
            <a:avLst/>
          </a:prstGeom>
          <a:noFill/>
        </p:spPr>
        <p:txBody>
          <a:bodyPr wrap="square">
            <a:spAutoFit/>
          </a:bodyPr>
          <a:lstStyle/>
          <a:p>
            <a:pPr algn="ctr"/>
            <a:r>
              <a:rPr lang="en-US" sz="4000" b="1" i="0" dirty="0">
                <a:solidFill>
                  <a:srgbClr val="000000"/>
                </a:solidFill>
                <a:effectLst/>
                <a:latin typeface="Open Sans"/>
              </a:rPr>
              <a:t>The </a:t>
            </a:r>
            <a:r>
              <a:rPr lang="en-US" sz="4000" b="1" dirty="0">
                <a:solidFill>
                  <a:srgbClr val="000000"/>
                </a:solidFill>
                <a:latin typeface="Open Sans"/>
              </a:rPr>
              <a:t>b</a:t>
            </a:r>
            <a:r>
              <a:rPr lang="en-US" sz="4000" b="1" i="0" dirty="0">
                <a:solidFill>
                  <a:srgbClr val="000000"/>
                </a:solidFill>
                <a:effectLst/>
                <a:latin typeface="Open Sans"/>
              </a:rPr>
              <a:t>est way to predict </a:t>
            </a:r>
            <a:br>
              <a:rPr lang="en-US" sz="4000" b="1" i="0" dirty="0">
                <a:solidFill>
                  <a:srgbClr val="000000"/>
                </a:solidFill>
                <a:effectLst/>
                <a:latin typeface="Open Sans"/>
              </a:rPr>
            </a:br>
            <a:r>
              <a:rPr lang="en-US" sz="4000" b="1" i="0" dirty="0">
                <a:solidFill>
                  <a:srgbClr val="000000"/>
                </a:solidFill>
                <a:effectLst/>
                <a:latin typeface="Open Sans"/>
              </a:rPr>
              <a:t>the future is to create it</a:t>
            </a:r>
          </a:p>
        </p:txBody>
      </p:sp>
      <p:sp>
        <p:nvSpPr>
          <p:cNvPr id="9" name="Rechteck 4">
            <a:extLst>
              <a:ext uri="{FF2B5EF4-FFF2-40B4-BE49-F238E27FC236}">
                <a16:creationId xmlns:a16="http://schemas.microsoft.com/office/drawing/2014/main" id="{2A44A5F4-F5A2-5C42-BE65-52B511C7B2B5}"/>
              </a:ext>
            </a:extLst>
          </p:cNvPr>
          <p:cNvSpPr/>
          <p:nvPr/>
        </p:nvSpPr>
        <p:spPr>
          <a:xfrm>
            <a:off x="0" y="5538063"/>
            <a:ext cx="12192000" cy="1323439"/>
          </a:xfrm>
          <a:prstGeom prst="rect">
            <a:avLst/>
          </a:prstGeom>
          <a:solidFill>
            <a:schemeClr val="tx1"/>
          </a:solidFill>
        </p:spPr>
        <p:txBody>
          <a:bodyPr wrap="square">
            <a:spAutoFit/>
          </a:bodyPr>
          <a:lstStyle/>
          <a:p>
            <a:pPr algn="ctr"/>
            <a:r>
              <a:rPr lang="en-US" sz="4000" b="1" dirty="0">
                <a:solidFill>
                  <a:schemeClr val="bg1"/>
                </a:solidFill>
                <a:latin typeface="Open Sans"/>
              </a:rPr>
              <a:t>… for them - or at least nudge people to go into the right direction (the future you want)</a:t>
            </a:r>
            <a:endParaRPr lang="en-US" sz="4000" b="1" i="0" dirty="0">
              <a:solidFill>
                <a:schemeClr val="bg1"/>
              </a:solidFill>
              <a:effectLst/>
              <a:latin typeface="Open Sans"/>
            </a:endParaRPr>
          </a:p>
        </p:txBody>
      </p:sp>
    </p:spTree>
    <p:extLst>
      <p:ext uri="{BB962C8B-B14F-4D97-AF65-F5344CB8AC3E}">
        <p14:creationId xmlns:p14="http://schemas.microsoft.com/office/powerpoint/2010/main" val="3590854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1353800" cy="1325563"/>
          </a:xfrm>
        </p:spPr>
        <p:txBody>
          <a:bodyPr>
            <a:normAutofit/>
          </a:bodyPr>
          <a:lstStyle/>
          <a:p>
            <a:r>
              <a:rPr lang="en-US" b="1" dirty="0"/>
              <a:t>Then End of Serendipity?</a:t>
            </a:r>
            <a:br>
              <a:rPr lang="en-US" dirty="0"/>
            </a:br>
            <a:r>
              <a:rPr lang="en-US" dirty="0"/>
              <a:t>No Randomness anymore?</a:t>
            </a:r>
          </a:p>
        </p:txBody>
      </p:sp>
      <p:sp>
        <p:nvSpPr>
          <p:cNvPr id="3" name="Inhaltsplatzhalter 2"/>
          <p:cNvSpPr>
            <a:spLocks noGrp="1"/>
          </p:cNvSpPr>
          <p:nvPr>
            <p:ph idx="1"/>
          </p:nvPr>
        </p:nvSpPr>
        <p:spPr>
          <a:xfrm>
            <a:off x="838200" y="2094613"/>
            <a:ext cx="10515600" cy="4082349"/>
          </a:xfrm>
        </p:spPr>
        <p:txBody>
          <a:bodyPr>
            <a:normAutofit/>
          </a:bodyPr>
          <a:lstStyle/>
          <a:p>
            <a:pPr marL="0" indent="0">
              <a:buNone/>
            </a:pPr>
            <a:r>
              <a:rPr lang="en-US" sz="4000" dirty="0"/>
              <a:t>Who do you trust to decide …</a:t>
            </a:r>
          </a:p>
          <a:p>
            <a:r>
              <a:rPr lang="en-US" dirty="0"/>
              <a:t>…what movies you watch? (and eventually like)</a:t>
            </a:r>
          </a:p>
          <a:p>
            <a:r>
              <a:rPr lang="en-US" dirty="0"/>
              <a:t>…who you are sitting next to on the plane?</a:t>
            </a:r>
          </a:p>
          <a:p>
            <a:r>
              <a:rPr lang="en-US" dirty="0"/>
              <a:t>…which way you walk?</a:t>
            </a:r>
          </a:p>
          <a:p>
            <a:r>
              <a:rPr lang="en-US" dirty="0"/>
              <a:t>…who is in the same restaurant as you?</a:t>
            </a:r>
          </a:p>
          <a:p>
            <a:r>
              <a:rPr lang="en-US" dirty="0"/>
              <a:t>…which flat you buy?</a:t>
            </a:r>
          </a:p>
          <a:p>
            <a:r>
              <a:rPr lang="en-US" dirty="0"/>
              <a:t>…</a:t>
            </a:r>
          </a:p>
          <a:p>
            <a:r>
              <a:rPr lang="en-US" dirty="0"/>
              <a:t>…whom you marry?</a:t>
            </a:r>
          </a:p>
        </p:txBody>
      </p:sp>
      <p:sp>
        <p:nvSpPr>
          <p:cNvPr id="5" name="Foliennummernplatzhalter 4"/>
          <p:cNvSpPr>
            <a:spLocks noGrp="1"/>
          </p:cNvSpPr>
          <p:nvPr>
            <p:ph type="sldNum" sz="quarter" idx="12"/>
          </p:nvPr>
        </p:nvSpPr>
        <p:spPr/>
        <p:txBody>
          <a:bodyPr/>
          <a:lstStyle/>
          <a:p>
            <a:fld id="{F0744B6E-D500-4ED5-A6E6-A04529B6A605}" type="slidenum">
              <a:rPr lang="de-DE" smtClean="0"/>
              <a:t>58</a:t>
            </a:fld>
            <a:endParaRPr lang="de-DE"/>
          </a:p>
        </p:txBody>
      </p:sp>
    </p:spTree>
    <p:extLst>
      <p:ext uri="{BB962C8B-B14F-4D97-AF65-F5344CB8AC3E}">
        <p14:creationId xmlns:p14="http://schemas.microsoft.com/office/powerpoint/2010/main" val="3539904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14670" y="0"/>
            <a:ext cx="11121656" cy="5595582"/>
          </a:xfrm>
        </p:spPr>
        <p:txBody>
          <a:bodyPr>
            <a:normAutofit/>
          </a:bodyPr>
          <a:lstStyle/>
          <a:p>
            <a:r>
              <a:rPr lang="en-US" sz="11500" b="1" dirty="0">
                <a:solidFill>
                  <a:schemeClr val="bg1"/>
                </a:solidFill>
              </a:rPr>
              <a:t>Don’t </a:t>
            </a:r>
            <a:br>
              <a:rPr lang="en-US" sz="11500" b="1" dirty="0">
                <a:solidFill>
                  <a:schemeClr val="bg1"/>
                </a:solidFill>
              </a:rPr>
            </a:br>
            <a:r>
              <a:rPr lang="en-US" sz="11500" b="1" dirty="0" err="1">
                <a:solidFill>
                  <a:schemeClr val="bg1"/>
                </a:solidFill>
              </a:rPr>
              <a:t>Autoplay</a:t>
            </a:r>
            <a:r>
              <a:rPr lang="en-US" sz="11500" b="1" dirty="0">
                <a:solidFill>
                  <a:schemeClr val="bg1"/>
                </a:solidFill>
              </a:rPr>
              <a:t> </a:t>
            </a:r>
            <a:br>
              <a:rPr lang="en-US" sz="11500" b="1" dirty="0">
                <a:solidFill>
                  <a:schemeClr val="bg1"/>
                </a:solidFill>
              </a:rPr>
            </a:br>
            <a:r>
              <a:rPr lang="en-US" sz="11500" b="1" dirty="0">
                <a:solidFill>
                  <a:schemeClr val="bg1"/>
                </a:solidFill>
              </a:rPr>
              <a:t>your Life</a:t>
            </a:r>
          </a:p>
        </p:txBody>
      </p:sp>
      <p:pic>
        <p:nvPicPr>
          <p:cNvPr id="10242" name="Picture 2" descr="Schalter, Knebel, Kontrolle, Ui, Schnittstelle"/>
          <p:cNvPicPr>
            <a:picLocks noChangeAspect="1" noChangeArrowheads="1"/>
          </p:cNvPicPr>
          <p:nvPr/>
        </p:nvPicPr>
        <p:blipFill rotWithShape="1">
          <a:blip r:embed="rId3">
            <a:extLst>
              <a:ext uri="{28A0092B-C50C-407E-A947-70E740481C1C}">
                <a14:useLocalDpi xmlns:a14="http://schemas.microsoft.com/office/drawing/2010/main" val="0"/>
              </a:ext>
            </a:extLst>
          </a:blip>
          <a:srcRect l="55463"/>
          <a:stretch/>
        </p:blipFill>
        <p:spPr bwMode="auto">
          <a:xfrm>
            <a:off x="7574907" y="1196412"/>
            <a:ext cx="2796309" cy="3721374"/>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0414562" y="259308"/>
            <a:ext cx="2243527" cy="5595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dirty="0">
                <a:solidFill>
                  <a:schemeClr val="bg1"/>
                </a:solidFill>
              </a:rPr>
              <a:t>Off</a:t>
            </a:r>
          </a:p>
          <a:p>
            <a:endParaRPr lang="en-US" sz="8800" b="1" dirty="0">
              <a:solidFill>
                <a:schemeClr val="bg1"/>
              </a:solidFill>
            </a:endParaRPr>
          </a:p>
          <a:p>
            <a:r>
              <a:rPr lang="en-US" sz="8800" b="1" dirty="0">
                <a:solidFill>
                  <a:schemeClr val="bg1"/>
                </a:solidFill>
              </a:rPr>
              <a:t>On</a:t>
            </a:r>
          </a:p>
        </p:txBody>
      </p:sp>
      <p:sp>
        <p:nvSpPr>
          <p:cNvPr id="4" name="Foliennummernplatzhalter 3"/>
          <p:cNvSpPr>
            <a:spLocks noGrp="1"/>
          </p:cNvSpPr>
          <p:nvPr>
            <p:ph type="sldNum" sz="quarter" idx="12"/>
          </p:nvPr>
        </p:nvSpPr>
        <p:spPr/>
        <p:txBody>
          <a:bodyPr/>
          <a:lstStyle/>
          <a:p>
            <a:fld id="{F0744B6E-D500-4ED5-A6E6-A04529B6A605}" type="slidenum">
              <a:rPr lang="de-DE" smtClean="0"/>
              <a:t>59</a:t>
            </a:fld>
            <a:endParaRPr lang="de-DE"/>
          </a:p>
        </p:txBody>
      </p:sp>
    </p:spTree>
    <p:extLst>
      <p:ext uri="{BB962C8B-B14F-4D97-AF65-F5344CB8AC3E}">
        <p14:creationId xmlns:p14="http://schemas.microsoft.com/office/powerpoint/2010/main" val="28120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61588-5422-E54A-A4B8-FCD5E82C5B95}"/>
              </a:ext>
            </a:extLst>
          </p:cNvPr>
          <p:cNvSpPr>
            <a:spLocks noGrp="1"/>
          </p:cNvSpPr>
          <p:nvPr>
            <p:ph type="title"/>
          </p:nvPr>
        </p:nvSpPr>
        <p:spPr/>
        <p:txBody>
          <a:bodyPr/>
          <a:lstStyle/>
          <a:p>
            <a:r>
              <a:rPr lang="en-US" dirty="0"/>
              <a:t>Exam</a:t>
            </a:r>
          </a:p>
        </p:txBody>
      </p:sp>
      <p:sp>
        <p:nvSpPr>
          <p:cNvPr id="3" name="Text Placeholder 2">
            <a:extLst>
              <a:ext uri="{FF2B5EF4-FFF2-40B4-BE49-F238E27FC236}">
                <a16:creationId xmlns:a16="http://schemas.microsoft.com/office/drawing/2014/main" id="{B6FEF77D-CA7A-8040-85BB-830826F0BA3E}"/>
              </a:ext>
            </a:extLst>
          </p:cNvPr>
          <p:cNvSpPr>
            <a:spLocks noGrp="1"/>
          </p:cNvSpPr>
          <p:nvPr>
            <p:ph type="body" sz="quarter" idx="21"/>
          </p:nvPr>
        </p:nvSpPr>
        <p:spPr/>
        <p:txBody>
          <a:bodyPr/>
          <a:lstStyle/>
          <a:p>
            <a:r>
              <a:rPr lang="en-US" dirty="0"/>
              <a:t>Organization</a:t>
            </a:r>
          </a:p>
        </p:txBody>
      </p:sp>
      <p:sp>
        <p:nvSpPr>
          <p:cNvPr id="4" name="Footer Placeholder 3">
            <a:extLst>
              <a:ext uri="{FF2B5EF4-FFF2-40B4-BE49-F238E27FC236}">
                <a16:creationId xmlns:a16="http://schemas.microsoft.com/office/drawing/2014/main" id="{1486CB97-71DB-924A-8C5C-51ED22461954}"/>
              </a:ext>
            </a:extLst>
          </p:cNvPr>
          <p:cNvSpPr>
            <a:spLocks noGrp="1"/>
          </p:cNvSpPr>
          <p:nvPr>
            <p:ph type="ftr" sz="quarter" idx="23"/>
          </p:nvPr>
        </p:nvSpPr>
        <p:spPr/>
        <p:txBody>
          <a:bodyPr/>
          <a:lstStyle/>
          <a:p>
            <a:r>
              <a:rPr lang="de-DE" dirty="0"/>
              <a:t> </a:t>
            </a:r>
          </a:p>
        </p:txBody>
      </p:sp>
      <p:sp>
        <p:nvSpPr>
          <p:cNvPr id="5" name="Slide Number Placeholder 4">
            <a:extLst>
              <a:ext uri="{FF2B5EF4-FFF2-40B4-BE49-F238E27FC236}">
                <a16:creationId xmlns:a16="http://schemas.microsoft.com/office/drawing/2014/main" id="{BC20D8E0-464F-7F40-9BB9-23092F4C1D34}"/>
              </a:ext>
            </a:extLst>
          </p:cNvPr>
          <p:cNvSpPr>
            <a:spLocks noGrp="1"/>
          </p:cNvSpPr>
          <p:nvPr>
            <p:ph type="sldNum" sz="quarter" idx="24"/>
          </p:nvPr>
        </p:nvSpPr>
        <p:spPr/>
        <p:txBody>
          <a:bodyPr/>
          <a:lstStyle/>
          <a:p>
            <a:fld id="{C564DEAC-083F-4EA1-9D67-84BB3A537A3E}" type="slidenum">
              <a:rPr lang="de-DE" smtClean="0"/>
              <a:pPr/>
              <a:t>6</a:t>
            </a:fld>
            <a:endParaRPr lang="de-DE" dirty="0"/>
          </a:p>
        </p:txBody>
      </p:sp>
      <p:sp>
        <p:nvSpPr>
          <p:cNvPr id="6" name="Text Placeholder 5">
            <a:extLst>
              <a:ext uri="{FF2B5EF4-FFF2-40B4-BE49-F238E27FC236}">
                <a16:creationId xmlns:a16="http://schemas.microsoft.com/office/drawing/2014/main" id="{F2FDA92D-01FD-B843-8CD1-5C747623B163}"/>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C8AB9AA6-A612-0242-8C21-45266A2E2E5D}"/>
              </a:ext>
            </a:extLst>
          </p:cNvPr>
          <p:cNvSpPr>
            <a:spLocks noGrp="1"/>
          </p:cNvSpPr>
          <p:nvPr>
            <p:ph type="body" sz="quarter" idx="13"/>
          </p:nvPr>
        </p:nvSpPr>
        <p:spPr/>
        <p:txBody>
          <a:bodyPr/>
          <a:lstStyle/>
          <a:p>
            <a:pPr marL="0" indent="0">
              <a:lnSpc>
                <a:spcPct val="150000"/>
              </a:lnSpc>
              <a:buNone/>
            </a:pPr>
            <a:r>
              <a:rPr lang="en-US" dirty="0"/>
              <a:t>The exam will consist of two parts</a:t>
            </a:r>
          </a:p>
          <a:p>
            <a:pPr>
              <a:lnSpc>
                <a:spcPct val="150000"/>
              </a:lnSpc>
            </a:pPr>
            <a:r>
              <a:rPr lang="en-US" dirty="0"/>
              <a:t>Your practical project including the final presentation (1/2 of the final grade)</a:t>
            </a:r>
          </a:p>
          <a:p>
            <a:pPr>
              <a:lnSpc>
                <a:spcPct val="150000"/>
              </a:lnSpc>
            </a:pPr>
            <a:r>
              <a:rPr lang="en-US" dirty="0"/>
              <a:t>An oral exam of ~10 minutes about the content of the lectures and exercises (1/2 of the final grade)</a:t>
            </a:r>
          </a:p>
          <a:p>
            <a:pPr>
              <a:lnSpc>
                <a:spcPct val="150000"/>
              </a:lnSpc>
            </a:pPr>
            <a:endParaRPr lang="en-US" dirty="0"/>
          </a:p>
          <a:p>
            <a:pPr>
              <a:lnSpc>
                <a:spcPct val="150000"/>
              </a:lnSpc>
            </a:pPr>
            <a:r>
              <a:rPr lang="en-US" dirty="0"/>
              <a:t>This lecture has 6 ETCS which is equivalent to 180h of work </a:t>
            </a:r>
          </a:p>
          <a:p>
            <a:endParaRPr lang="en-US" dirty="0"/>
          </a:p>
        </p:txBody>
      </p:sp>
    </p:spTree>
    <p:extLst>
      <p:ext uri="{BB962C8B-B14F-4D97-AF65-F5344CB8AC3E}">
        <p14:creationId xmlns:p14="http://schemas.microsoft.com/office/powerpoint/2010/main" val="18146694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d49e86e613_1_380"/>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Implementing IUIs</a:t>
            </a:r>
            <a:endParaRPr/>
          </a:p>
        </p:txBody>
      </p:sp>
      <p:sp>
        <p:nvSpPr>
          <p:cNvPr id="898" name="Google Shape;898;gd49e86e613_1_380"/>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r>
              <a:rPr lang="en-US"/>
              <a:t>Practical advice</a:t>
            </a:r>
            <a:endParaRPr/>
          </a:p>
        </p:txBody>
      </p:sp>
      <p:sp>
        <p:nvSpPr>
          <p:cNvPr id="899" name="Google Shape;899;gd49e86e613_1_380"/>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900" name="Google Shape;900;gd49e86e613_1_380"/>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3320787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1367630" y="636974"/>
            <a:ext cx="7206097" cy="4724809"/>
          </a:xfrm>
          <a:prstGeom prst="rect">
            <a:avLst/>
          </a:prstGeom>
        </p:spPr>
      </p:pic>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platzhalter 4"/>
          <p:cNvSpPr>
            <a:spLocks noGrp="1"/>
          </p:cNvSpPr>
          <p:nvPr>
            <p:ph type="body" sz="quarter" idx="21"/>
          </p:nvPr>
        </p:nvSpPr>
        <p:spPr>
          <a:xfrm>
            <a:off x="695325" y="6356350"/>
            <a:ext cx="5610225" cy="365125"/>
          </a:xfrm>
        </p:spPr>
        <p:txBody>
          <a:bodyPr/>
          <a:lstStyle/>
          <a:p>
            <a:r>
              <a:rPr lang="en-US" dirty="0"/>
              <a:t>Introduction to Prototyping</a:t>
            </a:r>
          </a:p>
        </p:txBody>
      </p:sp>
      <p:cxnSp>
        <p:nvCxnSpPr>
          <p:cNvPr id="7" name="Gerade Verbindung mit Pfeil 6"/>
          <p:cNvCxnSpPr/>
          <p:nvPr/>
        </p:nvCxnSpPr>
        <p:spPr>
          <a:xfrm>
            <a:off x="1150671" y="5585133"/>
            <a:ext cx="7408800" cy="0"/>
          </a:xfrm>
          <a:prstGeom prst="straightConnector1">
            <a:avLst/>
          </a:prstGeom>
          <a:ln w="76200" cap="rnd">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V="1">
            <a:off x="1150671" y="646592"/>
            <a:ext cx="0" cy="4938542"/>
          </a:xfrm>
          <a:prstGeom prst="straightConnector1">
            <a:avLst/>
          </a:prstGeom>
          <a:ln w="76200" cap="rnd">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rot="16200000">
            <a:off x="495343" y="2900420"/>
            <a:ext cx="812658" cy="430887"/>
          </a:xfrm>
          <a:prstGeom prst="rect">
            <a:avLst/>
          </a:prstGeom>
          <a:noFill/>
        </p:spPr>
        <p:txBody>
          <a:bodyPr wrap="none" lIns="0" tIns="0" rIns="0" bIns="0" rtlCol="0">
            <a:spAutoFit/>
          </a:bodyPr>
          <a:lstStyle/>
          <a:p>
            <a:r>
              <a:rPr lang="en-US" sz="2800" dirty="0">
                <a:solidFill>
                  <a:schemeClr val="tx1">
                    <a:lumMod val="75000"/>
                    <a:lumOff val="25000"/>
                  </a:schemeClr>
                </a:solidFill>
              </a:rPr>
              <a:t>effort</a:t>
            </a:r>
          </a:p>
        </p:txBody>
      </p:sp>
      <p:sp>
        <p:nvSpPr>
          <p:cNvPr id="18" name="Textfeld 17"/>
          <p:cNvSpPr txBox="1"/>
          <p:nvPr/>
        </p:nvSpPr>
        <p:spPr>
          <a:xfrm>
            <a:off x="4345316" y="5585133"/>
            <a:ext cx="1019510" cy="430887"/>
          </a:xfrm>
          <a:prstGeom prst="rect">
            <a:avLst/>
          </a:prstGeom>
          <a:noFill/>
        </p:spPr>
        <p:txBody>
          <a:bodyPr wrap="none" lIns="0" tIns="0" rIns="0" bIns="0" rtlCol="0">
            <a:spAutoFit/>
          </a:bodyPr>
          <a:lstStyle/>
          <a:p>
            <a:r>
              <a:rPr lang="en-US" sz="2800" dirty="0">
                <a:solidFill>
                  <a:schemeClr val="tx1">
                    <a:lumMod val="75000"/>
                    <a:lumOff val="25000"/>
                  </a:schemeClr>
                </a:solidFill>
              </a:rPr>
              <a:t>fidelity</a:t>
            </a:r>
          </a:p>
        </p:txBody>
      </p:sp>
      <p:cxnSp>
        <p:nvCxnSpPr>
          <p:cNvPr id="8" name="Gerade Verbindung mit Pfeil 7"/>
          <p:cNvCxnSpPr/>
          <p:nvPr/>
        </p:nvCxnSpPr>
        <p:spPr>
          <a:xfrm flipV="1">
            <a:off x="2892669" y="1644162"/>
            <a:ext cx="4062046" cy="2672862"/>
          </a:xfrm>
          <a:prstGeom prst="straightConnector1">
            <a:avLst/>
          </a:prstGeom>
          <a:ln w="88900" cap="rnd">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rot="19593047">
            <a:off x="3150511" y="2793633"/>
            <a:ext cx="2626040" cy="523220"/>
          </a:xfrm>
          <a:prstGeom prst="rect">
            <a:avLst/>
          </a:prstGeom>
          <a:noFill/>
        </p:spPr>
        <p:txBody>
          <a:bodyPr wrap="none" rtlCol="0">
            <a:spAutoFit/>
          </a:bodyPr>
          <a:lstStyle/>
          <a:p>
            <a:r>
              <a:rPr lang="en-US" sz="2800" dirty="0">
                <a:solidFill>
                  <a:srgbClr val="00B0F0"/>
                </a:solidFill>
              </a:rPr>
              <a:t>design iteration</a:t>
            </a:r>
          </a:p>
        </p:txBody>
      </p:sp>
      <p:sp>
        <p:nvSpPr>
          <p:cNvPr id="6" name="Titel 5"/>
          <p:cNvSpPr>
            <a:spLocks noGrp="1"/>
          </p:cNvSpPr>
          <p:nvPr>
            <p:ph type="title"/>
          </p:nvPr>
        </p:nvSpPr>
        <p:spPr/>
        <p:txBody>
          <a:bodyPr/>
          <a:lstStyle/>
          <a:p>
            <a:endParaRPr lang="de-DE"/>
          </a:p>
        </p:txBody>
      </p:sp>
    </p:spTree>
    <p:extLst>
      <p:ext uri="{BB962C8B-B14F-4D97-AF65-F5344CB8AC3E}">
        <p14:creationId xmlns:p14="http://schemas.microsoft.com/office/powerpoint/2010/main" val="278427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604075"/>
            <a:ext cx="9656005" cy="4946400"/>
          </a:xfrm>
          <a:prstGeom prst="rect">
            <a:avLst/>
          </a:prstGeom>
        </p:spPr>
      </p:pic>
      <p:sp>
        <p:nvSpPr>
          <p:cNvPr id="2" name="Titel 1"/>
          <p:cNvSpPr>
            <a:spLocks noGrp="1"/>
          </p:cNvSpPr>
          <p:nvPr>
            <p:ph type="title"/>
          </p:nvPr>
        </p:nvSpPr>
        <p:spPr>
          <a:xfrm>
            <a:off x="695325" y="204370"/>
            <a:ext cx="10801349" cy="399705"/>
          </a:xfrm>
        </p:spPr>
        <p:txBody>
          <a:bodyPr/>
          <a:lstStyle/>
          <a:p>
            <a:r>
              <a:rPr lang="en-US" dirty="0"/>
              <a:t>Sketches</a:t>
            </a: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platzhalter 4"/>
          <p:cNvSpPr>
            <a:spLocks noGrp="1"/>
          </p:cNvSpPr>
          <p:nvPr>
            <p:ph type="body" sz="quarter" idx="21"/>
          </p:nvPr>
        </p:nvSpPr>
        <p:spPr/>
        <p:txBody>
          <a:bodyPr/>
          <a:lstStyle/>
          <a:p>
            <a:r>
              <a:rPr lang="en-GB" dirty="0"/>
              <a:t>Low-Functional Prototypes</a:t>
            </a:r>
            <a:endParaRPr lang="en-US"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 y="604075"/>
            <a:ext cx="9656005" cy="4946400"/>
          </a:xfrm>
          <a:prstGeom prst="rect">
            <a:avLst/>
          </a:prstGeom>
        </p:spPr>
      </p:pic>
    </p:spTree>
    <p:extLst>
      <p:ext uri="{BB962C8B-B14F-4D97-AF65-F5344CB8AC3E}">
        <p14:creationId xmlns:p14="http://schemas.microsoft.com/office/powerpoint/2010/main" val="184457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platzhalter 4"/>
          <p:cNvSpPr>
            <a:spLocks noGrp="1"/>
          </p:cNvSpPr>
          <p:nvPr>
            <p:ph type="body" sz="quarter" idx="21"/>
          </p:nvPr>
        </p:nvSpPr>
        <p:spPr/>
        <p:txBody>
          <a:bodyPr/>
          <a:lstStyle/>
          <a:p>
            <a:r>
              <a:rPr lang="en-GB" dirty="0"/>
              <a:t>Low-Functional Prototypes</a:t>
            </a:r>
            <a:endParaRPr lang="en-US"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0"/>
            <a:ext cx="8471535" cy="6252800"/>
          </a:xfrm>
          <a:prstGeom prst="rect">
            <a:avLst/>
          </a:prstGeom>
        </p:spPr>
      </p:pic>
      <p:sp>
        <p:nvSpPr>
          <p:cNvPr id="7" name="Rechteck 6"/>
          <p:cNvSpPr/>
          <p:nvPr/>
        </p:nvSpPr>
        <p:spPr>
          <a:xfrm>
            <a:off x="695325" y="1"/>
            <a:ext cx="8471535" cy="266262"/>
          </a:xfrm>
          <a:prstGeom prst="rect">
            <a:avLst/>
          </a:prstGeom>
          <a:solidFill>
            <a:srgbClr val="FFFFFF">
              <a:alpha val="69804"/>
            </a:srgbClr>
          </a:solidFill>
        </p:spPr>
        <p:txBody>
          <a:bodyPr wrap="none" lIns="90000" anchor="ctr">
            <a:noAutofit/>
          </a:bodyPr>
          <a:lstStyle/>
          <a:p>
            <a:r>
              <a:rPr lang="en-US" sz="1400" dirty="0">
                <a:solidFill>
                  <a:schemeClr val="tx1">
                    <a:lumMod val="85000"/>
                    <a:lumOff val="15000"/>
                  </a:schemeClr>
                </a:solidFill>
              </a:rPr>
              <a:t>Image by Rosenfeld Media from https://www.flickr.com/photos/rosenfeldmedia/3978127831 (CC-BY 2.0)</a:t>
            </a:r>
          </a:p>
        </p:txBody>
      </p:sp>
    </p:spTree>
    <p:extLst>
      <p:ext uri="{BB962C8B-B14F-4D97-AF65-F5344CB8AC3E}">
        <p14:creationId xmlns:p14="http://schemas.microsoft.com/office/powerpoint/2010/main" val="2229731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568623" y="167735"/>
            <a:ext cx="10801349" cy="399705"/>
          </a:xfrm>
        </p:spPr>
        <p:txBody>
          <a:bodyPr/>
          <a:lstStyle/>
          <a:p>
            <a:r>
              <a:rPr lang="en-US" dirty="0"/>
              <a:t>ISO 9241-210 Human-Centered Design Process</a:t>
            </a: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extplatzhalter 8"/>
          <p:cNvSpPr>
            <a:spLocks noGrp="1"/>
          </p:cNvSpPr>
          <p:nvPr>
            <p:ph type="body" sz="quarter" idx="21"/>
          </p:nvPr>
        </p:nvSpPr>
        <p:spPr>
          <a:xfrm>
            <a:off x="695325" y="6356350"/>
            <a:ext cx="5610225" cy="365125"/>
          </a:xfrm>
        </p:spPr>
        <p:txBody>
          <a:bodyPr>
            <a:normAutofit/>
          </a:bodyPr>
          <a:lstStyle/>
          <a:p>
            <a:r>
              <a:rPr lang="en-GB" dirty="0"/>
              <a:t>Systemizing Prototypes</a:t>
            </a:r>
            <a:endParaRPr lang="en-US" dirty="0"/>
          </a:p>
        </p:txBody>
      </p:sp>
      <p:sp>
        <p:nvSpPr>
          <p:cNvPr id="11" name="Rectangle 6"/>
          <p:cNvSpPr/>
          <p:nvPr/>
        </p:nvSpPr>
        <p:spPr>
          <a:xfrm>
            <a:off x="1683981" y="3236859"/>
            <a:ext cx="1785798" cy="905082"/>
          </a:xfrm>
          <a:prstGeom prst="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Evaluate designs against requirements</a:t>
            </a:r>
          </a:p>
        </p:txBody>
      </p:sp>
      <p:sp>
        <p:nvSpPr>
          <p:cNvPr id="12" name="Rectangle 7"/>
          <p:cNvSpPr/>
          <p:nvPr/>
        </p:nvSpPr>
        <p:spPr>
          <a:xfrm>
            <a:off x="4255171" y="4629410"/>
            <a:ext cx="1785798" cy="906634"/>
          </a:xfrm>
          <a:prstGeom prst="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Product design solutions to meet the user requirements</a:t>
            </a:r>
          </a:p>
        </p:txBody>
      </p:sp>
      <p:sp>
        <p:nvSpPr>
          <p:cNvPr id="13" name="Rectangle 8"/>
          <p:cNvSpPr/>
          <p:nvPr/>
        </p:nvSpPr>
        <p:spPr>
          <a:xfrm>
            <a:off x="6826361" y="3236859"/>
            <a:ext cx="1785798" cy="905082"/>
          </a:xfrm>
          <a:prstGeom prst="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Specify the user and organizational requirements</a:t>
            </a:r>
          </a:p>
        </p:txBody>
      </p:sp>
      <p:sp>
        <p:nvSpPr>
          <p:cNvPr id="14" name="Rectangle 9"/>
          <p:cNvSpPr/>
          <p:nvPr/>
        </p:nvSpPr>
        <p:spPr>
          <a:xfrm>
            <a:off x="4183500" y="1912616"/>
            <a:ext cx="1785798" cy="905081"/>
          </a:xfrm>
          <a:prstGeom prst="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Understand and specify the context of use</a:t>
            </a:r>
          </a:p>
        </p:txBody>
      </p:sp>
      <p:sp>
        <p:nvSpPr>
          <p:cNvPr id="15" name="Oval 10"/>
          <p:cNvSpPr/>
          <p:nvPr/>
        </p:nvSpPr>
        <p:spPr>
          <a:xfrm>
            <a:off x="695325" y="1284072"/>
            <a:ext cx="2332419" cy="1044801"/>
          </a:xfrm>
          <a:prstGeom prst="ellipse">
            <a:avLst/>
          </a:prstGeom>
          <a:solidFill>
            <a:schemeClr val="accent1">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Design solution meets the user requirements</a:t>
            </a:r>
          </a:p>
        </p:txBody>
      </p:sp>
      <p:cxnSp>
        <p:nvCxnSpPr>
          <p:cNvPr id="16" name="Shape 21"/>
          <p:cNvCxnSpPr>
            <a:stCxn id="22" idx="1"/>
            <a:endCxn id="14" idx="0"/>
          </p:cNvCxnSpPr>
          <p:nvPr/>
        </p:nvCxnSpPr>
        <p:spPr>
          <a:xfrm rot="10800000" flipV="1">
            <a:off x="5076399" y="1225886"/>
            <a:ext cx="509882" cy="686730"/>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hape 23"/>
          <p:cNvCxnSpPr>
            <a:stCxn id="14" idx="3"/>
            <a:endCxn id="13" idx="0"/>
          </p:cNvCxnSpPr>
          <p:nvPr/>
        </p:nvCxnSpPr>
        <p:spPr>
          <a:xfrm>
            <a:off x="5969298" y="2365933"/>
            <a:ext cx="1749962" cy="870926"/>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hape 25"/>
          <p:cNvCxnSpPr/>
          <p:nvPr/>
        </p:nvCxnSpPr>
        <p:spPr>
          <a:xfrm rot="5400000">
            <a:off x="6441519" y="3795869"/>
            <a:ext cx="940787" cy="1678291"/>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27"/>
          <p:cNvCxnSpPr>
            <a:stCxn id="12" idx="1"/>
            <a:endCxn id="11" idx="2"/>
          </p:cNvCxnSpPr>
          <p:nvPr/>
        </p:nvCxnSpPr>
        <p:spPr>
          <a:xfrm rot="10800000">
            <a:off x="2576880" y="4141940"/>
            <a:ext cx="1678291" cy="940787"/>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hape 29"/>
          <p:cNvCxnSpPr>
            <a:stCxn id="11" idx="0"/>
            <a:endCxn id="14" idx="1"/>
          </p:cNvCxnSpPr>
          <p:nvPr/>
        </p:nvCxnSpPr>
        <p:spPr>
          <a:xfrm rot="5400000" flipH="1" flipV="1">
            <a:off x="2944727" y="1998086"/>
            <a:ext cx="870926" cy="1606621"/>
          </a:xfrm>
          <a:prstGeom prst="curvedConnector2">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37"/>
          <p:cNvCxnSpPr>
            <a:stCxn id="11" idx="1"/>
            <a:endCxn id="15" idx="3"/>
          </p:cNvCxnSpPr>
          <p:nvPr/>
        </p:nvCxnSpPr>
        <p:spPr>
          <a:xfrm rot="10800000">
            <a:off x="1036901" y="2175866"/>
            <a:ext cx="647081" cy="1513535"/>
          </a:xfrm>
          <a:prstGeom prst="curved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5586281" y="786922"/>
            <a:ext cx="2046740" cy="877927"/>
          </a:xfrm>
          <a:prstGeom prst="rect">
            <a:avLst/>
          </a:prstGeom>
          <a:solidFill>
            <a:schemeClr val="accent1">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tx1"/>
                </a:solidFill>
              </a:rPr>
              <a:t>Plan the human-centered design process</a:t>
            </a:r>
          </a:p>
        </p:txBody>
      </p:sp>
      <p:cxnSp>
        <p:nvCxnSpPr>
          <p:cNvPr id="23" name="Shape 29"/>
          <p:cNvCxnSpPr>
            <a:stCxn id="11" idx="0"/>
            <a:endCxn id="12" idx="0"/>
          </p:cNvCxnSpPr>
          <p:nvPr/>
        </p:nvCxnSpPr>
        <p:spPr>
          <a:xfrm rot="16200000" flipH="1">
            <a:off x="3166199" y="2647539"/>
            <a:ext cx="1392551" cy="2571190"/>
          </a:xfrm>
          <a:prstGeom prst="curvedConnector3">
            <a:avLst>
              <a:gd name="adj1" fmla="val -11193"/>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hape 29"/>
          <p:cNvCxnSpPr>
            <a:stCxn id="11" idx="0"/>
            <a:endCxn id="13" idx="0"/>
          </p:cNvCxnSpPr>
          <p:nvPr/>
        </p:nvCxnSpPr>
        <p:spPr>
          <a:xfrm rot="5400000" flipH="1" flipV="1">
            <a:off x="5148070" y="665669"/>
            <a:ext cx="12700" cy="5142380"/>
          </a:xfrm>
          <a:prstGeom prst="curvedConnector3">
            <a:avLst>
              <a:gd name="adj1" fmla="val 261818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0" name="Rechteck 29"/>
          <p:cNvSpPr/>
          <p:nvPr/>
        </p:nvSpPr>
        <p:spPr>
          <a:xfrm>
            <a:off x="695325" y="5974751"/>
            <a:ext cx="5133136" cy="276999"/>
          </a:xfrm>
          <a:prstGeom prst="rect">
            <a:avLst/>
          </a:prstGeom>
        </p:spPr>
        <p:txBody>
          <a:bodyPr wrap="none" lIns="0">
            <a:spAutoFit/>
          </a:bodyPr>
          <a:lstStyle/>
          <a:p>
            <a:r>
              <a:rPr lang="de-DE" sz="1200" cap="all" dirty="0">
                <a:solidFill>
                  <a:schemeClr val="bg1">
                    <a:lumMod val="50000"/>
                  </a:schemeClr>
                </a:solidFill>
              </a:rPr>
              <a:t>ISO 9241-210:2019 (en) </a:t>
            </a:r>
            <a:r>
              <a:rPr lang="en-US" sz="1200" dirty="0">
                <a:solidFill>
                  <a:schemeClr val="bg1">
                    <a:lumMod val="50000"/>
                  </a:schemeClr>
                </a:solidFill>
              </a:rPr>
              <a:t>Human-centered design for interactive systems</a:t>
            </a:r>
            <a:r>
              <a:rPr lang="de-DE" sz="1200" cap="all" dirty="0">
                <a:solidFill>
                  <a:schemeClr val="bg1">
                    <a:lumMod val="50000"/>
                  </a:schemeClr>
                </a:solidFill>
              </a:rPr>
              <a:t> </a:t>
            </a:r>
            <a:endParaRPr lang="de-DE" sz="1200" i="0" cap="all" dirty="0">
              <a:solidFill>
                <a:schemeClr val="bg1">
                  <a:lumMod val="50000"/>
                </a:schemeClr>
              </a:solidFill>
              <a:effectLst/>
            </a:endParaRPr>
          </a:p>
        </p:txBody>
      </p:sp>
    </p:spTree>
    <p:extLst>
      <p:ext uri="{BB962C8B-B14F-4D97-AF65-F5344CB8AC3E}">
        <p14:creationId xmlns:p14="http://schemas.microsoft.com/office/powerpoint/2010/main" val="413192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childTnLst>
                          </p:cTn>
                        </p:par>
                        <p:par>
                          <p:cTn id="53" fill="hold">
                            <p:stCondLst>
                              <p:cond delay="10000"/>
                            </p:stCondLst>
                            <p:childTnLst>
                              <p:par>
                                <p:cTn id="54" presetID="1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7559" r="7860"/>
          <a:stretch/>
        </p:blipFill>
        <p:spPr>
          <a:xfrm>
            <a:off x="730120" y="0"/>
            <a:ext cx="7924483" cy="6246254"/>
          </a:xfrm>
          <a:prstGeom prst="rect">
            <a:avLst/>
          </a:prstGeom>
        </p:spPr>
      </p:pic>
      <p:sp>
        <p:nvSpPr>
          <p:cNvPr id="2" name="Titel 1"/>
          <p:cNvSpPr>
            <a:spLocks noGrp="1"/>
          </p:cNvSpPr>
          <p:nvPr>
            <p:ph type="title"/>
          </p:nvPr>
        </p:nvSpPr>
        <p:spPr>
          <a:xfrm>
            <a:off x="829492" y="113233"/>
            <a:ext cx="10801349" cy="399705"/>
          </a:xfrm>
        </p:spPr>
        <p:txBody>
          <a:bodyPr/>
          <a:lstStyle/>
          <a:p>
            <a:r>
              <a:rPr lang="en-US" dirty="0"/>
              <a:t>Prototyping </a:t>
            </a:r>
            <a:r>
              <a:rPr lang="en-US" dirty="0" err="1"/>
              <a:t>IoT</a:t>
            </a:r>
            <a:r>
              <a:rPr lang="en-US" dirty="0"/>
              <a:t> devices</a:t>
            </a: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platzhalter 4"/>
          <p:cNvSpPr>
            <a:spLocks noGrp="1"/>
          </p:cNvSpPr>
          <p:nvPr>
            <p:ph type="body" sz="quarter" idx="21"/>
          </p:nvPr>
        </p:nvSpPr>
        <p:spPr>
          <a:xfrm>
            <a:off x="695325" y="6356350"/>
            <a:ext cx="5610225" cy="365125"/>
          </a:xfrm>
        </p:spPr>
        <p:txBody>
          <a:bodyPr/>
          <a:lstStyle/>
          <a:p>
            <a:r>
              <a:rPr lang="en-GB" dirty="0"/>
              <a:t>Wizard of Oz Prototypes</a:t>
            </a:r>
            <a:endParaRPr lang="en-US" dirty="0"/>
          </a:p>
        </p:txBody>
      </p:sp>
      <p:sp>
        <p:nvSpPr>
          <p:cNvPr id="16" name="Textfeld 15"/>
          <p:cNvSpPr txBox="1"/>
          <p:nvPr/>
        </p:nvSpPr>
        <p:spPr>
          <a:xfrm>
            <a:off x="829492" y="1025877"/>
            <a:ext cx="2508068" cy="800219"/>
          </a:xfrm>
          <a:prstGeom prst="rect">
            <a:avLst/>
          </a:prstGeom>
          <a:solidFill>
            <a:srgbClr val="FFFFFF">
              <a:alpha val="80000"/>
            </a:srgbClr>
          </a:solidFill>
        </p:spPr>
        <p:txBody>
          <a:bodyPr wrap="square" rtlCol="0">
            <a:spAutoFit/>
          </a:bodyPr>
          <a:lstStyle/>
          <a:p>
            <a:r>
              <a:rPr lang="en-US" sz="2300" dirty="0">
                <a:solidFill>
                  <a:schemeClr val="accent1">
                    <a:lumMod val="50000"/>
                  </a:schemeClr>
                </a:solidFill>
              </a:rPr>
              <a:t>How would you build a prototype?</a:t>
            </a:r>
          </a:p>
        </p:txBody>
      </p:sp>
      <p:sp>
        <p:nvSpPr>
          <p:cNvPr id="19" name="Textfeld 18"/>
          <p:cNvSpPr txBox="1"/>
          <p:nvPr/>
        </p:nvSpPr>
        <p:spPr>
          <a:xfrm>
            <a:off x="6559985" y="2676851"/>
            <a:ext cx="1683049" cy="446276"/>
          </a:xfrm>
          <a:prstGeom prst="rect">
            <a:avLst/>
          </a:prstGeom>
          <a:solidFill>
            <a:srgbClr val="FFFFFF">
              <a:alpha val="80000"/>
            </a:srgbClr>
          </a:solidFill>
        </p:spPr>
        <p:txBody>
          <a:bodyPr wrap="square" rtlCol="0">
            <a:spAutoFit/>
          </a:bodyPr>
          <a:lstStyle/>
          <a:p>
            <a:r>
              <a:rPr lang="en-US" sz="2300" dirty="0">
                <a:solidFill>
                  <a:schemeClr val="accent1">
                    <a:lumMod val="50000"/>
                  </a:schemeClr>
                </a:solidFill>
              </a:rPr>
              <a:t>In an hour?</a:t>
            </a:r>
          </a:p>
        </p:txBody>
      </p:sp>
      <p:sp>
        <p:nvSpPr>
          <p:cNvPr id="26" name="Textfeld 25"/>
          <p:cNvSpPr txBox="1"/>
          <p:nvPr/>
        </p:nvSpPr>
        <p:spPr>
          <a:xfrm>
            <a:off x="1312885" y="3836028"/>
            <a:ext cx="1427366" cy="446276"/>
          </a:xfrm>
          <a:prstGeom prst="rect">
            <a:avLst/>
          </a:prstGeom>
          <a:solidFill>
            <a:srgbClr val="FFFFFF">
              <a:alpha val="80000"/>
            </a:srgbClr>
          </a:solidFill>
        </p:spPr>
        <p:txBody>
          <a:bodyPr wrap="square" rtlCol="0">
            <a:spAutoFit/>
          </a:bodyPr>
          <a:lstStyle/>
          <a:p>
            <a:r>
              <a:rPr lang="en-US" sz="2300" dirty="0">
                <a:solidFill>
                  <a:schemeClr val="accent1">
                    <a:lumMod val="50000"/>
                  </a:schemeClr>
                </a:solidFill>
              </a:rPr>
              <a:t>In a day?</a:t>
            </a:r>
          </a:p>
        </p:txBody>
      </p:sp>
      <p:sp>
        <p:nvSpPr>
          <p:cNvPr id="27" name="Textfeld 26"/>
          <p:cNvSpPr txBox="1"/>
          <p:nvPr/>
        </p:nvSpPr>
        <p:spPr>
          <a:xfrm>
            <a:off x="6877587" y="4970768"/>
            <a:ext cx="1606733" cy="446276"/>
          </a:xfrm>
          <a:prstGeom prst="rect">
            <a:avLst/>
          </a:prstGeom>
          <a:solidFill>
            <a:srgbClr val="FFFFFF">
              <a:alpha val="80000"/>
            </a:srgbClr>
          </a:solidFill>
        </p:spPr>
        <p:txBody>
          <a:bodyPr wrap="square" rtlCol="0">
            <a:spAutoFit/>
          </a:bodyPr>
          <a:lstStyle/>
          <a:p>
            <a:r>
              <a:rPr lang="en-US" sz="2300" dirty="0">
                <a:solidFill>
                  <a:schemeClr val="accent1">
                    <a:lumMod val="50000"/>
                  </a:schemeClr>
                </a:solidFill>
              </a:rPr>
              <a:t>In a week?</a:t>
            </a:r>
          </a:p>
        </p:txBody>
      </p:sp>
    </p:spTree>
    <p:extLst>
      <p:ext uri="{BB962C8B-B14F-4D97-AF65-F5344CB8AC3E}">
        <p14:creationId xmlns:p14="http://schemas.microsoft.com/office/powerpoint/2010/main" val="418133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6" grpId="0" animBg="1"/>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7" y="115888"/>
            <a:ext cx="7932858" cy="973137"/>
          </a:xfrm>
        </p:spPr>
        <p:txBody>
          <a:bodyPr>
            <a:normAutofit/>
          </a:bodyPr>
          <a:lstStyle/>
          <a:p>
            <a:r>
              <a:rPr lang="en-US" dirty="0"/>
              <a:t>Development is hard –</a:t>
            </a:r>
            <a:br>
              <a:rPr lang="en-US" dirty="0"/>
            </a:br>
            <a:r>
              <a:rPr lang="en-US" dirty="0"/>
              <a:t>not testing is harder</a:t>
            </a:r>
          </a:p>
        </p:txBody>
      </p:sp>
      <p:sp>
        <p:nvSpPr>
          <p:cNvPr id="6" name="Textplatzhalter 5"/>
          <p:cNvSpPr>
            <a:spLocks noGrp="1"/>
          </p:cNvSpPr>
          <p:nvPr>
            <p:ph type="body" sz="quarter" idx="13"/>
          </p:nvPr>
        </p:nvSpPr>
        <p:spPr>
          <a:xfrm>
            <a:off x="695327" y="1268412"/>
            <a:ext cx="7932858" cy="4860926"/>
          </a:xfrm>
        </p:spPr>
        <p:txBody>
          <a:bodyPr/>
          <a:lstStyle/>
          <a:p>
            <a:r>
              <a:rPr lang="en-US" dirty="0"/>
              <a:t>Often unclear if a system is worth the development effort</a:t>
            </a:r>
          </a:p>
          <a:p>
            <a:endParaRPr lang="en-US" dirty="0"/>
          </a:p>
          <a:p>
            <a:r>
              <a:rPr lang="en-US" dirty="0"/>
              <a:t>Especially true for systems requiring novel hardware or algorithms</a:t>
            </a:r>
          </a:p>
          <a:p>
            <a:endParaRPr lang="en-US" dirty="0"/>
          </a:p>
          <a:p>
            <a:r>
              <a:rPr lang="en-US" dirty="0"/>
              <a:t>Learning if the system is useful and the functions users want requires the system</a:t>
            </a:r>
          </a:p>
          <a:p>
            <a:endParaRPr lang="en-US" dirty="0"/>
          </a:p>
          <a:p>
            <a:endParaRPr lang="en-US" dirty="0"/>
          </a:p>
          <a:p>
            <a:endParaRPr lang="en-US" dirty="0"/>
          </a:p>
          <a:p>
            <a:endParaRPr lang="en-US" dirty="0"/>
          </a:p>
          <a:p>
            <a:endParaRPr lang="en-US" dirty="0"/>
          </a:p>
        </p:txBody>
      </p:sp>
      <p:sp>
        <p:nvSpPr>
          <p:cNvPr id="7" name="Textplatzhalter 6"/>
          <p:cNvSpPr>
            <a:spLocks noGrp="1"/>
          </p:cNvSpPr>
          <p:nvPr>
            <p:ph type="body" sz="quarter" idx="21"/>
          </p:nvPr>
        </p:nvSpPr>
        <p:spPr/>
        <p:txBody>
          <a:bodyPr/>
          <a:lstStyle/>
          <a:p>
            <a:r>
              <a:rPr lang="en-GB" dirty="0"/>
              <a:t>Wizard of Oz Prototypes</a:t>
            </a:r>
            <a:endParaRPr lang="en-US" dirty="0"/>
          </a:p>
        </p:txBody>
      </p:sp>
      <p:sp>
        <p:nvSpPr>
          <p:cNvPr id="4" name="Foliennummernplatzhalter 3"/>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918331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7" y="115888"/>
            <a:ext cx="7932858" cy="973137"/>
          </a:xfrm>
        </p:spPr>
        <p:txBody>
          <a:bodyPr>
            <a:normAutofit/>
          </a:bodyPr>
          <a:lstStyle/>
          <a:p>
            <a:r>
              <a:rPr lang="en-US" dirty="0"/>
              <a:t>Wizard of Oz</a:t>
            </a:r>
          </a:p>
        </p:txBody>
      </p:sp>
      <p:sp>
        <p:nvSpPr>
          <p:cNvPr id="6" name="Textplatzhalter 5"/>
          <p:cNvSpPr>
            <a:spLocks noGrp="1"/>
          </p:cNvSpPr>
          <p:nvPr>
            <p:ph type="body" sz="quarter" idx="13"/>
          </p:nvPr>
        </p:nvSpPr>
        <p:spPr>
          <a:xfrm>
            <a:off x="695327" y="1268412"/>
            <a:ext cx="7932858" cy="4860926"/>
          </a:xfrm>
        </p:spPr>
        <p:txBody>
          <a:bodyPr>
            <a:normAutofit fontScale="92500" lnSpcReduction="20000"/>
          </a:bodyPr>
          <a:lstStyle/>
          <a:p>
            <a:r>
              <a:rPr lang="en-US" dirty="0"/>
              <a:t>An invisible ‘wizard’ controlling parts of the functionality</a:t>
            </a:r>
          </a:p>
          <a:p>
            <a:endParaRPr lang="en-US" dirty="0"/>
          </a:p>
          <a:p>
            <a:r>
              <a:rPr lang="en-US" dirty="0"/>
              <a:t>We only implement the easy parts but leave the hard part to the human operator</a:t>
            </a:r>
          </a:p>
          <a:p>
            <a:endParaRPr lang="en-US" dirty="0"/>
          </a:p>
          <a:p>
            <a:r>
              <a:rPr lang="en-US" dirty="0"/>
              <a:t>Provides the user with the experience without extensive implementation effort for the prototype</a:t>
            </a:r>
          </a:p>
          <a:p>
            <a:endParaRPr lang="en-US" dirty="0"/>
          </a:p>
          <a:p>
            <a:r>
              <a:rPr lang="en-US" dirty="0"/>
              <a:t>Typical areas</a:t>
            </a:r>
          </a:p>
          <a:p>
            <a:pPr lvl="1">
              <a:buFont typeface="Arial" panose="020B0604020202020204" pitchFamily="34" charset="0"/>
              <a:buChar char="•"/>
            </a:pPr>
            <a:r>
              <a:rPr lang="en-US" dirty="0"/>
              <a:t>Speech recognition</a:t>
            </a:r>
          </a:p>
          <a:p>
            <a:pPr lvl="1">
              <a:buFont typeface="Arial" panose="020B0604020202020204" pitchFamily="34" charset="0"/>
              <a:buChar char="•"/>
            </a:pPr>
            <a:r>
              <a:rPr lang="en-US" dirty="0"/>
              <a:t>Speech synthesis</a:t>
            </a:r>
          </a:p>
          <a:p>
            <a:pPr lvl="1">
              <a:buFont typeface="Arial" panose="020B0604020202020204" pitchFamily="34" charset="0"/>
              <a:buChar char="•"/>
            </a:pPr>
            <a:r>
              <a:rPr lang="en-US" dirty="0"/>
              <a:t>Annotation</a:t>
            </a:r>
          </a:p>
          <a:p>
            <a:pPr lvl="1">
              <a:buFont typeface="Arial" panose="020B0604020202020204" pitchFamily="34" charset="0"/>
              <a:buChar char="•"/>
            </a:pPr>
            <a:r>
              <a:rPr lang="en-US" dirty="0"/>
              <a:t>Reasoning</a:t>
            </a:r>
          </a:p>
          <a:p>
            <a:pPr lvl="1">
              <a:buFont typeface="Arial" panose="020B0604020202020204" pitchFamily="34" charset="0"/>
              <a:buChar char="•"/>
            </a:pPr>
            <a:r>
              <a:rPr lang="en-US" dirty="0"/>
              <a:t>Computer vision</a:t>
            </a:r>
          </a:p>
          <a:p>
            <a:endParaRPr lang="en-US" dirty="0"/>
          </a:p>
          <a:p>
            <a:endParaRPr lang="en-US" dirty="0"/>
          </a:p>
          <a:p>
            <a:endParaRPr lang="en-US" dirty="0"/>
          </a:p>
        </p:txBody>
      </p:sp>
      <p:sp>
        <p:nvSpPr>
          <p:cNvPr id="7" name="Textplatzhalter 6"/>
          <p:cNvSpPr>
            <a:spLocks noGrp="1"/>
          </p:cNvSpPr>
          <p:nvPr>
            <p:ph type="body" sz="quarter" idx="21"/>
          </p:nvPr>
        </p:nvSpPr>
        <p:spPr/>
        <p:txBody>
          <a:bodyPr/>
          <a:lstStyle/>
          <a:p>
            <a:r>
              <a:rPr lang="en-GB" dirty="0"/>
              <a:t>Wizard of Oz Prototypes</a:t>
            </a:r>
            <a:endParaRPr lang="en-US" dirty="0"/>
          </a:p>
        </p:txBody>
      </p:sp>
      <p:sp>
        <p:nvSpPr>
          <p:cNvPr id="4" name="Foliennummernplatzhalter 3"/>
          <p:cNvSpPr>
            <a:spLocks noGrp="1"/>
          </p:cNvSpPr>
          <p:nvPr>
            <p:ph type="sldNum" sz="quarter" idx="2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4DEAC-083F-4EA1-9D67-84BB3A537A3E}" type="slidenum">
              <a:rPr kumimoji="0" lang="de-DE" sz="16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de-DE" sz="1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16018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d49e86e613_1_0"/>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Implementing IUIs</a:t>
            </a:r>
            <a:endParaRPr/>
          </a:p>
        </p:txBody>
      </p:sp>
      <p:sp>
        <p:nvSpPr>
          <p:cNvPr id="906" name="Google Shape;906;gd49e86e613_1_0"/>
          <p:cNvSpPr txBox="1">
            <a:spLocks noGrp="1"/>
          </p:cNvSpPr>
          <p:nvPr>
            <p:ph type="body" idx="1"/>
          </p:nvPr>
        </p:nvSpPr>
        <p:spPr>
          <a:xfrm>
            <a:off x="695325" y="1592264"/>
            <a:ext cx="39141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SzPts val="2400"/>
              <a:buChar char="▪"/>
            </a:pPr>
            <a:r>
              <a:rPr lang="en-US"/>
              <a:t>Build your own, e.g.:</a:t>
            </a:r>
            <a:endParaRPr/>
          </a:p>
          <a:p>
            <a:pPr marL="538162" lvl="1" indent="-180975" algn="l" rtl="0">
              <a:lnSpc>
                <a:spcPct val="90000"/>
              </a:lnSpc>
              <a:spcBef>
                <a:spcPts val="1100"/>
              </a:spcBef>
              <a:spcAft>
                <a:spcPts val="0"/>
              </a:spcAft>
              <a:buSzPts val="2000"/>
              <a:buChar char="▪"/>
            </a:pPr>
            <a:r>
              <a:rPr lang="en-US"/>
              <a:t>Web-based frontend</a:t>
            </a:r>
            <a:endParaRPr/>
          </a:p>
          <a:p>
            <a:pPr marL="538162" lvl="1" indent="-180975" algn="l" rtl="0">
              <a:lnSpc>
                <a:spcPct val="90000"/>
              </a:lnSpc>
              <a:spcBef>
                <a:spcPts val="1100"/>
              </a:spcBef>
              <a:spcAft>
                <a:spcPts val="0"/>
              </a:spcAft>
              <a:buSzPts val="2000"/>
              <a:buChar char="▪"/>
            </a:pPr>
            <a:r>
              <a:rPr lang="en-US"/>
              <a:t>Python backend </a:t>
            </a:r>
            <a:br>
              <a:rPr lang="en-US"/>
            </a:br>
            <a:r>
              <a:rPr lang="en-US"/>
              <a:t>(e.g. using ML libraries)</a:t>
            </a:r>
            <a:endParaRPr/>
          </a:p>
          <a:p>
            <a:pPr marL="808037" lvl="0" indent="0" algn="l" rtl="0">
              <a:spcBef>
                <a:spcPts val="1100"/>
              </a:spcBef>
              <a:spcAft>
                <a:spcPts val="0"/>
              </a:spcAft>
              <a:buNone/>
            </a:pPr>
            <a:endParaRPr sz="1300"/>
          </a:p>
          <a:p>
            <a:pPr marL="538162" lvl="1" indent="-53975" algn="l" rtl="0">
              <a:lnSpc>
                <a:spcPct val="90000"/>
              </a:lnSpc>
              <a:spcBef>
                <a:spcPts val="1100"/>
              </a:spcBef>
              <a:spcAft>
                <a:spcPts val="0"/>
              </a:spcAft>
              <a:buSzPts val="2000"/>
              <a:buNone/>
            </a:pPr>
            <a:endParaRPr/>
          </a:p>
          <a:p>
            <a:pPr marL="538162" lvl="1" indent="-53975" algn="l" rtl="0">
              <a:lnSpc>
                <a:spcPct val="90000"/>
              </a:lnSpc>
              <a:spcBef>
                <a:spcPts val="1100"/>
              </a:spcBef>
              <a:spcAft>
                <a:spcPts val="0"/>
              </a:spcAft>
              <a:buSzPts val="2000"/>
              <a:buNone/>
            </a:pPr>
            <a:endParaRPr/>
          </a:p>
          <a:p>
            <a:pPr marL="285750" lvl="0" indent="-285750" algn="l" rtl="0">
              <a:lnSpc>
                <a:spcPct val="90000"/>
              </a:lnSpc>
              <a:spcBef>
                <a:spcPts val="1100"/>
              </a:spcBef>
              <a:spcAft>
                <a:spcPts val="0"/>
              </a:spcAft>
              <a:buSzPts val="2400"/>
              <a:buChar char="▪"/>
            </a:pPr>
            <a:r>
              <a:rPr lang="en-US"/>
              <a:t>Pre-built, e.g.:</a:t>
            </a:r>
            <a:endParaRPr/>
          </a:p>
          <a:p>
            <a:pPr marL="538162" lvl="1" indent="-180975" algn="l" rtl="0">
              <a:lnSpc>
                <a:spcPct val="90000"/>
              </a:lnSpc>
              <a:spcBef>
                <a:spcPts val="1100"/>
              </a:spcBef>
              <a:spcAft>
                <a:spcPts val="0"/>
              </a:spcAft>
              <a:buSzPts val="2000"/>
              <a:buChar char="▪"/>
            </a:pPr>
            <a:r>
              <a:rPr lang="en-US"/>
              <a:t>External APIs, web-services</a:t>
            </a:r>
            <a:endParaRPr/>
          </a:p>
          <a:p>
            <a:pPr marL="538162" lvl="1" indent="-180975" algn="l" rtl="0">
              <a:lnSpc>
                <a:spcPct val="90000"/>
              </a:lnSpc>
              <a:spcBef>
                <a:spcPts val="1100"/>
              </a:spcBef>
              <a:spcAft>
                <a:spcPts val="0"/>
              </a:spcAft>
              <a:buSzPts val="2000"/>
              <a:buChar char="▪"/>
            </a:pPr>
            <a:r>
              <a:rPr lang="en-US"/>
              <a:t>Devkits, e.g. </a:t>
            </a:r>
            <a:r>
              <a:rPr lang="en-US" sz="1400" u="sng">
                <a:solidFill>
                  <a:schemeClr val="hlink"/>
                </a:solidFill>
                <a:hlinkClick r:id="rId3"/>
              </a:rPr>
              <a:t>https://developers.google.com/ml-kit</a:t>
            </a:r>
            <a:r>
              <a:rPr lang="en-US" sz="1400"/>
              <a:t> </a:t>
            </a:r>
            <a:endParaRPr/>
          </a:p>
          <a:p>
            <a:pPr marL="285750" lvl="0" indent="-133350" algn="l" rtl="0">
              <a:lnSpc>
                <a:spcPct val="90000"/>
              </a:lnSpc>
              <a:spcBef>
                <a:spcPts val="1100"/>
              </a:spcBef>
              <a:spcAft>
                <a:spcPts val="0"/>
              </a:spcAft>
              <a:buSzPts val="2400"/>
              <a:buNone/>
            </a:pPr>
            <a:endParaRPr/>
          </a:p>
        </p:txBody>
      </p:sp>
      <p:sp>
        <p:nvSpPr>
          <p:cNvPr id="907" name="Google Shape;907;gd49e86e613_1_0"/>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Libraries, Python, web services, … </a:t>
            </a:r>
            <a:endParaRPr/>
          </a:p>
        </p:txBody>
      </p:sp>
      <p:sp>
        <p:nvSpPr>
          <p:cNvPr id="908" name="Google Shape;908;gd49e86e613_1_0"/>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09" name="Google Shape;909;gd49e86e613_1_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pic>
        <p:nvPicPr>
          <p:cNvPr id="910" name="Google Shape;910;gd49e86e613_1_0"/>
          <p:cNvPicPr preferRelativeResize="0"/>
          <p:nvPr/>
        </p:nvPicPr>
        <p:blipFill rotWithShape="1">
          <a:blip r:embed="rId4">
            <a:alphaModFix/>
          </a:blip>
          <a:srcRect/>
          <a:stretch/>
        </p:blipFill>
        <p:spPr>
          <a:xfrm rot="-1978389">
            <a:off x="4159255" y="1401012"/>
            <a:ext cx="900135" cy="609520"/>
          </a:xfrm>
          <a:prstGeom prst="rect">
            <a:avLst/>
          </a:prstGeom>
          <a:noFill/>
          <a:ln>
            <a:noFill/>
          </a:ln>
        </p:spPr>
      </p:pic>
      <p:sp>
        <p:nvSpPr>
          <p:cNvPr id="911" name="Google Shape;911;gd49e86e613_1_0"/>
          <p:cNvSpPr txBox="1"/>
          <p:nvPr/>
        </p:nvSpPr>
        <p:spPr>
          <a:xfrm>
            <a:off x="5355012" y="1340644"/>
            <a:ext cx="3297000" cy="210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Arial"/>
                <a:ea typeface="Arial"/>
                <a:cs typeface="Arial"/>
                <a:sym typeface="Arial"/>
              </a:rPr>
              <a:t>Pro:</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Full flexibility,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integrate own models or models from others etc.</a:t>
            </a:r>
            <a:endParaRPr/>
          </a:p>
          <a:p>
            <a:pPr marL="0" marR="0" lvl="0" indent="0" algn="l" rtl="0">
              <a:spcBef>
                <a:spcPts val="600"/>
              </a:spcBef>
              <a:spcAft>
                <a:spcPts val="0"/>
              </a:spcAft>
              <a:buNone/>
            </a:pPr>
            <a:r>
              <a:rPr lang="en-US" sz="1800" b="1">
                <a:solidFill>
                  <a:schemeClr val="dk1"/>
                </a:solidFill>
                <a:latin typeface="Arial"/>
                <a:ea typeface="Arial"/>
                <a:cs typeface="Arial"/>
                <a:sym typeface="Arial"/>
              </a:rPr>
              <a:t>Con:</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More development work, computational costs</a:t>
            </a:r>
            <a:endParaRPr sz="1800">
              <a:solidFill>
                <a:schemeClr val="dk1"/>
              </a:solidFill>
              <a:latin typeface="Arial"/>
              <a:ea typeface="Arial"/>
              <a:cs typeface="Arial"/>
              <a:sym typeface="Arial"/>
            </a:endParaRPr>
          </a:p>
        </p:txBody>
      </p:sp>
      <p:pic>
        <p:nvPicPr>
          <p:cNvPr id="912" name="Google Shape;912;gd49e86e613_1_0"/>
          <p:cNvPicPr preferRelativeResize="0"/>
          <p:nvPr/>
        </p:nvPicPr>
        <p:blipFill rotWithShape="1">
          <a:blip r:embed="rId4">
            <a:alphaModFix/>
          </a:blip>
          <a:srcRect/>
          <a:stretch/>
        </p:blipFill>
        <p:spPr>
          <a:xfrm rot="-1978389">
            <a:off x="4223532" y="3784640"/>
            <a:ext cx="900135" cy="609520"/>
          </a:xfrm>
          <a:prstGeom prst="rect">
            <a:avLst/>
          </a:prstGeom>
          <a:noFill/>
          <a:ln>
            <a:noFill/>
          </a:ln>
        </p:spPr>
      </p:pic>
      <p:sp>
        <p:nvSpPr>
          <p:cNvPr id="913" name="Google Shape;913;gd49e86e613_1_0"/>
          <p:cNvSpPr txBox="1"/>
          <p:nvPr/>
        </p:nvSpPr>
        <p:spPr>
          <a:xfrm>
            <a:off x="5355014" y="4014463"/>
            <a:ext cx="3297000" cy="1554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Pro:</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Faster prototyping</a:t>
            </a:r>
            <a:endParaRPr/>
          </a:p>
          <a:p>
            <a:pPr marL="0" marR="0" lvl="0" indent="0" algn="l" rtl="0">
              <a:spcBef>
                <a:spcPts val="600"/>
              </a:spcBef>
              <a:spcAft>
                <a:spcPts val="0"/>
              </a:spcAft>
              <a:buNone/>
            </a:pPr>
            <a:r>
              <a:rPr lang="en-US" sz="1800" b="1">
                <a:solidFill>
                  <a:schemeClr val="dk1"/>
                </a:solidFill>
                <a:latin typeface="Arial"/>
                <a:ea typeface="Arial"/>
                <a:cs typeface="Arial"/>
                <a:sym typeface="Arial"/>
              </a:rPr>
              <a:t>Con:</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…if it fits your needs;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API costs</a:t>
            </a: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19239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gd49e86e613_1_13"/>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Implementing IUIs</a:t>
            </a:r>
            <a:endParaRPr/>
          </a:p>
        </p:txBody>
      </p:sp>
      <p:sp>
        <p:nvSpPr>
          <p:cNvPr id="919" name="Google Shape;919;gd49e86e613_1_13"/>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lnSpcReduction="10000"/>
          </a:bodyPr>
          <a:lstStyle/>
          <a:p>
            <a:pPr marL="285750" lvl="0" indent="-298106" algn="l" rtl="0">
              <a:lnSpc>
                <a:spcPct val="90000"/>
              </a:lnSpc>
              <a:spcBef>
                <a:spcPts val="0"/>
              </a:spcBef>
              <a:spcAft>
                <a:spcPts val="0"/>
              </a:spcAft>
              <a:buSzPts val="2595"/>
              <a:buChar char="▪"/>
            </a:pPr>
            <a:r>
              <a:rPr lang="en-US" dirty="0"/>
              <a:t>HCI &amp; user-</a:t>
            </a:r>
            <a:r>
              <a:rPr lang="en-US" dirty="0" err="1"/>
              <a:t>centred</a:t>
            </a:r>
            <a:r>
              <a:rPr lang="en-US" dirty="0"/>
              <a:t> work is often iterative, uses prototyping</a:t>
            </a:r>
            <a:endParaRPr dirty="0"/>
          </a:p>
          <a:p>
            <a:pPr marL="285750" lvl="0" indent="-298106" algn="l" rtl="0">
              <a:lnSpc>
                <a:spcPct val="90000"/>
              </a:lnSpc>
              <a:spcBef>
                <a:spcPts val="1100"/>
              </a:spcBef>
              <a:spcAft>
                <a:spcPts val="0"/>
              </a:spcAft>
              <a:buSzPts val="2595"/>
              <a:buChar char="▪"/>
            </a:pPr>
            <a:r>
              <a:rPr lang="en-US" dirty="0"/>
              <a:t>Training e.g. state-of-the-art text or image generator from scratch is costly (time + computation)</a:t>
            </a:r>
            <a:endParaRPr dirty="0"/>
          </a:p>
          <a:p>
            <a:pPr marL="285750" lvl="0" indent="-133350" algn="l" rtl="0">
              <a:lnSpc>
                <a:spcPct val="90000"/>
              </a:lnSpc>
              <a:spcBef>
                <a:spcPts val="1100"/>
              </a:spcBef>
              <a:spcAft>
                <a:spcPts val="0"/>
              </a:spcAft>
              <a:buSzPts val="2595"/>
              <a:buNone/>
            </a:pPr>
            <a:endParaRPr dirty="0"/>
          </a:p>
          <a:p>
            <a:pPr marL="285750" lvl="0" indent="-298106" algn="l" rtl="0">
              <a:lnSpc>
                <a:spcPct val="90000"/>
              </a:lnSpc>
              <a:spcBef>
                <a:spcPts val="1100"/>
              </a:spcBef>
              <a:spcAft>
                <a:spcPts val="0"/>
              </a:spcAft>
              <a:buSzPts val="2595"/>
              <a:buFont typeface="Noto Sans Symbols"/>
              <a:buChar char="🡪"/>
            </a:pPr>
            <a:r>
              <a:rPr lang="en-US" dirty="0"/>
              <a:t>Prototyping with </a:t>
            </a:r>
            <a:r>
              <a:rPr lang="en-US" dirty="0" err="1"/>
              <a:t>pretrained</a:t>
            </a:r>
            <a:r>
              <a:rPr lang="en-US" dirty="0"/>
              <a:t> models</a:t>
            </a:r>
            <a:endParaRPr dirty="0"/>
          </a:p>
          <a:p>
            <a:pPr marL="538162" lvl="1" indent="-190500" algn="l" rtl="0">
              <a:lnSpc>
                <a:spcPct val="90000"/>
              </a:lnSpc>
              <a:spcBef>
                <a:spcPts val="1100"/>
              </a:spcBef>
              <a:spcAft>
                <a:spcPts val="0"/>
              </a:spcAft>
              <a:buSzPts val="2000"/>
              <a:buChar char="▪"/>
            </a:pPr>
            <a:r>
              <a:rPr lang="en-US" dirty="0"/>
              <a:t>NLP e.g.: </a:t>
            </a:r>
            <a:r>
              <a:rPr lang="en-US" u="sng" dirty="0">
                <a:solidFill>
                  <a:schemeClr val="hlink"/>
                </a:solidFill>
                <a:hlinkClick r:id="rId3"/>
              </a:rPr>
              <a:t>https://huggingface.co/</a:t>
            </a:r>
            <a:r>
              <a:rPr lang="en-US" dirty="0"/>
              <a:t> </a:t>
            </a:r>
            <a:endParaRPr dirty="0"/>
          </a:p>
          <a:p>
            <a:pPr marL="538162" lvl="1" indent="-190500" algn="l" rtl="0">
              <a:lnSpc>
                <a:spcPct val="90000"/>
              </a:lnSpc>
              <a:spcBef>
                <a:spcPts val="1100"/>
              </a:spcBef>
              <a:spcAft>
                <a:spcPts val="0"/>
              </a:spcAft>
              <a:buSzPts val="2000"/>
              <a:buChar char="▪"/>
            </a:pPr>
            <a:r>
              <a:rPr lang="en-US" dirty="0"/>
              <a:t>Other models e.g.: </a:t>
            </a:r>
            <a:r>
              <a:rPr lang="en-US" sz="1700" u="sng" dirty="0">
                <a:solidFill>
                  <a:schemeClr val="hlink"/>
                </a:solidFill>
                <a:hlinkClick r:id="rId4"/>
              </a:rPr>
              <a:t>https://www.tensorflow.org/resources/models-datasets</a:t>
            </a:r>
            <a:endParaRPr dirty="0"/>
          </a:p>
          <a:p>
            <a:pPr marL="538162" lvl="1" indent="-190500" algn="l" rtl="0">
              <a:lnSpc>
                <a:spcPct val="90000"/>
              </a:lnSpc>
              <a:spcBef>
                <a:spcPts val="1100"/>
              </a:spcBef>
              <a:spcAft>
                <a:spcPts val="0"/>
              </a:spcAft>
              <a:buSzPts val="2000"/>
              <a:buChar char="▪"/>
            </a:pPr>
            <a:r>
              <a:rPr lang="en-US" dirty="0"/>
              <a:t>Many (ML/AI) papers come with code/model releases</a:t>
            </a:r>
            <a:br>
              <a:rPr lang="en-US" dirty="0"/>
            </a:br>
            <a:r>
              <a:rPr lang="en-US" dirty="0"/>
              <a:t>(e.g. </a:t>
            </a:r>
            <a:r>
              <a:rPr lang="en-US" u="sng" dirty="0">
                <a:solidFill>
                  <a:schemeClr val="hlink"/>
                </a:solidFill>
                <a:hlinkClick r:id="rId5"/>
              </a:rPr>
              <a:t>https://paperswithcode.com/</a:t>
            </a:r>
            <a:r>
              <a:rPr lang="en-US" dirty="0"/>
              <a:t>) </a:t>
            </a:r>
            <a:endParaRPr dirty="0"/>
          </a:p>
          <a:p>
            <a:pPr marL="538162" lvl="1" indent="-63500" algn="l" rtl="0">
              <a:lnSpc>
                <a:spcPct val="90000"/>
              </a:lnSpc>
              <a:spcBef>
                <a:spcPts val="1100"/>
              </a:spcBef>
              <a:spcAft>
                <a:spcPts val="0"/>
              </a:spcAft>
              <a:buSzPts val="2000"/>
              <a:buNone/>
            </a:pPr>
            <a:endParaRPr dirty="0"/>
          </a:p>
          <a:p>
            <a:pPr marL="285750" lvl="0" indent="-298106" algn="l" rtl="0">
              <a:lnSpc>
                <a:spcPct val="90000"/>
              </a:lnSpc>
              <a:spcBef>
                <a:spcPts val="1100"/>
              </a:spcBef>
              <a:spcAft>
                <a:spcPts val="0"/>
              </a:spcAft>
              <a:buSzPts val="2595"/>
              <a:buChar char="▪"/>
            </a:pPr>
            <a:r>
              <a:rPr lang="en-US" dirty="0"/>
              <a:t>Also: „Buying a time machine“ for IUI research</a:t>
            </a:r>
            <a:br>
              <a:rPr lang="en-US" dirty="0"/>
            </a:br>
            <a:r>
              <a:rPr lang="en-US" dirty="0"/>
              <a:t>          Models don‘t need to run on your target device</a:t>
            </a:r>
            <a:endParaRPr dirty="0"/>
          </a:p>
        </p:txBody>
      </p:sp>
      <p:sp>
        <p:nvSpPr>
          <p:cNvPr id="920" name="Google Shape;920;gd49e86e613_1_13"/>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ML models</a:t>
            </a:r>
            <a:endParaRPr/>
          </a:p>
        </p:txBody>
      </p:sp>
      <p:sp>
        <p:nvSpPr>
          <p:cNvPr id="921" name="Google Shape;921;gd49e86e613_1_13"/>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a:p>
        </p:txBody>
      </p:sp>
      <p:sp>
        <p:nvSpPr>
          <p:cNvPr id="922" name="Google Shape;922;gd49e86e613_1_1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
        <p:nvSpPr>
          <p:cNvPr id="923" name="Google Shape;923;gd49e86e613_1_13"/>
          <p:cNvSpPr txBox="1"/>
          <p:nvPr/>
        </p:nvSpPr>
        <p:spPr>
          <a:xfrm>
            <a:off x="6410131" y="5960315"/>
            <a:ext cx="22416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cf. Hudson and Mankoff 2014</a:t>
            </a:r>
            <a:endParaRPr sz="1200">
              <a:solidFill>
                <a:srgbClr val="7F7F7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722114-BCC8-C54F-A97C-5C36BB9DC3B6}"/>
              </a:ext>
            </a:extLst>
          </p:cNvPr>
          <p:cNvSpPr/>
          <p:nvPr/>
        </p:nvSpPr>
        <p:spPr>
          <a:xfrm>
            <a:off x="0" y="1971174"/>
            <a:ext cx="12192000" cy="364619"/>
          </a:xfrm>
          <a:prstGeom prst="rect">
            <a:avLst/>
          </a:prstGeom>
          <a:solidFill>
            <a:srgbClr val="E3F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AF9A9-BF3C-0B49-9641-1FDF3D72185C}"/>
              </a:ext>
            </a:extLst>
          </p:cNvPr>
          <p:cNvSpPr>
            <a:spLocks noGrp="1"/>
          </p:cNvSpPr>
          <p:nvPr>
            <p:ph type="title"/>
          </p:nvPr>
        </p:nvSpPr>
        <p:spPr/>
        <p:txBody>
          <a:bodyPr/>
          <a:lstStyle/>
          <a:p>
            <a:r>
              <a:rPr lang="en-US" dirty="0"/>
              <a:t>Lectures</a:t>
            </a:r>
          </a:p>
        </p:txBody>
      </p:sp>
      <p:sp>
        <p:nvSpPr>
          <p:cNvPr id="3" name="Text Placeholder 2">
            <a:extLst>
              <a:ext uri="{FF2B5EF4-FFF2-40B4-BE49-F238E27FC236}">
                <a16:creationId xmlns:a16="http://schemas.microsoft.com/office/drawing/2014/main" id="{453545AF-25F0-6045-A236-4F1988AEF4B0}"/>
              </a:ext>
            </a:extLst>
          </p:cNvPr>
          <p:cNvSpPr>
            <a:spLocks noGrp="1"/>
          </p:cNvSpPr>
          <p:nvPr>
            <p:ph type="body" sz="quarter" idx="21"/>
          </p:nvPr>
        </p:nvSpPr>
        <p:spPr/>
        <p:txBody>
          <a:bodyPr/>
          <a:lstStyle/>
          <a:p>
            <a:r>
              <a:rPr lang="en-US" dirty="0"/>
              <a:t>Organization</a:t>
            </a:r>
          </a:p>
        </p:txBody>
      </p:sp>
      <p:sp>
        <p:nvSpPr>
          <p:cNvPr id="4" name="Slide Number Placeholder 3">
            <a:extLst>
              <a:ext uri="{FF2B5EF4-FFF2-40B4-BE49-F238E27FC236}">
                <a16:creationId xmlns:a16="http://schemas.microsoft.com/office/drawing/2014/main" id="{D36EA51F-168C-444F-B371-276C3E54B876}"/>
              </a:ext>
            </a:extLst>
          </p:cNvPr>
          <p:cNvSpPr>
            <a:spLocks noGrp="1"/>
          </p:cNvSpPr>
          <p:nvPr>
            <p:ph type="sldNum" sz="quarter" idx="24"/>
          </p:nvPr>
        </p:nvSpPr>
        <p:spPr/>
        <p:txBody>
          <a:bodyPr/>
          <a:lstStyle/>
          <a:p>
            <a:fld id="{C564DEAC-083F-4EA1-9D67-84BB3A537A3E}" type="slidenum">
              <a:rPr lang="de-DE" smtClean="0"/>
              <a:pPr/>
              <a:t>7</a:t>
            </a:fld>
            <a:endParaRPr lang="de-DE" dirty="0"/>
          </a:p>
        </p:txBody>
      </p:sp>
      <p:sp>
        <p:nvSpPr>
          <p:cNvPr id="5" name="Text Placeholder 4">
            <a:extLst>
              <a:ext uri="{FF2B5EF4-FFF2-40B4-BE49-F238E27FC236}">
                <a16:creationId xmlns:a16="http://schemas.microsoft.com/office/drawing/2014/main" id="{65464BAC-BA3C-2B4F-AE7E-674B37DC69A5}"/>
              </a:ext>
            </a:extLst>
          </p:cNvPr>
          <p:cNvSpPr>
            <a:spLocks noGrp="1"/>
          </p:cNvSpPr>
          <p:nvPr>
            <p:ph type="body" sz="quarter" idx="15"/>
          </p:nvPr>
        </p:nvSpPr>
        <p:spPr/>
        <p:txBody>
          <a:bodyPr/>
          <a:lstStyle/>
          <a:p>
            <a:endParaRPr lang="en-US" dirty="0"/>
          </a:p>
        </p:txBody>
      </p:sp>
      <p:graphicFrame>
        <p:nvGraphicFramePr>
          <p:cNvPr id="7" name="Table 6">
            <a:extLst>
              <a:ext uri="{FF2B5EF4-FFF2-40B4-BE49-F238E27FC236}">
                <a16:creationId xmlns:a16="http://schemas.microsoft.com/office/drawing/2014/main" id="{8BB86734-7A57-3742-98DB-0A9FE8FBCB47}"/>
              </a:ext>
            </a:extLst>
          </p:cNvPr>
          <p:cNvGraphicFramePr>
            <a:graphicFrameLocks noGrp="1"/>
          </p:cNvGraphicFramePr>
          <p:nvPr>
            <p:extLst>
              <p:ext uri="{D42A27DB-BD31-4B8C-83A1-F6EECF244321}">
                <p14:modId xmlns:p14="http://schemas.microsoft.com/office/powerpoint/2010/main" val="3268047396"/>
              </p:ext>
            </p:extLst>
          </p:nvPr>
        </p:nvGraphicFramePr>
        <p:xfrm>
          <a:off x="695325" y="1592264"/>
          <a:ext cx="10801348" cy="4421764"/>
        </p:xfrm>
        <a:graphic>
          <a:graphicData uri="http://schemas.openxmlformats.org/drawingml/2006/table">
            <a:tbl>
              <a:tblPr firstRow="1">
                <a:tableStyleId>{9D7B26C5-4107-4FEC-AEDC-1716B250A1EF}</a:tableStyleId>
              </a:tblPr>
              <a:tblGrid>
                <a:gridCol w="861630">
                  <a:extLst>
                    <a:ext uri="{9D8B030D-6E8A-4147-A177-3AD203B41FA5}">
                      <a16:colId xmlns:a16="http://schemas.microsoft.com/office/drawing/2014/main" val="56678369"/>
                    </a:ext>
                  </a:extLst>
                </a:gridCol>
                <a:gridCol w="1161535">
                  <a:extLst>
                    <a:ext uri="{9D8B030D-6E8A-4147-A177-3AD203B41FA5}">
                      <a16:colId xmlns:a16="http://schemas.microsoft.com/office/drawing/2014/main" val="4131822001"/>
                    </a:ext>
                  </a:extLst>
                </a:gridCol>
                <a:gridCol w="6030098">
                  <a:extLst>
                    <a:ext uri="{9D8B030D-6E8A-4147-A177-3AD203B41FA5}">
                      <a16:colId xmlns:a16="http://schemas.microsoft.com/office/drawing/2014/main" val="2747355479"/>
                    </a:ext>
                  </a:extLst>
                </a:gridCol>
                <a:gridCol w="2748085">
                  <a:extLst>
                    <a:ext uri="{9D8B030D-6E8A-4147-A177-3AD203B41FA5}">
                      <a16:colId xmlns:a16="http://schemas.microsoft.com/office/drawing/2014/main" val="3741782702"/>
                    </a:ext>
                  </a:extLst>
                </a:gridCol>
              </a:tblGrid>
              <a:tr h="382266">
                <a:tc>
                  <a:txBody>
                    <a:bodyPr/>
                    <a:lstStyle/>
                    <a:p>
                      <a:pPr algn="l" fontAlgn="t"/>
                      <a:r>
                        <a:rPr lang="en-GB" sz="1800">
                          <a:effectLst/>
                        </a:rPr>
                        <a:t>Date</a:t>
                      </a:r>
                    </a:p>
                  </a:txBody>
                  <a:tcPr marL="39453" marR="39453" marT="19726" marB="19726"/>
                </a:tc>
                <a:tc>
                  <a:txBody>
                    <a:bodyPr/>
                    <a:lstStyle/>
                    <a:p>
                      <a:pPr algn="l" fontAlgn="t"/>
                      <a:r>
                        <a:rPr lang="en-GB" sz="1800">
                          <a:effectLst/>
                        </a:rPr>
                        <a:t>Location</a:t>
                      </a:r>
                    </a:p>
                  </a:txBody>
                  <a:tcPr marL="39453" marR="39453" marT="19726" marB="19726"/>
                </a:tc>
                <a:tc>
                  <a:txBody>
                    <a:bodyPr/>
                    <a:lstStyle/>
                    <a:p>
                      <a:pPr algn="l" fontAlgn="t"/>
                      <a:r>
                        <a:rPr lang="en-GB" sz="1800">
                          <a:effectLst/>
                        </a:rPr>
                        <a:t>Topic</a:t>
                      </a:r>
                    </a:p>
                  </a:txBody>
                  <a:tcPr marL="39453" marR="39453" marT="19726" marB="19726"/>
                </a:tc>
                <a:tc>
                  <a:txBody>
                    <a:bodyPr/>
                    <a:lstStyle/>
                    <a:p>
                      <a:pPr algn="l" fontAlgn="t"/>
                      <a:r>
                        <a:rPr lang="en-GB" sz="1800" dirty="0">
                          <a:effectLst/>
                        </a:rPr>
                        <a:t>Recording for this Topic</a:t>
                      </a:r>
                    </a:p>
                  </a:txBody>
                  <a:tcPr marL="39453" marR="39453" marT="19726" marB="19726"/>
                </a:tc>
                <a:extLst>
                  <a:ext uri="{0D108BD9-81ED-4DB2-BD59-A6C34878D82A}">
                    <a16:rowId xmlns:a16="http://schemas.microsoft.com/office/drawing/2014/main" val="1226242325"/>
                  </a:ext>
                </a:extLst>
              </a:tr>
              <a:tr h="391713">
                <a:tc>
                  <a:txBody>
                    <a:bodyPr/>
                    <a:lstStyle/>
                    <a:p>
                      <a:pPr fontAlgn="t"/>
                      <a:r>
                        <a:rPr lang="en-DE" sz="1800">
                          <a:effectLst/>
                        </a:rPr>
                        <a:t>21.10.</a:t>
                      </a:r>
                    </a:p>
                  </a:txBody>
                  <a:tcPr marL="39453" marR="39453" marT="19726" marB="19726"/>
                </a:tc>
                <a:tc>
                  <a:txBody>
                    <a:bodyPr/>
                    <a:lstStyle/>
                    <a:p>
                      <a:pPr fontAlgn="t"/>
                      <a:r>
                        <a:rPr lang="en-GB" sz="1800" dirty="0">
                          <a:effectLst/>
                        </a:rPr>
                        <a:t>In person</a:t>
                      </a:r>
                    </a:p>
                  </a:txBody>
                  <a:tcPr marL="39453" marR="39453" marT="19726" marB="19726"/>
                </a:tc>
                <a:tc>
                  <a:txBody>
                    <a:bodyPr/>
                    <a:lstStyle/>
                    <a:p>
                      <a:pPr fontAlgn="t"/>
                      <a:r>
                        <a:rPr lang="en-GB" sz="1800" dirty="0">
                          <a:effectLst/>
                        </a:rPr>
                        <a:t>Introduction to Intelligent User Interfaces</a:t>
                      </a:r>
                    </a:p>
                  </a:txBody>
                  <a:tcPr marL="39453" marR="39453" marT="19726" marB="19726"/>
                </a:tc>
                <a:tc>
                  <a:txBody>
                    <a:bodyPr/>
                    <a:lstStyle/>
                    <a:p>
                      <a:endParaRPr lang="en-US" sz="1800" dirty="0"/>
                    </a:p>
                  </a:txBody>
                  <a:tcPr marL="39453" marR="39453" marT="19726" marB="19726"/>
                </a:tc>
                <a:extLst>
                  <a:ext uri="{0D108BD9-81ED-4DB2-BD59-A6C34878D82A}">
                    <a16:rowId xmlns:a16="http://schemas.microsoft.com/office/drawing/2014/main" val="2731463460"/>
                  </a:ext>
                </a:extLst>
              </a:tr>
              <a:tr h="391713">
                <a:tc>
                  <a:txBody>
                    <a:bodyPr/>
                    <a:lstStyle/>
                    <a:p>
                      <a:pPr fontAlgn="t"/>
                      <a:r>
                        <a:rPr lang="en-DE" sz="1800">
                          <a:effectLst/>
                        </a:rPr>
                        <a:t>28.10.</a:t>
                      </a:r>
                    </a:p>
                  </a:txBody>
                  <a:tcPr marL="39453" marR="39453" marT="19726" marB="19726"/>
                </a:tc>
                <a:tc>
                  <a:txBody>
                    <a:bodyPr/>
                    <a:lstStyle/>
                    <a:p>
                      <a:pPr fontAlgn="t"/>
                      <a:r>
                        <a:rPr lang="en-GB" sz="1800" dirty="0">
                          <a:effectLst/>
                        </a:rPr>
                        <a:t>In person</a:t>
                      </a:r>
                    </a:p>
                  </a:txBody>
                  <a:tcPr marL="39453" marR="39453" marT="19726" marB="19726"/>
                </a:tc>
                <a:tc>
                  <a:txBody>
                    <a:bodyPr/>
                    <a:lstStyle/>
                    <a:p>
                      <a:pPr fontAlgn="t"/>
                      <a:r>
                        <a:rPr lang="en-GB" sz="1800" dirty="0">
                          <a:effectLst/>
                        </a:rPr>
                        <a:t>Discussion Artificial Intelligence</a:t>
                      </a:r>
                    </a:p>
                  </a:txBody>
                  <a:tcPr marL="39453" marR="39453" marT="19726" marB="19726"/>
                </a:tc>
                <a:tc>
                  <a:txBody>
                    <a:bodyPr/>
                    <a:lstStyle/>
                    <a:p>
                      <a:pPr fontAlgn="t"/>
                      <a:r>
                        <a:rPr lang="en-GB" sz="1800" u="sng" dirty="0">
                          <a:solidFill>
                            <a:srgbClr val="006633"/>
                          </a:solidFill>
                          <a:effectLst/>
                          <a:hlinkClick r:id="rId2"/>
                        </a:rPr>
                        <a:t>Lecture 02</a:t>
                      </a:r>
                      <a:endParaRPr lang="en-GB" sz="1800" dirty="0">
                        <a:effectLst/>
                      </a:endParaRPr>
                    </a:p>
                  </a:txBody>
                  <a:tcPr marL="39453" marR="39453" marT="19726" marB="19726"/>
                </a:tc>
                <a:extLst>
                  <a:ext uri="{0D108BD9-81ED-4DB2-BD59-A6C34878D82A}">
                    <a16:rowId xmlns:a16="http://schemas.microsoft.com/office/drawing/2014/main" val="3035068270"/>
                  </a:ext>
                </a:extLst>
              </a:tr>
              <a:tr h="355947">
                <a:tc>
                  <a:txBody>
                    <a:bodyPr/>
                    <a:lstStyle/>
                    <a:p>
                      <a:pPr fontAlgn="t"/>
                      <a:r>
                        <a:rPr lang="en-DE" sz="1800">
                          <a:effectLst/>
                        </a:rPr>
                        <a:t>11.11.</a:t>
                      </a:r>
                    </a:p>
                  </a:txBody>
                  <a:tcPr marL="39453" marR="39453" marT="19726" marB="19726"/>
                </a:tc>
                <a:tc>
                  <a:txBody>
                    <a:bodyPr/>
                    <a:lstStyle/>
                    <a:p>
                      <a:pPr fontAlgn="t"/>
                      <a:r>
                        <a:rPr lang="en-GB" sz="1800">
                          <a:effectLst/>
                        </a:rPr>
                        <a:t>In person</a:t>
                      </a:r>
                    </a:p>
                  </a:txBody>
                  <a:tcPr marL="39453" marR="39453" marT="19726" marB="19726"/>
                </a:tc>
                <a:tc>
                  <a:txBody>
                    <a:bodyPr/>
                    <a:lstStyle/>
                    <a:p>
                      <a:pPr fontAlgn="t"/>
                      <a:r>
                        <a:rPr lang="en-GB" sz="1800">
                          <a:effectLst/>
                        </a:rPr>
                        <a:t>Discussion Deceptive User Interfaces &amp; Voice UI</a:t>
                      </a:r>
                    </a:p>
                  </a:txBody>
                  <a:tcPr marL="39453" marR="39453" marT="19726" marB="19726"/>
                </a:tc>
                <a:tc>
                  <a:txBody>
                    <a:bodyPr/>
                    <a:lstStyle/>
                    <a:p>
                      <a:pPr fontAlgn="t"/>
                      <a:r>
                        <a:rPr lang="en-GB" sz="1800" u="sng" dirty="0">
                          <a:solidFill>
                            <a:srgbClr val="006633"/>
                          </a:solidFill>
                          <a:effectLst/>
                          <a:hlinkClick r:id="rId3"/>
                        </a:rPr>
                        <a:t>Lecture 03</a:t>
                      </a:r>
                      <a:r>
                        <a:rPr lang="en-GB" sz="1800" dirty="0">
                          <a:effectLst/>
                        </a:rPr>
                        <a:t>, </a:t>
                      </a:r>
                      <a:r>
                        <a:rPr lang="en-GB" sz="1800" u="sng" dirty="0">
                          <a:solidFill>
                            <a:srgbClr val="006633"/>
                          </a:solidFill>
                          <a:effectLst/>
                          <a:hlinkClick r:id="rId4"/>
                        </a:rPr>
                        <a:t>Lecture 04</a:t>
                      </a:r>
                      <a:endParaRPr lang="en-GB" sz="1800" dirty="0">
                        <a:effectLst/>
                      </a:endParaRPr>
                    </a:p>
                  </a:txBody>
                  <a:tcPr marL="39453" marR="39453" marT="19726" marB="19726"/>
                </a:tc>
                <a:extLst>
                  <a:ext uri="{0D108BD9-81ED-4DB2-BD59-A6C34878D82A}">
                    <a16:rowId xmlns:a16="http://schemas.microsoft.com/office/drawing/2014/main" val="70263479"/>
                  </a:ext>
                </a:extLst>
              </a:tr>
              <a:tr h="391713">
                <a:tc>
                  <a:txBody>
                    <a:bodyPr/>
                    <a:lstStyle/>
                    <a:p>
                      <a:pPr fontAlgn="t"/>
                      <a:r>
                        <a:rPr lang="en-DE" sz="1800">
                          <a:effectLst/>
                        </a:rPr>
                        <a:t>25.11.</a:t>
                      </a:r>
                    </a:p>
                  </a:txBody>
                  <a:tcPr marL="39453" marR="39453" marT="19726" marB="19726"/>
                </a:tc>
                <a:tc>
                  <a:txBody>
                    <a:bodyPr/>
                    <a:lstStyle/>
                    <a:p>
                      <a:pPr fontAlgn="t"/>
                      <a:r>
                        <a:rPr lang="en-GB" sz="1800">
                          <a:effectLst/>
                        </a:rPr>
                        <a:t>In person</a:t>
                      </a:r>
                    </a:p>
                  </a:txBody>
                  <a:tcPr marL="39453" marR="39453" marT="19726" marB="19726"/>
                </a:tc>
                <a:tc>
                  <a:txBody>
                    <a:bodyPr/>
                    <a:lstStyle/>
                    <a:p>
                      <a:pPr fontAlgn="t"/>
                      <a:r>
                        <a:rPr lang="en-GB" sz="1800">
                          <a:effectLst/>
                        </a:rPr>
                        <a:t>Discussion Intelligent Text Entry</a:t>
                      </a:r>
                    </a:p>
                  </a:txBody>
                  <a:tcPr marL="39453" marR="39453" marT="19726" marB="19726"/>
                </a:tc>
                <a:tc>
                  <a:txBody>
                    <a:bodyPr/>
                    <a:lstStyle/>
                    <a:p>
                      <a:pPr fontAlgn="t"/>
                      <a:r>
                        <a:rPr lang="en-GB" sz="1800" u="sng">
                          <a:solidFill>
                            <a:srgbClr val="006633"/>
                          </a:solidFill>
                          <a:effectLst/>
                          <a:hlinkClick r:id="rId5"/>
                        </a:rPr>
                        <a:t>Lecture 05</a:t>
                      </a:r>
                      <a:endParaRPr lang="en-GB" sz="1800">
                        <a:effectLst/>
                      </a:endParaRPr>
                    </a:p>
                  </a:txBody>
                  <a:tcPr marL="39453" marR="39453" marT="19726" marB="19726"/>
                </a:tc>
                <a:extLst>
                  <a:ext uri="{0D108BD9-81ED-4DB2-BD59-A6C34878D82A}">
                    <a16:rowId xmlns:a16="http://schemas.microsoft.com/office/drawing/2014/main" val="4186689509"/>
                  </a:ext>
                </a:extLst>
              </a:tr>
              <a:tr h="509228">
                <a:tc>
                  <a:txBody>
                    <a:bodyPr/>
                    <a:lstStyle/>
                    <a:p>
                      <a:pPr fontAlgn="t"/>
                      <a:r>
                        <a:rPr lang="en-DE" sz="1800">
                          <a:effectLst/>
                        </a:rPr>
                        <a:t>02.12.</a:t>
                      </a:r>
                    </a:p>
                  </a:txBody>
                  <a:tcPr marL="39453" marR="39453" marT="19726" marB="19726"/>
                </a:tc>
                <a:tc>
                  <a:txBody>
                    <a:bodyPr/>
                    <a:lstStyle/>
                    <a:p>
                      <a:pPr fontAlgn="t"/>
                      <a:r>
                        <a:rPr lang="en-GB" sz="1800">
                          <a:effectLst/>
                        </a:rPr>
                        <a:t>In person</a:t>
                      </a:r>
                    </a:p>
                  </a:txBody>
                  <a:tcPr marL="39453" marR="39453" marT="19726" marB="19726"/>
                </a:tc>
                <a:tc>
                  <a:txBody>
                    <a:bodyPr/>
                    <a:lstStyle/>
                    <a:p>
                      <a:pPr fontAlgn="t"/>
                      <a:r>
                        <a:rPr lang="en-GB" sz="1800">
                          <a:effectLst/>
                        </a:rPr>
                        <a:t>Discussion Text and Natural Language Processing</a:t>
                      </a:r>
                    </a:p>
                  </a:txBody>
                  <a:tcPr marL="39453" marR="39453" marT="19726" marB="19726"/>
                </a:tc>
                <a:tc>
                  <a:txBody>
                    <a:bodyPr/>
                    <a:lstStyle/>
                    <a:p>
                      <a:pPr fontAlgn="t"/>
                      <a:r>
                        <a:rPr lang="en-GB" sz="1800" u="sng" dirty="0">
                          <a:solidFill>
                            <a:srgbClr val="006633"/>
                          </a:solidFill>
                          <a:effectLst/>
                          <a:hlinkClick r:id="rId6"/>
                        </a:rPr>
                        <a:t>Lecture 06</a:t>
                      </a:r>
                      <a:endParaRPr lang="en-GB" sz="1800" dirty="0">
                        <a:effectLst/>
                      </a:endParaRPr>
                    </a:p>
                  </a:txBody>
                  <a:tcPr marL="39453" marR="39453" marT="19726" marB="19726"/>
                </a:tc>
                <a:extLst>
                  <a:ext uri="{0D108BD9-81ED-4DB2-BD59-A6C34878D82A}">
                    <a16:rowId xmlns:a16="http://schemas.microsoft.com/office/drawing/2014/main" val="2893698196"/>
                  </a:ext>
                </a:extLst>
              </a:tr>
              <a:tr h="442932">
                <a:tc>
                  <a:txBody>
                    <a:bodyPr/>
                    <a:lstStyle/>
                    <a:p>
                      <a:pPr fontAlgn="t"/>
                      <a:r>
                        <a:rPr lang="en-DE" sz="1800">
                          <a:effectLst/>
                        </a:rPr>
                        <a:t>09.12.</a:t>
                      </a:r>
                    </a:p>
                  </a:txBody>
                  <a:tcPr marL="39453" marR="39453" marT="19726" marB="19726"/>
                </a:tc>
                <a:tc>
                  <a:txBody>
                    <a:bodyPr/>
                    <a:lstStyle/>
                    <a:p>
                      <a:pPr fontAlgn="t"/>
                      <a:r>
                        <a:rPr lang="en-GB" sz="1800" dirty="0">
                          <a:effectLst/>
                        </a:rPr>
                        <a:t>In person</a:t>
                      </a:r>
                    </a:p>
                  </a:txBody>
                  <a:tcPr marL="39453" marR="39453" marT="19726" marB="19726"/>
                </a:tc>
                <a:tc>
                  <a:txBody>
                    <a:bodyPr/>
                    <a:lstStyle/>
                    <a:p>
                      <a:pPr fontAlgn="t"/>
                      <a:r>
                        <a:rPr lang="en-GB" sz="1800" dirty="0">
                          <a:effectLst/>
                        </a:rPr>
                        <a:t>Discussion Context Awareness Interaction in Smart Environments</a:t>
                      </a:r>
                    </a:p>
                  </a:txBody>
                  <a:tcPr marL="39453" marR="39453" marT="19726" marB="19726"/>
                </a:tc>
                <a:tc>
                  <a:txBody>
                    <a:bodyPr/>
                    <a:lstStyle/>
                    <a:p>
                      <a:pPr fontAlgn="t"/>
                      <a:r>
                        <a:rPr lang="en-GB" sz="1800" u="sng" dirty="0">
                          <a:solidFill>
                            <a:srgbClr val="006633"/>
                          </a:solidFill>
                          <a:effectLst/>
                          <a:hlinkClick r:id="rId7"/>
                        </a:rPr>
                        <a:t>Lecture 07</a:t>
                      </a:r>
                      <a:endParaRPr lang="en-GB" sz="1800" dirty="0">
                        <a:effectLst/>
                      </a:endParaRPr>
                    </a:p>
                  </a:txBody>
                  <a:tcPr marL="39453" marR="39453" marT="19726" marB="19726"/>
                </a:tc>
                <a:extLst>
                  <a:ext uri="{0D108BD9-81ED-4DB2-BD59-A6C34878D82A}">
                    <a16:rowId xmlns:a16="http://schemas.microsoft.com/office/drawing/2014/main" val="1992787209"/>
                  </a:ext>
                </a:extLst>
              </a:tr>
              <a:tr h="530626">
                <a:tc>
                  <a:txBody>
                    <a:bodyPr/>
                    <a:lstStyle/>
                    <a:p>
                      <a:pPr fontAlgn="t"/>
                      <a:r>
                        <a:rPr lang="en-DE" sz="1800">
                          <a:effectLst/>
                        </a:rPr>
                        <a:t>20.01.</a:t>
                      </a:r>
                    </a:p>
                  </a:txBody>
                  <a:tcPr marL="39453" marR="39453" marT="19726" marB="19726"/>
                </a:tc>
                <a:tc>
                  <a:txBody>
                    <a:bodyPr/>
                    <a:lstStyle/>
                    <a:p>
                      <a:pPr fontAlgn="t"/>
                      <a:r>
                        <a:rPr lang="en-GB" sz="1800" dirty="0">
                          <a:effectLst/>
                        </a:rPr>
                        <a:t>In person</a:t>
                      </a:r>
                    </a:p>
                  </a:txBody>
                  <a:tcPr marL="39453" marR="39453" marT="19726" marB="19726"/>
                </a:tc>
                <a:tc>
                  <a:txBody>
                    <a:bodyPr/>
                    <a:lstStyle/>
                    <a:p>
                      <a:pPr fontAlgn="t"/>
                      <a:r>
                        <a:rPr lang="en-GB" sz="1800">
                          <a:effectLst/>
                        </a:rPr>
                        <a:t>Discussion Recommender Systems</a:t>
                      </a:r>
                    </a:p>
                  </a:txBody>
                  <a:tcPr marL="39453" marR="39453" marT="19726" marB="19726"/>
                </a:tc>
                <a:tc>
                  <a:txBody>
                    <a:bodyPr/>
                    <a:lstStyle/>
                    <a:p>
                      <a:pPr fontAlgn="t"/>
                      <a:r>
                        <a:rPr lang="en-GB" sz="1800" u="sng" dirty="0">
                          <a:solidFill>
                            <a:srgbClr val="006633"/>
                          </a:solidFill>
                          <a:effectLst/>
                          <a:hlinkClick r:id="rId8"/>
                        </a:rPr>
                        <a:t>Lecture 08</a:t>
                      </a:r>
                      <a:r>
                        <a:rPr lang="en-GB" sz="1800" dirty="0">
                          <a:effectLst/>
                        </a:rPr>
                        <a:t>, </a:t>
                      </a:r>
                      <a:r>
                        <a:rPr lang="en-GB" sz="1800" u="sng" dirty="0">
                          <a:solidFill>
                            <a:srgbClr val="006633"/>
                          </a:solidFill>
                          <a:effectLst/>
                          <a:hlinkClick r:id="rId9"/>
                        </a:rPr>
                        <a:t>Lecture 09</a:t>
                      </a:r>
                      <a:r>
                        <a:rPr lang="en-GB" sz="1800" dirty="0">
                          <a:effectLst/>
                        </a:rPr>
                        <a:t>, </a:t>
                      </a:r>
                      <a:r>
                        <a:rPr lang="en-GB" sz="1800" u="sng" dirty="0">
                          <a:solidFill>
                            <a:srgbClr val="006633"/>
                          </a:solidFill>
                          <a:effectLst/>
                          <a:hlinkClick r:id="rId10"/>
                        </a:rPr>
                        <a:t>Lecture 10</a:t>
                      </a:r>
                      <a:r>
                        <a:rPr lang="en-GB" sz="1800" dirty="0">
                          <a:effectLst/>
                        </a:rPr>
                        <a:t>, </a:t>
                      </a:r>
                      <a:r>
                        <a:rPr lang="en-GB" sz="1800" u="sng" dirty="0">
                          <a:solidFill>
                            <a:srgbClr val="006633"/>
                          </a:solidFill>
                          <a:effectLst/>
                          <a:hlinkClick r:id="rId11"/>
                        </a:rPr>
                        <a:t>Lecture 11</a:t>
                      </a:r>
                      <a:endParaRPr lang="en-GB" sz="1800" dirty="0">
                        <a:effectLst/>
                      </a:endParaRPr>
                    </a:p>
                  </a:txBody>
                  <a:tcPr marL="39453" marR="39453" marT="19726" marB="19726"/>
                </a:tc>
                <a:extLst>
                  <a:ext uri="{0D108BD9-81ED-4DB2-BD59-A6C34878D82A}">
                    <a16:rowId xmlns:a16="http://schemas.microsoft.com/office/drawing/2014/main" val="1578198444"/>
                  </a:ext>
                </a:extLst>
              </a:tr>
              <a:tr h="509228">
                <a:tc>
                  <a:txBody>
                    <a:bodyPr/>
                    <a:lstStyle/>
                    <a:p>
                      <a:pPr fontAlgn="t"/>
                      <a:r>
                        <a:rPr lang="en-DE" sz="1800">
                          <a:effectLst/>
                        </a:rPr>
                        <a:t>03.02.</a:t>
                      </a:r>
                    </a:p>
                  </a:txBody>
                  <a:tcPr marL="39453" marR="39453" marT="19726" marB="19726"/>
                </a:tc>
                <a:tc>
                  <a:txBody>
                    <a:bodyPr/>
                    <a:lstStyle/>
                    <a:p>
                      <a:pPr fontAlgn="t"/>
                      <a:r>
                        <a:rPr lang="en-GB" sz="1800">
                          <a:effectLst/>
                        </a:rPr>
                        <a:t>In person</a:t>
                      </a:r>
                    </a:p>
                  </a:txBody>
                  <a:tcPr marL="39453" marR="39453" marT="19726" marB="19726"/>
                </a:tc>
                <a:tc>
                  <a:txBody>
                    <a:bodyPr/>
                    <a:lstStyle/>
                    <a:p>
                      <a:pPr fontAlgn="t"/>
                      <a:r>
                        <a:rPr lang="en-GB" sz="1800">
                          <a:effectLst/>
                        </a:rPr>
                        <a:t>Discussion Explainable AI, Bias and Ethics, and Q&amp;A</a:t>
                      </a:r>
                    </a:p>
                  </a:txBody>
                  <a:tcPr marL="39453" marR="39453" marT="19726" marB="19726"/>
                </a:tc>
                <a:tc>
                  <a:txBody>
                    <a:bodyPr/>
                    <a:lstStyle/>
                    <a:p>
                      <a:pPr fontAlgn="t"/>
                      <a:r>
                        <a:rPr lang="en-GB" sz="1800" u="sng" dirty="0">
                          <a:solidFill>
                            <a:srgbClr val="006633"/>
                          </a:solidFill>
                          <a:effectLst/>
                          <a:hlinkClick r:id="rId12"/>
                        </a:rPr>
                        <a:t>Lecture 12</a:t>
                      </a:r>
                      <a:r>
                        <a:rPr lang="en-GB" sz="1800" dirty="0">
                          <a:effectLst/>
                        </a:rPr>
                        <a:t>, </a:t>
                      </a:r>
                      <a:r>
                        <a:rPr lang="en-GB" sz="1800" u="sng" dirty="0">
                          <a:solidFill>
                            <a:srgbClr val="006633"/>
                          </a:solidFill>
                          <a:effectLst/>
                          <a:hlinkClick r:id="rId13"/>
                        </a:rPr>
                        <a:t>Lecture 13</a:t>
                      </a:r>
                      <a:endParaRPr lang="en-GB" sz="1800" dirty="0">
                        <a:effectLst/>
                      </a:endParaRPr>
                    </a:p>
                  </a:txBody>
                  <a:tcPr marL="39453" marR="39453" marT="19726" marB="19726"/>
                </a:tc>
                <a:extLst>
                  <a:ext uri="{0D108BD9-81ED-4DB2-BD59-A6C34878D82A}">
                    <a16:rowId xmlns:a16="http://schemas.microsoft.com/office/drawing/2014/main" val="874580482"/>
                  </a:ext>
                </a:extLst>
              </a:tr>
              <a:tr h="274199">
                <a:tc>
                  <a:txBody>
                    <a:bodyPr/>
                    <a:lstStyle/>
                    <a:p>
                      <a:pPr fontAlgn="t"/>
                      <a:r>
                        <a:rPr lang="en-DE" sz="1800" dirty="0">
                          <a:effectLst/>
                        </a:rPr>
                        <a:t>10.02.</a:t>
                      </a:r>
                    </a:p>
                  </a:txBody>
                  <a:tcPr marL="39453" marR="39453" marT="19726" marB="19726"/>
                </a:tc>
                <a:tc>
                  <a:txBody>
                    <a:bodyPr/>
                    <a:lstStyle/>
                    <a:p>
                      <a:pPr fontAlgn="t"/>
                      <a:r>
                        <a:rPr lang="en-GB" sz="1800">
                          <a:effectLst/>
                        </a:rPr>
                        <a:t>In person</a:t>
                      </a:r>
                    </a:p>
                  </a:txBody>
                  <a:tcPr marL="39453" marR="39453" marT="19726" marB="19726"/>
                </a:tc>
                <a:tc>
                  <a:txBody>
                    <a:bodyPr/>
                    <a:lstStyle/>
                    <a:p>
                      <a:pPr fontAlgn="t"/>
                      <a:r>
                        <a:rPr lang="en-GB" sz="1800" dirty="0">
                          <a:effectLst/>
                        </a:rPr>
                        <a:t>Final Presentations (10+5)</a:t>
                      </a:r>
                    </a:p>
                  </a:txBody>
                  <a:tcPr marL="39453" marR="39453" marT="19726" marB="19726"/>
                </a:tc>
                <a:tc>
                  <a:txBody>
                    <a:bodyPr/>
                    <a:lstStyle/>
                    <a:p>
                      <a:pPr fontAlgn="t"/>
                      <a:r>
                        <a:rPr lang="en-GB" sz="1800" u="sng" dirty="0">
                          <a:solidFill>
                            <a:srgbClr val="006633"/>
                          </a:solidFill>
                          <a:effectLst/>
                          <a:hlinkClick r:id="rId14"/>
                        </a:rPr>
                        <a:t>Lecture 14</a:t>
                      </a:r>
                      <a:endParaRPr lang="en-GB" sz="1800" dirty="0">
                        <a:effectLst/>
                      </a:endParaRPr>
                    </a:p>
                  </a:txBody>
                  <a:tcPr marL="39453" marR="39453" marT="19726" marB="19726"/>
                </a:tc>
                <a:extLst>
                  <a:ext uri="{0D108BD9-81ED-4DB2-BD59-A6C34878D82A}">
                    <a16:rowId xmlns:a16="http://schemas.microsoft.com/office/drawing/2014/main" val="4236993909"/>
                  </a:ext>
                </a:extLst>
              </a:tr>
            </a:tbl>
          </a:graphicData>
        </a:graphic>
      </p:graphicFrame>
    </p:spTree>
    <p:extLst>
      <p:ext uri="{BB962C8B-B14F-4D97-AF65-F5344CB8AC3E}">
        <p14:creationId xmlns:p14="http://schemas.microsoft.com/office/powerpoint/2010/main" val="2802717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35"/>
          <p:cNvSpPr/>
          <p:nvPr/>
        </p:nvSpPr>
        <p:spPr>
          <a:xfrm>
            <a:off x="58510" y="5947548"/>
            <a:ext cx="7628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https://docs.microsoft.com/en-us/azure/cognitive-services/</a:t>
            </a:r>
            <a:r>
              <a:rPr lang="en-US" sz="1100">
                <a:solidFill>
                  <a:schemeClr val="dk1"/>
                </a:solidFill>
                <a:latin typeface="Arial"/>
                <a:ea typeface="Arial"/>
                <a:cs typeface="Arial"/>
                <a:sym typeface="Arial"/>
              </a:rPr>
              <a:t> </a:t>
            </a:r>
            <a:endParaRPr/>
          </a:p>
        </p:txBody>
      </p:sp>
      <p:sp>
        <p:nvSpPr>
          <p:cNvPr id="939" name="Google Shape;939;p35"/>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Cloud Services</a:t>
            </a:r>
            <a:br>
              <a:rPr lang="en-US"/>
            </a:br>
            <a:r>
              <a:rPr lang="en-US"/>
              <a:t>Example: Microsoft Cognitive Services</a:t>
            </a:r>
            <a:endParaRPr/>
          </a:p>
        </p:txBody>
      </p:sp>
      <p:sp>
        <p:nvSpPr>
          <p:cNvPr id="940" name="Google Shape;940;p35"/>
          <p:cNvSpPr txBox="1">
            <a:spLocks noGrp="1"/>
          </p:cNvSpPr>
          <p:nvPr>
            <p:ph type="body" idx="1"/>
          </p:nvPr>
        </p:nvSpPr>
        <p:spPr>
          <a:xfrm>
            <a:off x="5278650" y="1528645"/>
            <a:ext cx="35400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Cloud Services from:</a:t>
            </a:r>
            <a:endParaRPr/>
          </a:p>
          <a:p>
            <a:pPr marL="285750" lvl="0" indent="-285750" algn="l" rtl="0">
              <a:lnSpc>
                <a:spcPct val="90000"/>
              </a:lnSpc>
              <a:spcBef>
                <a:spcPts val="1100"/>
              </a:spcBef>
              <a:spcAft>
                <a:spcPts val="0"/>
              </a:spcAft>
              <a:buSzPts val="2400"/>
              <a:buChar char="▪"/>
            </a:pPr>
            <a:r>
              <a:rPr lang="en-US"/>
              <a:t>IBM</a:t>
            </a:r>
            <a:endParaRPr/>
          </a:p>
          <a:p>
            <a:pPr marL="285750" lvl="0" indent="-285750" algn="l" rtl="0">
              <a:lnSpc>
                <a:spcPct val="90000"/>
              </a:lnSpc>
              <a:spcBef>
                <a:spcPts val="1100"/>
              </a:spcBef>
              <a:spcAft>
                <a:spcPts val="0"/>
              </a:spcAft>
              <a:buSzPts val="2400"/>
              <a:buChar char="▪"/>
            </a:pPr>
            <a:r>
              <a:rPr lang="en-US"/>
              <a:t>Google</a:t>
            </a:r>
            <a:endParaRPr/>
          </a:p>
          <a:p>
            <a:pPr marL="285750" lvl="0" indent="-285750" algn="l" rtl="0">
              <a:lnSpc>
                <a:spcPct val="90000"/>
              </a:lnSpc>
              <a:spcBef>
                <a:spcPts val="1100"/>
              </a:spcBef>
              <a:spcAft>
                <a:spcPts val="0"/>
              </a:spcAft>
              <a:buSzPts val="2400"/>
              <a:buChar char="▪"/>
            </a:pPr>
            <a:r>
              <a:rPr lang="en-US"/>
              <a:t>Amazon</a:t>
            </a:r>
            <a:endParaRPr/>
          </a:p>
          <a:p>
            <a:pPr marL="285750" lvl="0" indent="-285750" algn="l" rtl="0">
              <a:lnSpc>
                <a:spcPct val="90000"/>
              </a:lnSpc>
              <a:spcBef>
                <a:spcPts val="1100"/>
              </a:spcBef>
              <a:spcAft>
                <a:spcPts val="0"/>
              </a:spcAft>
              <a:buSzPts val="2400"/>
              <a:buChar char="▪"/>
            </a:pPr>
            <a:r>
              <a:rPr lang="en-US"/>
              <a:t>Microsoft</a:t>
            </a:r>
            <a:endParaRPr/>
          </a:p>
          <a:p>
            <a:pPr marL="285750" lvl="0" indent="-285750" algn="l" rtl="0">
              <a:lnSpc>
                <a:spcPct val="90000"/>
              </a:lnSpc>
              <a:spcBef>
                <a:spcPts val="1100"/>
              </a:spcBef>
              <a:spcAft>
                <a:spcPts val="0"/>
              </a:spcAft>
              <a:buSzPts val="2400"/>
              <a:buChar char="▪"/>
            </a:pPr>
            <a:r>
              <a:rPr lang="en-US"/>
              <a:t>… and many others</a:t>
            </a:r>
            <a:endParaRPr/>
          </a:p>
          <a:p>
            <a:pPr marL="285750" lvl="0" indent="-133350" algn="l" rtl="0">
              <a:lnSpc>
                <a:spcPct val="90000"/>
              </a:lnSpc>
              <a:spcBef>
                <a:spcPts val="1100"/>
              </a:spcBef>
              <a:spcAft>
                <a:spcPts val="0"/>
              </a:spcAft>
              <a:buSzPts val="2400"/>
              <a:buNone/>
            </a:pPr>
            <a:endParaRPr/>
          </a:p>
          <a:p>
            <a:pPr marL="0" lvl="0" indent="0" algn="l" rtl="0">
              <a:lnSpc>
                <a:spcPct val="90000"/>
              </a:lnSpc>
              <a:spcBef>
                <a:spcPts val="1100"/>
              </a:spcBef>
              <a:spcAft>
                <a:spcPts val="0"/>
              </a:spcAft>
              <a:buSzPts val="2400"/>
              <a:buNone/>
            </a:pPr>
            <a:r>
              <a:rPr lang="en-US"/>
              <a:t>Why do people use them?</a:t>
            </a:r>
            <a:endParaRPr/>
          </a:p>
          <a:p>
            <a:pPr marL="0" lvl="0" indent="0" algn="l" rtl="0">
              <a:lnSpc>
                <a:spcPct val="90000"/>
              </a:lnSpc>
              <a:spcBef>
                <a:spcPts val="1100"/>
              </a:spcBef>
              <a:spcAft>
                <a:spcPts val="0"/>
              </a:spcAft>
              <a:buSzPts val="2400"/>
              <a:buNone/>
            </a:pPr>
            <a:r>
              <a:rPr lang="en-US"/>
              <a:t>What is the risk?</a:t>
            </a:r>
            <a:endParaRPr/>
          </a:p>
          <a:p>
            <a:pPr marL="285750" lvl="0" indent="-133350" algn="l" rtl="0">
              <a:lnSpc>
                <a:spcPct val="90000"/>
              </a:lnSpc>
              <a:spcBef>
                <a:spcPts val="1100"/>
              </a:spcBef>
              <a:spcAft>
                <a:spcPts val="0"/>
              </a:spcAft>
              <a:buSzPts val="2400"/>
              <a:buNone/>
            </a:pPr>
            <a:endParaRPr/>
          </a:p>
        </p:txBody>
      </p:sp>
      <p:sp>
        <p:nvSpPr>
          <p:cNvPr id="941" name="Google Shape;941;p35"/>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42" name="Google Shape;942;p35"/>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dirty="0"/>
          </a:p>
        </p:txBody>
      </p:sp>
      <p:sp>
        <p:nvSpPr>
          <p:cNvPr id="943" name="Google Shape;943;p3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pic>
        <p:nvPicPr>
          <p:cNvPr id="944" name="Google Shape;944;p35"/>
          <p:cNvPicPr preferRelativeResize="0"/>
          <p:nvPr/>
        </p:nvPicPr>
        <p:blipFill rotWithShape="1">
          <a:blip r:embed="rId4">
            <a:alphaModFix/>
          </a:blip>
          <a:srcRect r="27401" b="19029"/>
          <a:stretch/>
        </p:blipFill>
        <p:spPr>
          <a:xfrm>
            <a:off x="-1" y="1089025"/>
            <a:ext cx="5278649" cy="488736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6"/>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Examples Text Analytics</a:t>
            </a:r>
            <a:endParaRPr/>
          </a:p>
        </p:txBody>
      </p:sp>
      <p:sp>
        <p:nvSpPr>
          <p:cNvPr id="951" name="Google Shape;951;p36"/>
          <p:cNvSpPr txBox="1">
            <a:spLocks noGrp="1"/>
          </p:cNvSpPr>
          <p:nvPr>
            <p:ph type="body" idx="1"/>
          </p:nvPr>
        </p:nvSpPr>
        <p:spPr>
          <a:xfrm>
            <a:off x="695324" y="1592264"/>
            <a:ext cx="8900100" cy="2392800"/>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l" rtl="0">
              <a:lnSpc>
                <a:spcPct val="90000"/>
              </a:lnSpc>
              <a:spcBef>
                <a:spcPts val="0"/>
              </a:spcBef>
              <a:spcAft>
                <a:spcPts val="0"/>
              </a:spcAft>
              <a:buSzPct val="117936"/>
              <a:buChar char="▪"/>
            </a:pPr>
            <a:r>
              <a:rPr lang="en-US"/>
              <a:t>Can tell what language the text is, e.g. English, German, Spanish,…</a:t>
            </a:r>
            <a:endParaRPr/>
          </a:p>
          <a:p>
            <a:pPr marL="285750" lvl="0" indent="-285750" algn="l" rtl="0">
              <a:lnSpc>
                <a:spcPct val="90000"/>
              </a:lnSpc>
              <a:spcBef>
                <a:spcPts val="1100"/>
              </a:spcBef>
              <a:spcAft>
                <a:spcPts val="0"/>
              </a:spcAft>
              <a:buSzPct val="117936"/>
              <a:buChar char="▪"/>
            </a:pPr>
            <a:r>
              <a:rPr lang="en-US"/>
              <a:t>Relevant for understanding and translation </a:t>
            </a:r>
            <a:endParaRPr/>
          </a:p>
          <a:p>
            <a:pPr marL="285750" lvl="0" indent="-285750" algn="l" rtl="0">
              <a:lnSpc>
                <a:spcPct val="90000"/>
              </a:lnSpc>
              <a:spcBef>
                <a:spcPts val="1100"/>
              </a:spcBef>
              <a:spcAft>
                <a:spcPts val="0"/>
              </a:spcAft>
              <a:buSzPct val="117936"/>
              <a:buChar char="▪"/>
            </a:pPr>
            <a:r>
              <a:rPr lang="en-US"/>
              <a:t>Example (Online) APIs: </a:t>
            </a:r>
            <a:endParaRPr/>
          </a:p>
          <a:p>
            <a:pPr marL="538163" lvl="1" indent="-181006" algn="l" rtl="0">
              <a:lnSpc>
                <a:spcPct val="90000"/>
              </a:lnSpc>
              <a:spcBef>
                <a:spcPts val="1100"/>
              </a:spcBef>
              <a:spcAft>
                <a:spcPts val="0"/>
              </a:spcAft>
              <a:buSzPct val="100000"/>
              <a:buChar char="▪"/>
            </a:pPr>
            <a:r>
              <a:rPr lang="en-US" sz="1700" u="sng">
                <a:solidFill>
                  <a:schemeClr val="hlink"/>
                </a:solidFill>
                <a:hlinkClick r:id="rId3"/>
              </a:rPr>
              <a:t>https://console.bluemix.net/apidocs/language-translator</a:t>
            </a:r>
            <a:endParaRPr sz="1700"/>
          </a:p>
          <a:p>
            <a:pPr marL="538163" lvl="1" indent="-181006" algn="l" rtl="0">
              <a:lnSpc>
                <a:spcPct val="90000"/>
              </a:lnSpc>
              <a:spcBef>
                <a:spcPts val="1100"/>
              </a:spcBef>
              <a:spcAft>
                <a:spcPts val="0"/>
              </a:spcAft>
              <a:buSzPct val="100000"/>
              <a:buChar char="▪"/>
            </a:pPr>
            <a:r>
              <a:rPr lang="en-US" sz="1700" u="sng">
                <a:solidFill>
                  <a:schemeClr val="hlink"/>
                </a:solidFill>
                <a:hlinkClick r:id="rId4"/>
              </a:rPr>
              <a:t>https://docs.microsoft.com/en-us/azure/cognitive-services/translator/</a:t>
            </a:r>
            <a:endParaRPr sz="1700"/>
          </a:p>
          <a:p>
            <a:pPr marL="538163" lvl="1" indent="-181006" algn="l" rtl="0">
              <a:lnSpc>
                <a:spcPct val="90000"/>
              </a:lnSpc>
              <a:spcBef>
                <a:spcPts val="1100"/>
              </a:spcBef>
              <a:spcAft>
                <a:spcPts val="0"/>
              </a:spcAft>
              <a:buSzPct val="100000"/>
              <a:buChar char="▪"/>
            </a:pPr>
            <a:r>
              <a:rPr lang="en-US" sz="1700" u="sng">
                <a:solidFill>
                  <a:schemeClr val="hlink"/>
                </a:solidFill>
                <a:hlinkClick r:id="rId5"/>
              </a:rPr>
              <a:t>https://cloud.google.com/translate/docs/basic/detecting-language</a:t>
            </a:r>
            <a:endParaRPr sz="1700"/>
          </a:p>
          <a:p>
            <a:pPr marL="538163" lvl="1" indent="-181006" algn="l" rtl="0">
              <a:lnSpc>
                <a:spcPct val="90000"/>
              </a:lnSpc>
              <a:spcBef>
                <a:spcPts val="1100"/>
              </a:spcBef>
              <a:spcAft>
                <a:spcPts val="0"/>
              </a:spcAft>
              <a:buSzPct val="100000"/>
              <a:buChar char="▪"/>
            </a:pPr>
            <a:r>
              <a:rPr lang="en-US" sz="1700" u="sng">
                <a:solidFill>
                  <a:schemeClr val="hlink"/>
                </a:solidFill>
                <a:hlinkClick r:id="rId6"/>
              </a:rPr>
              <a:t>https://pypi.org/project/langdetect/</a:t>
            </a:r>
            <a:r>
              <a:rPr lang="en-US" sz="1700"/>
              <a:t> </a:t>
            </a:r>
            <a:endParaRPr/>
          </a:p>
        </p:txBody>
      </p:sp>
      <p:sp>
        <p:nvSpPr>
          <p:cNvPr id="952" name="Google Shape;952;p36"/>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Identification of the Language</a:t>
            </a:r>
            <a:endParaRPr/>
          </a:p>
        </p:txBody>
      </p:sp>
      <p:sp>
        <p:nvSpPr>
          <p:cNvPr id="953" name="Google Shape;953;p36"/>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endParaRPr dirty="0"/>
          </a:p>
        </p:txBody>
      </p:sp>
      <p:sp>
        <p:nvSpPr>
          <p:cNvPr id="954" name="Google Shape;954;p3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pic>
        <p:nvPicPr>
          <p:cNvPr id="955" name="Google Shape;955;p36"/>
          <p:cNvPicPr preferRelativeResize="0"/>
          <p:nvPr/>
        </p:nvPicPr>
        <p:blipFill rotWithShape="1">
          <a:blip r:embed="rId7">
            <a:alphaModFix/>
          </a:blip>
          <a:srcRect r="34796" b="45439"/>
          <a:stretch/>
        </p:blipFill>
        <p:spPr>
          <a:xfrm>
            <a:off x="539389" y="4159102"/>
            <a:ext cx="4003520" cy="1512649"/>
          </a:xfrm>
          <a:prstGeom prst="rect">
            <a:avLst/>
          </a:prstGeom>
          <a:noFill/>
          <a:ln>
            <a:noFill/>
          </a:ln>
          <a:effectLst>
            <a:outerShdw blurRad="292100" dist="139700" dir="2700000" algn="tl" rotWithShape="0">
              <a:srgbClr val="333333">
                <a:alpha val="64705"/>
              </a:srgbClr>
            </a:outerShdw>
          </a:effectLst>
        </p:spPr>
      </p:pic>
      <p:pic>
        <p:nvPicPr>
          <p:cNvPr id="956" name="Google Shape;956;p36"/>
          <p:cNvPicPr preferRelativeResize="0"/>
          <p:nvPr/>
        </p:nvPicPr>
        <p:blipFill rotWithShape="1">
          <a:blip r:embed="rId7">
            <a:alphaModFix/>
          </a:blip>
          <a:srcRect t="55302" r="38207"/>
          <a:stretch/>
        </p:blipFill>
        <p:spPr>
          <a:xfrm>
            <a:off x="4852965" y="4159102"/>
            <a:ext cx="3798911" cy="124080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gd49e86e613_0_838"/>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License</a:t>
            </a:r>
            <a:endParaRPr/>
          </a:p>
        </p:txBody>
      </p:sp>
      <p:sp>
        <p:nvSpPr>
          <p:cNvPr id="973" name="Google Shape;973;gd49e86e613_0_838"/>
          <p:cNvSpPr txBox="1">
            <a:spLocks noGrp="1"/>
          </p:cNvSpPr>
          <p:nvPr>
            <p:ph type="body" idx="1"/>
          </p:nvPr>
        </p:nvSpPr>
        <p:spPr>
          <a:xfrm>
            <a:off x="695325" y="1592275"/>
            <a:ext cx="10643100" cy="4537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2400"/>
              <a:buNone/>
            </a:pPr>
            <a:r>
              <a:rPr lang="en-US" sz="2000" dirty="0"/>
              <a:t>This file is licensed under the Creative Commons Attribution-Share Alike 4.0 (CC BY-SA) license:</a:t>
            </a:r>
            <a:endParaRPr lang="en-US" sz="1800" dirty="0"/>
          </a:p>
          <a:p>
            <a:pPr marL="0" lvl="0" indent="0" algn="l" rtl="0">
              <a:lnSpc>
                <a:spcPct val="150000"/>
              </a:lnSpc>
              <a:spcBef>
                <a:spcPts val="1100"/>
              </a:spcBef>
              <a:spcAft>
                <a:spcPts val="0"/>
              </a:spcAft>
              <a:buSzPts val="2400"/>
              <a:buNone/>
            </a:pPr>
            <a:r>
              <a:rPr lang="en-US" sz="2000" dirty="0"/>
              <a:t>https://</a:t>
            </a:r>
            <a:r>
              <a:rPr lang="en-US" sz="2000" dirty="0" err="1"/>
              <a:t>creativecommons.org</a:t>
            </a:r>
            <a:r>
              <a:rPr lang="en-US" sz="2000" dirty="0"/>
              <a:t>/licenses/by-</a:t>
            </a:r>
            <a:r>
              <a:rPr lang="en-US" sz="2000" dirty="0" err="1"/>
              <a:t>sa</a:t>
            </a:r>
            <a:r>
              <a:rPr lang="en-US" sz="2000" dirty="0"/>
              <a:t>/4.0</a:t>
            </a:r>
            <a:endParaRPr lang="en-US" sz="1800" dirty="0"/>
          </a:p>
          <a:p>
            <a:pPr marL="0" indent="0">
              <a:lnSpc>
                <a:spcPct val="150000"/>
              </a:lnSpc>
              <a:spcBef>
                <a:spcPts val="1100"/>
              </a:spcBef>
              <a:buNone/>
            </a:pPr>
            <a:r>
              <a:rPr lang="en-US" sz="2000" dirty="0"/>
              <a:t>Attribution: Albrecht Schmidt, Andreas </a:t>
            </a:r>
            <a:r>
              <a:rPr lang="en-US" sz="2000" dirty="0" err="1"/>
              <a:t>Butz</a:t>
            </a:r>
            <a:r>
              <a:rPr lang="en-US" sz="2000" dirty="0"/>
              <a:t>, Sven Mayer, Luke Haliburton, and Jesse </a:t>
            </a:r>
            <a:r>
              <a:rPr lang="en-US" sz="2000" dirty="0" err="1"/>
              <a:t>Grootjen</a:t>
            </a:r>
            <a:endParaRPr lang="en-US" sz="2000" dirty="0"/>
          </a:p>
          <a:p>
            <a:pPr marL="0" indent="0">
              <a:lnSpc>
                <a:spcPct val="150000"/>
              </a:lnSpc>
              <a:spcBef>
                <a:spcPts val="1100"/>
              </a:spcBef>
              <a:buNone/>
            </a:pPr>
            <a:r>
              <a:rPr lang="en-US" sz="2000" dirty="0"/>
              <a:t>This lecture is partly based on the 2020 version IUI “Lecture 01: Introduction and </a:t>
            </a:r>
            <a:r>
              <a:rPr lang="en-US" sz="2000" dirty="0" err="1"/>
              <a:t>Motiviation</a:t>
            </a:r>
            <a:r>
              <a:rPr lang="en-US" sz="2000" dirty="0"/>
              <a:t>” by Daniel </a:t>
            </a:r>
            <a:r>
              <a:rPr lang="en-US" sz="2000" dirty="0" err="1"/>
              <a:t>Buschek</a:t>
            </a:r>
            <a:r>
              <a:rPr lang="en-US" sz="2000" dirty="0"/>
              <a:t> (University of Bayreuth), Andreas </a:t>
            </a:r>
            <a:r>
              <a:rPr lang="en-US" sz="2000" dirty="0" err="1"/>
              <a:t>Butz</a:t>
            </a:r>
            <a:r>
              <a:rPr lang="en-US" sz="2000" dirty="0"/>
              <a:t> (LMU Munich), Niels </a:t>
            </a:r>
            <a:r>
              <a:rPr lang="en-US" sz="2000" dirty="0" err="1"/>
              <a:t>Henze</a:t>
            </a:r>
            <a:r>
              <a:rPr lang="en-US" sz="2000" dirty="0"/>
              <a:t> (University of Regensburg), Sven Mayer (LMU Munich), and Albrecht Schmidt (LMU Munich), </a:t>
            </a:r>
          </a:p>
          <a:p>
            <a:pPr marL="0" indent="0">
              <a:lnSpc>
                <a:spcPct val="150000"/>
              </a:lnSpc>
              <a:spcBef>
                <a:spcPts val="1100"/>
              </a:spcBef>
              <a:buNone/>
            </a:pPr>
            <a:endParaRPr lang="en-US" sz="2000" dirty="0"/>
          </a:p>
          <a:p>
            <a:pPr marL="0" lvl="0" indent="0" algn="l" rtl="0">
              <a:lnSpc>
                <a:spcPct val="90000"/>
              </a:lnSpc>
              <a:spcBef>
                <a:spcPts val="1100"/>
              </a:spcBef>
              <a:spcAft>
                <a:spcPts val="0"/>
              </a:spcAft>
              <a:buSzPts val="2400"/>
              <a:buNone/>
            </a:pPr>
            <a:endParaRPr lang="en-US" sz="1800" dirty="0"/>
          </a:p>
        </p:txBody>
      </p:sp>
      <p:sp>
        <p:nvSpPr>
          <p:cNvPr id="974" name="Google Shape;974;gd49e86e613_0_838"/>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975" name="Google Shape;975;gd49e86e613_0_838" descr="https://upload.wikimedia.org/wikipedia/commons/thumb/5/57/CC-BY-SA_icon_white.svg/800px-CC-BY-SA_icon_white.svg.png"/>
          <p:cNvPicPr preferRelativeResize="0"/>
          <p:nvPr/>
        </p:nvPicPr>
        <p:blipFill rotWithShape="1">
          <a:blip r:embed="rId3">
            <a:alphaModFix/>
          </a:blip>
          <a:srcRect/>
          <a:stretch/>
        </p:blipFill>
        <p:spPr>
          <a:xfrm>
            <a:off x="695328" y="6299798"/>
            <a:ext cx="1399149" cy="493200"/>
          </a:xfrm>
          <a:prstGeom prst="rect">
            <a:avLst/>
          </a:prstGeom>
          <a:noFill/>
          <a:ln>
            <a:noFill/>
          </a:ln>
        </p:spPr>
      </p:pic>
      <p:sp>
        <p:nvSpPr>
          <p:cNvPr id="3" name="Foliennummernplatzhalt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72</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71E7062-A9F7-8445-9AC8-C64ED60D8042}"/>
              </a:ext>
            </a:extLst>
          </p:cNvPr>
          <p:cNvSpPr>
            <a:spLocks noGrp="1"/>
          </p:cNvSpPr>
          <p:nvPr>
            <p:ph type="body" sz="quarter" idx="13"/>
          </p:nvPr>
        </p:nvSpPr>
        <p:spPr/>
        <p:txBody>
          <a:bodyPr>
            <a:normAutofit fontScale="85000" lnSpcReduction="20000"/>
          </a:bodyPr>
          <a:lstStyle/>
          <a:p>
            <a:pPr>
              <a:tabLst>
                <a:tab pos="1368425" algn="l"/>
              </a:tabLst>
            </a:pPr>
            <a:r>
              <a:rPr lang="en-US" dirty="0"/>
              <a:t>Oct 25	Organization, Live Coding Session: Introduction to Python and ML</a:t>
            </a:r>
          </a:p>
          <a:p>
            <a:pPr>
              <a:tabLst>
                <a:tab pos="1368425" algn="l"/>
              </a:tabLst>
            </a:pPr>
            <a:r>
              <a:rPr lang="en-US" dirty="0"/>
              <a:t>Nov 01	Live Coding Session + Q&amp;A</a:t>
            </a:r>
          </a:p>
          <a:p>
            <a:pPr>
              <a:tabLst>
                <a:tab pos="1368425" algn="l"/>
              </a:tabLst>
            </a:pPr>
            <a:r>
              <a:rPr lang="en-US" dirty="0"/>
              <a:t>Nov 08	Live Coding Session</a:t>
            </a:r>
          </a:p>
          <a:p>
            <a:pPr>
              <a:tabLst>
                <a:tab pos="1368425" algn="l"/>
              </a:tabLst>
            </a:pPr>
            <a:r>
              <a:rPr lang="en-US" dirty="0"/>
              <a:t>Nov 15	</a:t>
            </a:r>
            <a:r>
              <a:rPr lang="en-US" b="1" dirty="0"/>
              <a:t>Project Ideation</a:t>
            </a:r>
            <a:r>
              <a:rPr lang="en-US" dirty="0"/>
              <a:t> + Q&amp;A</a:t>
            </a:r>
            <a:endParaRPr lang="en-US" b="1" dirty="0"/>
          </a:p>
          <a:p>
            <a:pPr>
              <a:tabLst>
                <a:tab pos="1368425" algn="l"/>
              </a:tabLst>
            </a:pPr>
            <a:r>
              <a:rPr lang="en-US" dirty="0"/>
              <a:t>Nov 22	</a:t>
            </a:r>
            <a:r>
              <a:rPr lang="en-US" b="1" dirty="0"/>
              <a:t>1min Project Pitches</a:t>
            </a:r>
            <a:r>
              <a:rPr lang="en-US" dirty="0"/>
              <a:t> + Live Coding Session</a:t>
            </a:r>
            <a:endParaRPr lang="en-US" b="1" dirty="0"/>
          </a:p>
          <a:p>
            <a:pPr>
              <a:tabLst>
                <a:tab pos="1368425" algn="l"/>
              </a:tabLst>
            </a:pPr>
            <a:r>
              <a:rPr lang="en-US" dirty="0"/>
              <a:t>Nov 29	Live Coding Session + Individual Help for Projects if Needed</a:t>
            </a:r>
          </a:p>
          <a:p>
            <a:pPr>
              <a:tabLst>
                <a:tab pos="1368425" algn="l"/>
              </a:tabLst>
            </a:pPr>
            <a:r>
              <a:rPr lang="en-US" dirty="0"/>
              <a:t>Dec 06	</a:t>
            </a:r>
            <a:r>
              <a:rPr lang="en-US" b="1" dirty="0"/>
              <a:t>3min Project Pitches</a:t>
            </a:r>
            <a:r>
              <a:rPr lang="en-US" dirty="0"/>
              <a:t>: Show Current Project Status </a:t>
            </a:r>
          </a:p>
          <a:p>
            <a:pPr>
              <a:tabLst>
                <a:tab pos="1368425" algn="l"/>
              </a:tabLst>
            </a:pPr>
            <a:r>
              <a:rPr lang="en-US" dirty="0"/>
              <a:t>Dec 13	Live Coding Session + Individual Help for Projects if Needed </a:t>
            </a:r>
          </a:p>
          <a:p>
            <a:pPr>
              <a:tabLst>
                <a:tab pos="1368425" algn="l"/>
              </a:tabLst>
            </a:pPr>
            <a:r>
              <a:rPr lang="en-US" dirty="0"/>
              <a:t>Jan 10	</a:t>
            </a:r>
            <a:r>
              <a:rPr lang="en-US" b="1" dirty="0"/>
              <a:t>5min Project Report</a:t>
            </a:r>
            <a:r>
              <a:rPr lang="en-US" dirty="0"/>
              <a:t>: Show Current Project Status</a:t>
            </a:r>
          </a:p>
          <a:p>
            <a:pPr>
              <a:tabLst>
                <a:tab pos="1368425" algn="l"/>
              </a:tabLst>
            </a:pPr>
            <a:r>
              <a:rPr lang="en-US" dirty="0"/>
              <a:t>Jan 17	Individual Help for Projects if Needed</a:t>
            </a:r>
          </a:p>
          <a:p>
            <a:pPr>
              <a:tabLst>
                <a:tab pos="1368425" algn="l"/>
              </a:tabLst>
            </a:pPr>
            <a:r>
              <a:rPr lang="en-US" dirty="0"/>
              <a:t>Jan 24	Introduction to Giving Great Project Presentations, Individual Help for Projects</a:t>
            </a:r>
          </a:p>
          <a:p>
            <a:pPr>
              <a:tabLst>
                <a:tab pos="1368425" algn="l"/>
              </a:tabLst>
            </a:pPr>
            <a:r>
              <a:rPr lang="en-US" dirty="0"/>
              <a:t>Jan 31	Individual Help for Projects if Needed</a:t>
            </a:r>
          </a:p>
          <a:p>
            <a:pPr>
              <a:tabLst>
                <a:tab pos="1368425" algn="l"/>
              </a:tabLst>
            </a:pPr>
            <a:r>
              <a:rPr lang="en-US" dirty="0"/>
              <a:t>Feb 07	Q&amp;A: Exam preparation</a:t>
            </a:r>
          </a:p>
        </p:txBody>
      </p:sp>
      <p:cxnSp>
        <p:nvCxnSpPr>
          <p:cNvPr id="13" name="Straight Arrow Connector 12">
            <a:extLst>
              <a:ext uri="{FF2B5EF4-FFF2-40B4-BE49-F238E27FC236}">
                <a16:creationId xmlns:a16="http://schemas.microsoft.com/office/drawing/2014/main" id="{846E7848-DD3E-2343-98D3-15955FA96BC6}"/>
              </a:ext>
            </a:extLst>
          </p:cNvPr>
          <p:cNvCxnSpPr>
            <a:cxnSpLocks/>
            <a:stCxn id="8" idx="2"/>
          </p:cNvCxnSpPr>
          <p:nvPr/>
        </p:nvCxnSpPr>
        <p:spPr>
          <a:xfrm>
            <a:off x="10734789" y="3295120"/>
            <a:ext cx="0" cy="1109612"/>
          </a:xfrm>
          <a:prstGeom prst="straightConnector1">
            <a:avLst/>
          </a:prstGeom>
          <a:ln w="158750">
            <a:solidFill>
              <a:srgbClr val="E3F7C6"/>
            </a:solidFill>
            <a:tailEnd type="triangle"/>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66DC6E6F-B95F-774F-A053-12133CB687BE}"/>
              </a:ext>
            </a:extLst>
          </p:cNvPr>
          <p:cNvSpPr>
            <a:spLocks noGrp="1"/>
          </p:cNvSpPr>
          <p:nvPr>
            <p:ph type="title"/>
          </p:nvPr>
        </p:nvSpPr>
        <p:spPr/>
        <p:txBody>
          <a:bodyPr/>
          <a:lstStyle/>
          <a:p>
            <a:r>
              <a:rPr lang="en-US" dirty="0"/>
              <a:t>Tutorials</a:t>
            </a:r>
          </a:p>
        </p:txBody>
      </p:sp>
      <p:sp>
        <p:nvSpPr>
          <p:cNvPr id="3" name="Text Placeholder 2">
            <a:extLst>
              <a:ext uri="{FF2B5EF4-FFF2-40B4-BE49-F238E27FC236}">
                <a16:creationId xmlns:a16="http://schemas.microsoft.com/office/drawing/2014/main" id="{BDAC2B02-1560-1341-BE5F-57C9843C8B7D}"/>
              </a:ext>
            </a:extLst>
          </p:cNvPr>
          <p:cNvSpPr>
            <a:spLocks noGrp="1"/>
          </p:cNvSpPr>
          <p:nvPr>
            <p:ph type="body" sz="quarter" idx="21"/>
          </p:nvPr>
        </p:nvSpPr>
        <p:spPr/>
        <p:txBody>
          <a:bodyPr/>
          <a:lstStyle/>
          <a:p>
            <a:r>
              <a:rPr lang="en-US" dirty="0"/>
              <a:t>Organization</a:t>
            </a:r>
          </a:p>
        </p:txBody>
      </p:sp>
      <p:sp>
        <p:nvSpPr>
          <p:cNvPr id="4" name="Footer Placeholder 3">
            <a:extLst>
              <a:ext uri="{FF2B5EF4-FFF2-40B4-BE49-F238E27FC236}">
                <a16:creationId xmlns:a16="http://schemas.microsoft.com/office/drawing/2014/main" id="{397925EC-8640-9949-8D6A-98C7789C8BE7}"/>
              </a:ext>
            </a:extLst>
          </p:cNvPr>
          <p:cNvSpPr>
            <a:spLocks noGrp="1"/>
          </p:cNvSpPr>
          <p:nvPr>
            <p:ph type="ftr" sz="quarter" idx="23"/>
          </p:nvPr>
        </p:nvSpPr>
        <p:spPr/>
        <p:txBody>
          <a:bodyPr/>
          <a:lstStyle/>
          <a:p>
            <a:r>
              <a:rPr lang="de-DE" dirty="0"/>
              <a:t> </a:t>
            </a:r>
          </a:p>
        </p:txBody>
      </p:sp>
      <p:sp>
        <p:nvSpPr>
          <p:cNvPr id="5" name="Slide Number Placeholder 4">
            <a:extLst>
              <a:ext uri="{FF2B5EF4-FFF2-40B4-BE49-F238E27FC236}">
                <a16:creationId xmlns:a16="http://schemas.microsoft.com/office/drawing/2014/main" id="{B09ABD7C-6BA8-404B-B9B8-1C8F63A43A22}"/>
              </a:ext>
            </a:extLst>
          </p:cNvPr>
          <p:cNvSpPr>
            <a:spLocks noGrp="1"/>
          </p:cNvSpPr>
          <p:nvPr>
            <p:ph type="sldNum" sz="quarter" idx="24"/>
          </p:nvPr>
        </p:nvSpPr>
        <p:spPr/>
        <p:txBody>
          <a:bodyPr/>
          <a:lstStyle/>
          <a:p>
            <a:fld id="{C564DEAC-083F-4EA1-9D67-84BB3A537A3E}" type="slidenum">
              <a:rPr lang="de-DE" smtClean="0"/>
              <a:pPr/>
              <a:t>8</a:t>
            </a:fld>
            <a:endParaRPr lang="de-DE" dirty="0"/>
          </a:p>
        </p:txBody>
      </p:sp>
      <p:sp>
        <p:nvSpPr>
          <p:cNvPr id="6" name="Text Placeholder 5">
            <a:extLst>
              <a:ext uri="{FF2B5EF4-FFF2-40B4-BE49-F238E27FC236}">
                <a16:creationId xmlns:a16="http://schemas.microsoft.com/office/drawing/2014/main" id="{6841D276-05AF-F842-97A2-010A8B6C43E8}"/>
              </a:ext>
            </a:extLst>
          </p:cNvPr>
          <p:cNvSpPr>
            <a:spLocks noGrp="1"/>
          </p:cNvSpPr>
          <p:nvPr>
            <p:ph type="body" sz="quarter" idx="15"/>
          </p:nvPr>
        </p:nvSpPr>
        <p:spPr/>
        <p:txBody>
          <a:bodyPr/>
          <a:lstStyle/>
          <a:p>
            <a:endParaRPr lang="en-US" dirty="0"/>
          </a:p>
        </p:txBody>
      </p:sp>
      <p:sp>
        <p:nvSpPr>
          <p:cNvPr id="8" name="TextBox 7">
            <a:extLst>
              <a:ext uri="{FF2B5EF4-FFF2-40B4-BE49-F238E27FC236}">
                <a16:creationId xmlns:a16="http://schemas.microsoft.com/office/drawing/2014/main" id="{295C6581-FE42-BE43-AC2C-CEB009948AD1}"/>
              </a:ext>
            </a:extLst>
          </p:cNvPr>
          <p:cNvSpPr txBox="1"/>
          <p:nvPr/>
        </p:nvSpPr>
        <p:spPr>
          <a:xfrm>
            <a:off x="9513730" y="2611120"/>
            <a:ext cx="2442117" cy="684000"/>
          </a:xfrm>
          <a:prstGeom prst="rect">
            <a:avLst/>
          </a:prstGeom>
          <a:solidFill>
            <a:srgbClr val="E3F7C6"/>
          </a:solidFill>
        </p:spPr>
        <p:txBody>
          <a:bodyPr wrap="square" rtlCol="0" anchor="ctr">
            <a:spAutoFit/>
          </a:bodyPr>
          <a:lstStyle/>
          <a:p>
            <a:pPr algn="ctr"/>
            <a:r>
              <a:rPr lang="en-US" dirty="0"/>
              <a:t>Projects</a:t>
            </a:r>
          </a:p>
        </p:txBody>
      </p:sp>
      <p:sp>
        <p:nvSpPr>
          <p:cNvPr id="9" name="Rectangle 8">
            <a:extLst>
              <a:ext uri="{FF2B5EF4-FFF2-40B4-BE49-F238E27FC236}">
                <a16:creationId xmlns:a16="http://schemas.microsoft.com/office/drawing/2014/main" id="{153E5C04-5EC8-6849-9C7F-A13ED8880860}"/>
              </a:ext>
            </a:extLst>
          </p:cNvPr>
          <p:cNvSpPr/>
          <p:nvPr/>
        </p:nvSpPr>
        <p:spPr>
          <a:xfrm flipV="1">
            <a:off x="0" y="2565401"/>
            <a:ext cx="12192000" cy="45719"/>
          </a:xfrm>
          <a:prstGeom prst="rect">
            <a:avLst/>
          </a:prstGeom>
          <a:solidFill>
            <a:srgbClr val="E3F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874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d49e86e613_1_355"/>
          <p:cNvSpPr txBox="1">
            <a:spLocks noGrp="1"/>
          </p:cNvSpPr>
          <p:nvPr>
            <p:ph type="title"/>
          </p:nvPr>
        </p:nvSpPr>
        <p:spPr>
          <a:xfrm>
            <a:off x="695325" y="1089026"/>
            <a:ext cx="10801200" cy="2879700"/>
          </a:xfrm>
          <a:prstGeom prst="rect">
            <a:avLst/>
          </a:prstGeom>
        </p:spPr>
        <p:txBody>
          <a:bodyPr spcFirstLastPara="1" wrap="square" lIns="0" tIns="0" rIns="0" bIns="0" anchor="b" anchorCtr="0">
            <a:normAutofit/>
          </a:bodyPr>
          <a:lstStyle/>
          <a:p>
            <a:pPr lvl="0">
              <a:buSzPts val="2400"/>
            </a:pPr>
            <a:r>
              <a:rPr lang="en-US" dirty="0"/>
              <a:t>Introduction and Motivation</a:t>
            </a:r>
          </a:p>
        </p:txBody>
      </p:sp>
      <p:sp>
        <p:nvSpPr>
          <p:cNvPr id="125" name="Google Shape;125;gd49e86e613_1_355"/>
          <p:cNvSpPr txBox="1">
            <a:spLocks noGrp="1"/>
          </p:cNvSpPr>
          <p:nvPr>
            <p:ph type="body" idx="1"/>
          </p:nvPr>
        </p:nvSpPr>
        <p:spPr>
          <a:xfrm>
            <a:off x="695325" y="4089747"/>
            <a:ext cx="10801200" cy="2039700"/>
          </a:xfrm>
          <a:prstGeom prst="rect">
            <a:avLst/>
          </a:prstGeom>
        </p:spPr>
        <p:txBody>
          <a:bodyPr spcFirstLastPara="1" wrap="square" lIns="0" tIns="45700" rIns="91425" bIns="45700" anchor="t" anchorCtr="0">
            <a:normAutofit/>
          </a:bodyPr>
          <a:lstStyle/>
          <a:p>
            <a:pPr marL="0" lvl="0" indent="0" algn="l" rtl="0">
              <a:spcBef>
                <a:spcPts val="500"/>
              </a:spcBef>
              <a:spcAft>
                <a:spcPts val="600"/>
              </a:spcAft>
              <a:buNone/>
            </a:pPr>
            <a:endParaRPr/>
          </a:p>
        </p:txBody>
      </p:sp>
      <p:sp>
        <p:nvSpPr>
          <p:cNvPr id="126" name="Google Shape;126;gd49e86e613_1_355"/>
          <p:cNvSpPr txBox="1">
            <a:spLocks noGrp="1"/>
          </p:cNvSpPr>
          <p:nvPr>
            <p:ph type="body" idx="2"/>
          </p:nvPr>
        </p:nvSpPr>
        <p:spPr>
          <a:xfrm>
            <a:off x="695326" y="6356350"/>
            <a:ext cx="83064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127" name="Google Shape;127;gd49e86e613_1_355"/>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Interaction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5430</Words>
  <Application>Microsoft Macintosh PowerPoint</Application>
  <PresentationFormat>Widescreen</PresentationFormat>
  <Paragraphs>673</Paragraphs>
  <Slides>72</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Arial</vt:lpstr>
      <vt:lpstr>Calibri</vt:lpstr>
      <vt:lpstr>Helvetica Neue</vt:lpstr>
      <vt:lpstr>HelveticaNeueLT Std Med</vt:lpstr>
      <vt:lpstr>Noto Sans Symbols</vt:lpstr>
      <vt:lpstr>Open Sans</vt:lpstr>
      <vt:lpstr>Tahoma</vt:lpstr>
      <vt:lpstr>Wingdings</vt:lpstr>
      <vt:lpstr>Office Theme</vt:lpstr>
      <vt:lpstr>Introduction to Intelligent User Interfaces</vt:lpstr>
      <vt:lpstr>Team</vt:lpstr>
      <vt:lpstr>Information Regarding Corona</vt:lpstr>
      <vt:lpstr>Organization</vt:lpstr>
      <vt:lpstr>News</vt:lpstr>
      <vt:lpstr>Exam</vt:lpstr>
      <vt:lpstr>Lectures</vt:lpstr>
      <vt:lpstr>Tutorials</vt:lpstr>
      <vt:lpstr>Introduction and Motivation</vt:lpstr>
      <vt:lpstr>Text Suggestions</vt:lpstr>
      <vt:lpstr>Semantic Image Manipulation</vt:lpstr>
      <vt:lpstr>Recommender Systems</vt:lpstr>
      <vt:lpstr>Text analytics</vt:lpstr>
      <vt:lpstr>VUI design process</vt:lpstr>
      <vt:lpstr>A Deceptive UI: redirected Walking</vt:lpstr>
      <vt:lpstr>Facial Recognition</vt:lpstr>
      <vt:lpstr>HCI Replacing HHI in Stores</vt:lpstr>
      <vt:lpstr>AI Recruiting</vt:lpstr>
      <vt:lpstr>Natural Language Translation</vt:lpstr>
      <vt:lpstr>Intelligent Touch</vt:lpstr>
      <vt:lpstr>Intelligence and Artificial Intelligence</vt:lpstr>
      <vt:lpstr>What is considered Artificial Intelligence?</vt:lpstr>
      <vt:lpstr>What is considered Artifical Intelligence?</vt:lpstr>
      <vt:lpstr>What is in an IQ test?</vt:lpstr>
      <vt:lpstr>Goal:  Design Human-machine systems outperform humans as well as machines</vt:lpstr>
      <vt:lpstr>Cyborg chess - centaur chess'  advanced chess - freestyle chess</vt:lpstr>
      <vt:lpstr>Who is more intelligent? Who appears more intelligent?</vt:lpstr>
      <vt:lpstr>Automation or Augmentation?</vt:lpstr>
      <vt:lpstr>Augmenting – Amplifying Human Cognition</vt:lpstr>
      <vt:lpstr>Augmentation not automation… or towards amplification?</vt:lpstr>
      <vt:lpstr>Enhancing and amplifying perception and cognition</vt:lpstr>
      <vt:lpstr>Definition</vt:lpstr>
      <vt:lpstr>Properties (1/2) Interactive Human Centered Artificial Intelligence</vt:lpstr>
      <vt:lpstr>Properties (2/2) Interactive Human Centered Artificial Intelligence</vt:lpstr>
      <vt:lpstr>Is the Twitter-Algorithm a iHCAI?</vt:lpstr>
      <vt:lpstr>How can humans stay in control?</vt:lpstr>
      <vt:lpstr>Interaction with Intervention User Interfaces</vt:lpstr>
      <vt:lpstr>Design Principles for Intervention user interfaces</vt:lpstr>
      <vt:lpstr>The End of Serendipity? </vt:lpstr>
      <vt:lpstr>… some things just happen</vt:lpstr>
      <vt:lpstr>Boundaries are gone</vt:lpstr>
      <vt:lpstr>Choice  has increased</vt:lpstr>
      <vt:lpstr>Unlimited content, impossible choice</vt:lpstr>
      <vt:lpstr>Content Selection Dilemma … random selection of content would not work </vt:lpstr>
      <vt:lpstr>There is a dilemma: We cannot consider all options as this would take forever. </vt:lpstr>
      <vt:lpstr>Is Human in the Loop the Solution? Who makes the real decisions?</vt:lpstr>
      <vt:lpstr>But it feels all real, I am in control!</vt:lpstr>
      <vt:lpstr>Is Human in the Loop the Solution? How makes the real decisions?</vt:lpstr>
      <vt:lpstr>Manipulate vs. Intelligent Assistance</vt:lpstr>
      <vt:lpstr>Manipulation is Easy (and it is not new)</vt:lpstr>
      <vt:lpstr>Manipulation or Intelligent Assistance?</vt:lpstr>
      <vt:lpstr>A Dystopian vision: The route you drive</vt:lpstr>
      <vt:lpstr>A Dystopian vision: What to eat?</vt:lpstr>
      <vt:lpstr>A Dystopian vision: Fundamental life choices</vt:lpstr>
      <vt:lpstr>The (predictive) power of computing Can we predict your future?</vt:lpstr>
      <vt:lpstr>The (predictive) power of computing Can we predict your future?</vt:lpstr>
      <vt:lpstr>The (predictive) power of computing Can we predict your future?</vt:lpstr>
      <vt:lpstr>Then End of Serendipity? No Randomness anymore?</vt:lpstr>
      <vt:lpstr>Don’t  Autoplay  your Life</vt:lpstr>
      <vt:lpstr>Implementing IUIs</vt:lpstr>
      <vt:lpstr>PowerPoint Presentation</vt:lpstr>
      <vt:lpstr>Sketches</vt:lpstr>
      <vt:lpstr>PowerPoint Presentation</vt:lpstr>
      <vt:lpstr>ISO 9241-210 Human-Centered Design Process</vt:lpstr>
      <vt:lpstr>Prototyping IoT devices</vt:lpstr>
      <vt:lpstr>Development is hard – not testing is harder</vt:lpstr>
      <vt:lpstr>Wizard of Oz</vt:lpstr>
      <vt:lpstr>Implementing IUIs</vt:lpstr>
      <vt:lpstr>Implementing IUIs</vt:lpstr>
      <vt:lpstr>Cloud Services Example: Microsoft Cognitive Services</vt:lpstr>
      <vt:lpstr>Examples Text Analytics</vt:lpstr>
      <vt:lpstr>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Sven Mayer</cp:lastModifiedBy>
  <cp:revision>526</cp:revision>
  <dcterms:created xsi:type="dcterms:W3CDTF">2017-10-10T14:10:45Z</dcterms:created>
  <dcterms:modified xsi:type="dcterms:W3CDTF">2021-10-19T12:56:14Z</dcterms:modified>
</cp:coreProperties>
</file>